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5"/>
    <p:sldMasterId id="2147483673" r:id="rId6"/>
  </p:sldMasterIdLst>
  <p:notesMasterIdLst>
    <p:notesMasterId r:id="rId57"/>
  </p:notesMasterIdLst>
  <p:handoutMasterIdLst>
    <p:handoutMasterId r:id="rId58"/>
  </p:handoutMasterIdLst>
  <p:sldIdLst>
    <p:sldId id="277" r:id="rId7"/>
    <p:sldId id="333" r:id="rId8"/>
    <p:sldId id="314" r:id="rId9"/>
    <p:sldId id="338" r:id="rId10"/>
    <p:sldId id="316" r:id="rId11"/>
    <p:sldId id="281" r:id="rId12"/>
    <p:sldId id="317" r:id="rId13"/>
    <p:sldId id="312" r:id="rId14"/>
    <p:sldId id="318" r:id="rId15"/>
    <p:sldId id="283" r:id="rId16"/>
    <p:sldId id="287" r:id="rId17"/>
    <p:sldId id="286" r:id="rId18"/>
    <p:sldId id="284" r:id="rId19"/>
    <p:sldId id="288" r:id="rId20"/>
    <p:sldId id="289" r:id="rId21"/>
    <p:sldId id="290" r:id="rId22"/>
    <p:sldId id="331" r:id="rId23"/>
    <p:sldId id="291" r:id="rId24"/>
    <p:sldId id="292" r:id="rId25"/>
    <p:sldId id="344" r:id="rId26"/>
    <p:sldId id="345" r:id="rId27"/>
    <p:sldId id="320" r:id="rId28"/>
    <p:sldId id="337" r:id="rId29"/>
    <p:sldId id="328" r:id="rId30"/>
    <p:sldId id="330" r:id="rId31"/>
    <p:sldId id="319" r:id="rId32"/>
    <p:sldId id="296" r:id="rId33"/>
    <p:sldId id="336" r:id="rId34"/>
    <p:sldId id="297" r:id="rId35"/>
    <p:sldId id="301" r:id="rId36"/>
    <p:sldId id="300" r:id="rId37"/>
    <p:sldId id="303" r:id="rId38"/>
    <p:sldId id="335" r:id="rId39"/>
    <p:sldId id="309" r:id="rId40"/>
    <p:sldId id="321" r:id="rId41"/>
    <p:sldId id="326" r:id="rId42"/>
    <p:sldId id="308" r:id="rId43"/>
    <p:sldId id="343" r:id="rId44"/>
    <p:sldId id="311" r:id="rId45"/>
    <p:sldId id="325" r:id="rId46"/>
    <p:sldId id="323" r:id="rId47"/>
    <p:sldId id="327" r:id="rId48"/>
    <p:sldId id="313" r:id="rId49"/>
    <p:sldId id="340" r:id="rId50"/>
    <p:sldId id="341" r:id="rId51"/>
    <p:sldId id="339" r:id="rId52"/>
    <p:sldId id="346" r:id="rId53"/>
    <p:sldId id="347" r:id="rId54"/>
    <p:sldId id="332" r:id="rId55"/>
    <p:sldId id="295" r:id="rId56"/>
  </p:sldIdLst>
  <p:sldSz cx="9144000" cy="5143500" type="screen16x9"/>
  <p:notesSz cx="6858000" cy="9144000"/>
  <p:custDataLst>
    <p:tags r:id="rId5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4B17"/>
    <a:srgbClr val="140AE0"/>
    <a:srgbClr val="B05918"/>
    <a:srgbClr val="B05218"/>
    <a:srgbClr val="0090A4"/>
    <a:srgbClr val="009FB4"/>
    <a:srgbClr val="00B0F0"/>
    <a:srgbClr val="CE68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91583" autoAdjust="0"/>
  </p:normalViewPr>
  <p:slideViewPr>
    <p:cSldViewPr snapToGrid="0" snapToObjects="1">
      <p:cViewPr varScale="1">
        <p:scale>
          <a:sx n="93" d="100"/>
          <a:sy n="93" d="100"/>
        </p:scale>
        <p:origin x="456" y="6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gs" Target="tags/tag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wkett, Joseph J (US 347G)" userId="634c59a2-cae0-478e-8d10-c3d2a13fe11f" providerId="ADAL" clId="{5D2144E3-238C-4868-BE22-C0CD733E0288}"/>
    <pc:docChg chg="custSel modSld">
      <pc:chgData name="Bowkett, Joseph J (US 347G)" userId="634c59a2-cae0-478e-8d10-c3d2a13fe11f" providerId="ADAL" clId="{5D2144E3-238C-4868-BE22-C0CD733E0288}" dt="2024-08-29T21:57:30.391" v="56" actId="1037"/>
      <pc:docMkLst>
        <pc:docMk/>
      </pc:docMkLst>
      <pc:sldChg chg="modSp mod">
        <pc:chgData name="Bowkett, Joseph J (US 347G)" userId="634c59a2-cae0-478e-8d10-c3d2a13fe11f" providerId="ADAL" clId="{5D2144E3-238C-4868-BE22-C0CD733E0288}" dt="2024-08-29T21:56:00.589" v="5" actId="14100"/>
        <pc:sldMkLst>
          <pc:docMk/>
          <pc:sldMk cId="235323802" sldId="277"/>
        </pc:sldMkLst>
        <pc:spChg chg="mod">
          <ac:chgData name="Bowkett, Joseph J (US 347G)" userId="634c59a2-cae0-478e-8d10-c3d2a13fe11f" providerId="ADAL" clId="{5D2144E3-238C-4868-BE22-C0CD733E0288}" dt="2024-08-29T21:56:00.589" v="5" actId="14100"/>
          <ac:spMkLst>
            <pc:docMk/>
            <pc:sldMk cId="235323802" sldId="277"/>
            <ac:spMk id="4" creationId="{00000000-0000-0000-0000-000000000000}"/>
          </ac:spMkLst>
        </pc:spChg>
      </pc:sldChg>
      <pc:sldChg chg="addSp modSp mod">
        <pc:chgData name="Bowkett, Joseph J (US 347G)" userId="634c59a2-cae0-478e-8d10-c3d2a13fe11f" providerId="ADAL" clId="{5D2144E3-238C-4868-BE22-C0CD733E0288}" dt="2024-08-29T21:57:30.391" v="56" actId="1037"/>
        <pc:sldMkLst>
          <pc:docMk/>
          <pc:sldMk cId="891043609" sldId="281"/>
        </pc:sldMkLst>
        <pc:spChg chg="add mod">
          <ac:chgData name="Bowkett, Joseph J (US 347G)" userId="634c59a2-cae0-478e-8d10-c3d2a13fe11f" providerId="ADAL" clId="{5D2144E3-238C-4868-BE22-C0CD733E0288}" dt="2024-08-29T21:57:30.391" v="56" actId="1037"/>
          <ac:spMkLst>
            <pc:docMk/>
            <pc:sldMk cId="891043609" sldId="281"/>
            <ac:spMk id="10" creationId="{7A78A783-AB76-C69F-6319-853B0CF4F408}"/>
          </ac:spMkLst>
        </pc:spChg>
      </pc:sldChg>
      <pc:sldChg chg="modSp mod">
        <pc:chgData name="Bowkett, Joseph J (US 347G)" userId="634c59a2-cae0-478e-8d10-c3d2a13fe11f" providerId="ADAL" clId="{5D2144E3-238C-4868-BE22-C0CD733E0288}" dt="2024-08-29T21:56:49.320" v="26" actId="20577"/>
        <pc:sldMkLst>
          <pc:docMk/>
          <pc:sldMk cId="3642006294" sldId="314"/>
        </pc:sldMkLst>
        <pc:spChg chg="mod">
          <ac:chgData name="Bowkett, Joseph J (US 347G)" userId="634c59a2-cae0-478e-8d10-c3d2a13fe11f" providerId="ADAL" clId="{5D2144E3-238C-4868-BE22-C0CD733E0288}" dt="2024-08-29T21:56:49.320" v="26" actId="20577"/>
          <ac:spMkLst>
            <pc:docMk/>
            <pc:sldMk cId="3642006294" sldId="314"/>
            <ac:spMk id="5" creationId="{875A8A63-2E7E-476F-3D62-88E0D6D1072D}"/>
          </ac:spMkLst>
        </pc:spChg>
      </pc:sldChg>
    </pc:docChg>
  </pc:docChgLst>
  <pc:docChgLst>
    <pc:chgData name="Bowkett, Joseph J (US 347G)" userId="634c59a2-cae0-478e-8d10-c3d2a13fe11f" providerId="ADAL" clId="{5852D09B-899D-4841-A619-426FCC1C192A}"/>
    <pc:docChg chg="custSel delSld modMainMaster">
      <pc:chgData name="Bowkett, Joseph J (US 347G)" userId="634c59a2-cae0-478e-8d10-c3d2a13fe11f" providerId="ADAL" clId="{5852D09B-899D-4841-A619-426FCC1C192A}" dt="2024-08-12T16:58:33.552" v="16" actId="1076"/>
      <pc:docMkLst>
        <pc:docMk/>
      </pc:docMkLst>
      <pc:sldChg chg="del">
        <pc:chgData name="Bowkett, Joseph J (US 347G)" userId="634c59a2-cae0-478e-8d10-c3d2a13fe11f" providerId="ADAL" clId="{5852D09B-899D-4841-A619-426FCC1C192A}" dt="2024-08-12T16:58:17.152" v="12" actId="47"/>
        <pc:sldMkLst>
          <pc:docMk/>
          <pc:sldMk cId="3455928859" sldId="278"/>
        </pc:sldMkLst>
      </pc:sldChg>
      <pc:sldMasterChg chg="modSldLayout">
        <pc:chgData name="Bowkett, Joseph J (US 347G)" userId="634c59a2-cae0-478e-8d10-c3d2a13fe11f" providerId="ADAL" clId="{5852D09B-899D-4841-A619-426FCC1C192A}" dt="2024-08-12T16:58:33.552" v="16" actId="1076"/>
        <pc:sldMasterMkLst>
          <pc:docMk/>
          <pc:sldMasterMk cId="586911176" sldId="2147483651"/>
        </pc:sldMasterMkLst>
        <pc:sldLayoutChg chg="delSp mod">
          <pc:chgData name="Bowkett, Joseph J (US 347G)" userId="634c59a2-cae0-478e-8d10-c3d2a13fe11f" providerId="ADAL" clId="{5852D09B-899D-4841-A619-426FCC1C192A}" dt="2024-08-12T16:57:36.899" v="5" actId="478"/>
          <pc:sldLayoutMkLst>
            <pc:docMk/>
            <pc:sldMasterMk cId="586911176" sldId="2147483651"/>
            <pc:sldLayoutMk cId="3543170650" sldId="2147483661"/>
          </pc:sldLayoutMkLst>
          <pc:picChg chg="del">
            <ac:chgData name="Bowkett, Joseph J (US 347G)" userId="634c59a2-cae0-478e-8d10-c3d2a13fe11f" providerId="ADAL" clId="{5852D09B-899D-4841-A619-426FCC1C192A}" dt="2024-08-12T16:57:36.899" v="5" actId="478"/>
            <ac:picMkLst>
              <pc:docMk/>
              <pc:sldMasterMk cId="586911176" sldId="2147483651"/>
              <pc:sldLayoutMk cId="3543170650" sldId="2147483661"/>
              <ac:picMk id="7" creationId="{00000000-0000-0000-0000-000000000000}"/>
            </ac:picMkLst>
          </pc:picChg>
        </pc:sldLayoutChg>
        <pc:sldLayoutChg chg="delSp mod">
          <pc:chgData name="Bowkett, Joseph J (US 347G)" userId="634c59a2-cae0-478e-8d10-c3d2a13fe11f" providerId="ADAL" clId="{5852D09B-899D-4841-A619-426FCC1C192A}" dt="2024-08-12T16:57:40.164" v="6" actId="478"/>
          <pc:sldLayoutMkLst>
            <pc:docMk/>
            <pc:sldMasterMk cId="586911176" sldId="2147483651"/>
            <pc:sldLayoutMk cId="3543170650" sldId="2147483662"/>
          </pc:sldLayoutMkLst>
          <pc:picChg chg="del">
            <ac:chgData name="Bowkett, Joseph J (US 347G)" userId="634c59a2-cae0-478e-8d10-c3d2a13fe11f" providerId="ADAL" clId="{5852D09B-899D-4841-A619-426FCC1C192A}" dt="2024-08-12T16:57:40.164" v="6" actId="478"/>
            <ac:picMkLst>
              <pc:docMk/>
              <pc:sldMasterMk cId="586911176" sldId="2147483651"/>
              <pc:sldLayoutMk cId="3543170650" sldId="2147483662"/>
              <ac:picMk id="7" creationId="{00000000-0000-0000-0000-000000000000}"/>
            </ac:picMkLst>
          </pc:picChg>
        </pc:sldLayoutChg>
        <pc:sldLayoutChg chg="delSp mod">
          <pc:chgData name="Bowkett, Joseph J (US 347G)" userId="634c59a2-cae0-478e-8d10-c3d2a13fe11f" providerId="ADAL" clId="{5852D09B-899D-4841-A619-426FCC1C192A}" dt="2024-08-12T16:57:44.468" v="8" actId="478"/>
          <pc:sldLayoutMkLst>
            <pc:docMk/>
            <pc:sldMasterMk cId="586911176" sldId="2147483651"/>
            <pc:sldLayoutMk cId="1079395170" sldId="2147483663"/>
          </pc:sldLayoutMkLst>
          <pc:picChg chg="del">
            <ac:chgData name="Bowkett, Joseph J (US 347G)" userId="634c59a2-cae0-478e-8d10-c3d2a13fe11f" providerId="ADAL" clId="{5852D09B-899D-4841-A619-426FCC1C192A}" dt="2024-08-12T16:57:44.468" v="8" actId="478"/>
            <ac:picMkLst>
              <pc:docMk/>
              <pc:sldMasterMk cId="586911176" sldId="2147483651"/>
              <pc:sldLayoutMk cId="1079395170" sldId="2147483663"/>
              <ac:picMk id="7" creationId="{00000000-0000-0000-0000-000000000000}"/>
            </ac:picMkLst>
          </pc:picChg>
        </pc:sldLayoutChg>
        <pc:sldLayoutChg chg="delSp mod">
          <pc:chgData name="Bowkett, Joseph J (US 347G)" userId="634c59a2-cae0-478e-8d10-c3d2a13fe11f" providerId="ADAL" clId="{5852D09B-899D-4841-A619-426FCC1C192A}" dt="2024-08-12T16:57:42.590" v="7" actId="478"/>
          <pc:sldLayoutMkLst>
            <pc:docMk/>
            <pc:sldMasterMk cId="586911176" sldId="2147483651"/>
            <pc:sldLayoutMk cId="1608767498" sldId="2147483664"/>
          </pc:sldLayoutMkLst>
          <pc:picChg chg="del">
            <ac:chgData name="Bowkett, Joseph J (US 347G)" userId="634c59a2-cae0-478e-8d10-c3d2a13fe11f" providerId="ADAL" clId="{5852D09B-899D-4841-A619-426FCC1C192A}" dt="2024-08-12T16:57:42.590" v="7" actId="478"/>
            <ac:picMkLst>
              <pc:docMk/>
              <pc:sldMasterMk cId="586911176" sldId="2147483651"/>
              <pc:sldLayoutMk cId="1608767498" sldId="2147483664"/>
              <ac:picMk id="7" creationId="{00000000-0000-0000-0000-000000000000}"/>
            </ac:picMkLst>
          </pc:picChg>
        </pc:sldLayoutChg>
        <pc:sldLayoutChg chg="addSp delSp modSp mod">
          <pc:chgData name="Bowkett, Joseph J (US 347G)" userId="634c59a2-cae0-478e-8d10-c3d2a13fe11f" providerId="ADAL" clId="{5852D09B-899D-4841-A619-426FCC1C192A}" dt="2024-08-12T16:58:33.552" v="16" actId="1076"/>
          <pc:sldLayoutMkLst>
            <pc:docMk/>
            <pc:sldMasterMk cId="586911176" sldId="2147483651"/>
            <pc:sldLayoutMk cId="3207911424" sldId="2147483666"/>
          </pc:sldLayoutMkLst>
          <pc:picChg chg="add mod">
            <ac:chgData name="Bowkett, Joseph J (US 347G)" userId="634c59a2-cae0-478e-8d10-c3d2a13fe11f" providerId="ADAL" clId="{5852D09B-899D-4841-A619-426FCC1C192A}" dt="2024-08-12T16:58:33.552" v="16" actId="1076"/>
            <ac:picMkLst>
              <pc:docMk/>
              <pc:sldMasterMk cId="586911176" sldId="2147483651"/>
              <pc:sldLayoutMk cId="3207911424" sldId="2147483666"/>
              <ac:picMk id="4" creationId="{E233EFCF-B95A-C0FB-23B8-217507A75E91}"/>
            </ac:picMkLst>
          </pc:picChg>
          <pc:picChg chg="del">
            <ac:chgData name="Bowkett, Joseph J (US 347G)" userId="634c59a2-cae0-478e-8d10-c3d2a13fe11f" providerId="ADAL" clId="{5852D09B-899D-4841-A619-426FCC1C192A}" dt="2024-08-12T16:57:16.027" v="0" actId="478"/>
            <ac:picMkLst>
              <pc:docMk/>
              <pc:sldMasterMk cId="586911176" sldId="2147483651"/>
              <pc:sldLayoutMk cId="3207911424" sldId="2147483666"/>
              <ac:picMk id="7" creationId="{00000000-0000-0000-0000-000000000000}"/>
            </ac:picMkLst>
          </pc:picChg>
        </pc:sldLayoutChg>
        <pc:sldLayoutChg chg="delSp mod">
          <pc:chgData name="Bowkett, Joseph J (US 347G)" userId="634c59a2-cae0-478e-8d10-c3d2a13fe11f" providerId="ADAL" clId="{5852D09B-899D-4841-A619-426FCC1C192A}" dt="2024-08-12T16:57:34.399" v="4" actId="478"/>
          <pc:sldLayoutMkLst>
            <pc:docMk/>
            <pc:sldMasterMk cId="586911176" sldId="2147483651"/>
            <pc:sldLayoutMk cId="2002924841" sldId="2147483668"/>
          </pc:sldLayoutMkLst>
          <pc:picChg chg="del">
            <ac:chgData name="Bowkett, Joseph J (US 347G)" userId="634c59a2-cae0-478e-8d10-c3d2a13fe11f" providerId="ADAL" clId="{5852D09B-899D-4841-A619-426FCC1C192A}" dt="2024-08-12T16:57:34.399" v="4" actId="478"/>
            <ac:picMkLst>
              <pc:docMk/>
              <pc:sldMasterMk cId="586911176" sldId="2147483651"/>
              <pc:sldLayoutMk cId="2002924841" sldId="2147483668"/>
              <ac:picMk id="7" creationId="{00000000-0000-0000-0000-000000000000}"/>
            </ac:picMkLst>
          </pc:picChg>
        </pc:sldLayoutChg>
        <pc:sldLayoutChg chg="delSp mod">
          <pc:chgData name="Bowkett, Joseph J (US 347G)" userId="634c59a2-cae0-478e-8d10-c3d2a13fe11f" providerId="ADAL" clId="{5852D09B-899D-4841-A619-426FCC1C192A}" dt="2024-08-12T16:57:46.656" v="9" actId="478"/>
          <pc:sldLayoutMkLst>
            <pc:docMk/>
            <pc:sldMasterMk cId="586911176" sldId="2147483651"/>
            <pc:sldLayoutMk cId="3532275207" sldId="2147483669"/>
          </pc:sldLayoutMkLst>
          <pc:picChg chg="del">
            <ac:chgData name="Bowkett, Joseph J (US 347G)" userId="634c59a2-cae0-478e-8d10-c3d2a13fe11f" providerId="ADAL" clId="{5852D09B-899D-4841-A619-426FCC1C192A}" dt="2024-08-12T16:57:46.656" v="9" actId="478"/>
            <ac:picMkLst>
              <pc:docMk/>
              <pc:sldMasterMk cId="586911176" sldId="2147483651"/>
              <pc:sldLayoutMk cId="3532275207" sldId="2147483669"/>
              <ac:picMk id="7" creationId="{00000000-0000-0000-0000-000000000000}"/>
            </ac:picMkLst>
          </pc:picChg>
        </pc:sldLayoutChg>
        <pc:sldLayoutChg chg="delSp mod">
          <pc:chgData name="Bowkett, Joseph J (US 347G)" userId="634c59a2-cae0-478e-8d10-c3d2a13fe11f" providerId="ADAL" clId="{5852D09B-899D-4841-A619-426FCC1C192A}" dt="2024-08-12T16:57:48.247" v="10" actId="478"/>
          <pc:sldLayoutMkLst>
            <pc:docMk/>
            <pc:sldMasterMk cId="586911176" sldId="2147483651"/>
            <pc:sldLayoutMk cId="3625700421" sldId="2147483670"/>
          </pc:sldLayoutMkLst>
          <pc:picChg chg="del">
            <ac:chgData name="Bowkett, Joseph J (US 347G)" userId="634c59a2-cae0-478e-8d10-c3d2a13fe11f" providerId="ADAL" clId="{5852D09B-899D-4841-A619-426FCC1C192A}" dt="2024-08-12T16:57:48.247" v="10" actId="478"/>
            <ac:picMkLst>
              <pc:docMk/>
              <pc:sldMasterMk cId="586911176" sldId="2147483651"/>
              <pc:sldLayoutMk cId="3625700421" sldId="2147483670"/>
              <ac:picMk id="7" creationId="{00000000-0000-0000-0000-000000000000}"/>
            </ac:picMkLst>
          </pc:picChg>
        </pc:sldLayoutChg>
        <pc:sldLayoutChg chg="delSp mod">
          <pc:chgData name="Bowkett, Joseph J (US 347G)" userId="634c59a2-cae0-478e-8d10-c3d2a13fe11f" providerId="ADAL" clId="{5852D09B-899D-4841-A619-426FCC1C192A}" dt="2024-08-12T16:57:50.008" v="11" actId="478"/>
          <pc:sldLayoutMkLst>
            <pc:docMk/>
            <pc:sldMasterMk cId="586911176" sldId="2147483651"/>
            <pc:sldLayoutMk cId="19165891" sldId="2147483671"/>
          </pc:sldLayoutMkLst>
          <pc:picChg chg="del">
            <ac:chgData name="Bowkett, Joseph J (US 347G)" userId="634c59a2-cae0-478e-8d10-c3d2a13fe11f" providerId="ADAL" clId="{5852D09B-899D-4841-A619-426FCC1C192A}" dt="2024-08-12T16:57:50.008" v="11" actId="478"/>
            <ac:picMkLst>
              <pc:docMk/>
              <pc:sldMasterMk cId="586911176" sldId="2147483651"/>
              <pc:sldLayoutMk cId="19165891" sldId="2147483671"/>
              <ac:picMk id="7" creationId="{00000000-0000-0000-0000-00000000000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8/29/2024</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8/29/2024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of STA and point to joints </a:t>
            </a:r>
          </a:p>
          <a:p>
            <a:r>
              <a:rPr lang="en-US" dirty="0"/>
              <a:t>Maybe bio </a:t>
            </a:r>
            <a:r>
              <a:rPr lang="en-US" dirty="0" err="1"/>
              <a:t>abt</a:t>
            </a:r>
            <a:r>
              <a:rPr lang="en-US" dirty="0"/>
              <a:t> myself</a:t>
            </a:r>
          </a:p>
          <a:p>
            <a:r>
              <a:rPr lang="en-US" dirty="0"/>
              <a:t>System that is modeled and why – after: short contents page (list of contributions) or table of contents (of technical content)</a:t>
            </a:r>
          </a:p>
        </p:txBody>
      </p:sp>
      <p:sp>
        <p:nvSpPr>
          <p:cNvPr id="4" name="Slide Number Placeholder 3"/>
          <p:cNvSpPr>
            <a:spLocks noGrp="1"/>
          </p:cNvSpPr>
          <p:nvPr>
            <p:ph type="sldNum" sz="quarter" idx="5"/>
          </p:nvPr>
        </p:nvSpPr>
        <p:spPr/>
        <p:txBody>
          <a:bodyPr/>
          <a:lstStyle/>
          <a:p>
            <a:fld id="{4180AB40-CF9C-CB44-AF47-E5E5B00AC330}" type="slidenum">
              <a:rPr lang="en-US" smtClean="0"/>
              <a:pPr/>
              <a:t>6</a:t>
            </a:fld>
            <a:endParaRPr lang="en-US" dirty="0"/>
          </a:p>
        </p:txBody>
      </p:sp>
    </p:spTree>
    <p:extLst>
      <p:ext uri="{BB962C8B-B14F-4D97-AF65-F5344CB8AC3E}">
        <p14:creationId xmlns:p14="http://schemas.microsoft.com/office/powerpoint/2010/main" val="3367143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30</a:t>
            </a:fld>
            <a:endParaRPr lang="en-US" dirty="0"/>
          </a:p>
        </p:txBody>
      </p:sp>
    </p:spTree>
    <p:extLst>
      <p:ext uri="{BB962C8B-B14F-4D97-AF65-F5344CB8AC3E}">
        <p14:creationId xmlns:p14="http://schemas.microsoft.com/office/powerpoint/2010/main" val="574266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33</a:t>
            </a:fld>
            <a:endParaRPr lang="en-US" dirty="0"/>
          </a:p>
        </p:txBody>
      </p:sp>
    </p:spTree>
    <p:extLst>
      <p:ext uri="{BB962C8B-B14F-4D97-AF65-F5344CB8AC3E}">
        <p14:creationId xmlns:p14="http://schemas.microsoft.com/office/powerpoint/2010/main" val="2723335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began to compare so future work is figuring out what the difference is</a:t>
            </a:r>
          </a:p>
        </p:txBody>
      </p:sp>
      <p:sp>
        <p:nvSpPr>
          <p:cNvPr id="4" name="Slide Number Placeholder 3"/>
          <p:cNvSpPr>
            <a:spLocks noGrp="1"/>
          </p:cNvSpPr>
          <p:nvPr>
            <p:ph type="sldNum" sz="quarter" idx="5"/>
          </p:nvPr>
        </p:nvSpPr>
        <p:spPr/>
        <p:txBody>
          <a:bodyPr/>
          <a:lstStyle/>
          <a:p>
            <a:fld id="{4180AB40-CF9C-CB44-AF47-E5E5B00AC330}" type="slidenum">
              <a:rPr lang="en-US" smtClean="0"/>
              <a:pPr/>
              <a:t>43</a:t>
            </a:fld>
            <a:endParaRPr lang="en-US" dirty="0"/>
          </a:p>
        </p:txBody>
      </p:sp>
    </p:spTree>
    <p:extLst>
      <p:ext uri="{BB962C8B-B14F-4D97-AF65-F5344CB8AC3E}">
        <p14:creationId xmlns:p14="http://schemas.microsoft.com/office/powerpoint/2010/main" val="4076154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Joel shields 343</a:t>
            </a:r>
          </a:p>
        </p:txBody>
      </p:sp>
      <p:sp>
        <p:nvSpPr>
          <p:cNvPr id="4" name="Slide Number Placeholder 3"/>
          <p:cNvSpPr>
            <a:spLocks noGrp="1"/>
          </p:cNvSpPr>
          <p:nvPr>
            <p:ph type="sldNum" sz="quarter" idx="5"/>
          </p:nvPr>
        </p:nvSpPr>
        <p:spPr/>
        <p:txBody>
          <a:bodyPr/>
          <a:lstStyle/>
          <a:p>
            <a:fld id="{4180AB40-CF9C-CB44-AF47-E5E5B00AC330}" type="slidenum">
              <a:rPr lang="en-US" smtClean="0"/>
              <a:pPr/>
              <a:t>50</a:t>
            </a:fld>
            <a:endParaRPr lang="en-US" dirty="0"/>
          </a:p>
        </p:txBody>
      </p:sp>
    </p:spTree>
    <p:extLst>
      <p:ext uri="{BB962C8B-B14F-4D97-AF65-F5344CB8AC3E}">
        <p14:creationId xmlns:p14="http://schemas.microsoft.com/office/powerpoint/2010/main" val="1209671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tube </a:t>
            </a:r>
            <a:r>
              <a:rPr lang="en-US" dirty="0" err="1"/>
              <a:t>inserton</a:t>
            </a:r>
            <a:r>
              <a:rPr lang="en-US" dirty="0"/>
              <a:t> force control during insertion output of force control is motor torque setpoint</a:t>
            </a:r>
          </a:p>
          <a:p>
            <a:r>
              <a:rPr lang="en-US" dirty="0"/>
              <a:t>What robotic arm is (7 </a:t>
            </a:r>
            <a:r>
              <a:rPr lang="en-US" dirty="0" err="1"/>
              <a:t>dof</a:t>
            </a:r>
            <a:r>
              <a:rPr lang="en-US" dirty="0"/>
              <a:t> arm)</a:t>
            </a:r>
          </a:p>
          <a:p>
            <a:r>
              <a:rPr lang="en-US" dirty="0"/>
              <a:t>Different actuator sizes (different parameters)</a:t>
            </a:r>
          </a:p>
          <a:p>
            <a:r>
              <a:rPr lang="en-US" dirty="0"/>
              <a:t>Why care </a:t>
            </a:r>
            <a:r>
              <a:rPr lang="en-US" dirty="0" err="1"/>
              <a:t>abt</a:t>
            </a:r>
            <a:r>
              <a:rPr lang="en-US" dirty="0"/>
              <a:t> backlash</a:t>
            </a:r>
          </a:p>
          <a:p>
            <a:r>
              <a:rPr lang="en-US" dirty="0"/>
              <a:t>Screenshot of actuators </a:t>
            </a:r>
          </a:p>
        </p:txBody>
      </p:sp>
      <p:sp>
        <p:nvSpPr>
          <p:cNvPr id="4" name="Slide Number Placeholder 3"/>
          <p:cNvSpPr>
            <a:spLocks noGrp="1"/>
          </p:cNvSpPr>
          <p:nvPr>
            <p:ph type="sldNum" sz="quarter" idx="5"/>
          </p:nvPr>
        </p:nvSpPr>
        <p:spPr/>
        <p:txBody>
          <a:bodyPr/>
          <a:lstStyle/>
          <a:p>
            <a:fld id="{4180AB40-CF9C-CB44-AF47-E5E5B00AC330}" type="slidenum">
              <a:rPr lang="en-US" smtClean="0"/>
              <a:pPr/>
              <a:t>8</a:t>
            </a:fld>
            <a:endParaRPr lang="en-US" dirty="0"/>
          </a:p>
        </p:txBody>
      </p:sp>
    </p:spTree>
    <p:extLst>
      <p:ext uri="{BB962C8B-B14F-4D97-AF65-F5344CB8AC3E}">
        <p14:creationId xmlns:p14="http://schemas.microsoft.com/office/powerpoint/2010/main" val="3047452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12</a:t>
            </a:fld>
            <a:endParaRPr lang="en-US" dirty="0"/>
          </a:p>
        </p:txBody>
      </p:sp>
    </p:spTree>
    <p:extLst>
      <p:ext uri="{BB962C8B-B14F-4D97-AF65-F5344CB8AC3E}">
        <p14:creationId xmlns:p14="http://schemas.microsoft.com/office/powerpoint/2010/main" val="2658297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alternatives</a:t>
            </a:r>
          </a:p>
        </p:txBody>
      </p:sp>
      <p:sp>
        <p:nvSpPr>
          <p:cNvPr id="4" name="Slide Number Placeholder 3"/>
          <p:cNvSpPr>
            <a:spLocks noGrp="1"/>
          </p:cNvSpPr>
          <p:nvPr>
            <p:ph type="sldNum" sz="quarter" idx="5"/>
          </p:nvPr>
        </p:nvSpPr>
        <p:spPr/>
        <p:txBody>
          <a:bodyPr/>
          <a:lstStyle/>
          <a:p>
            <a:fld id="{4180AB40-CF9C-CB44-AF47-E5E5B00AC330}" type="slidenum">
              <a:rPr lang="en-US" smtClean="0"/>
              <a:pPr/>
              <a:t>15</a:t>
            </a:fld>
            <a:endParaRPr lang="en-US" dirty="0"/>
          </a:p>
        </p:txBody>
      </p:sp>
    </p:spTree>
    <p:extLst>
      <p:ext uri="{BB962C8B-B14F-4D97-AF65-F5344CB8AC3E}">
        <p14:creationId xmlns:p14="http://schemas.microsoft.com/office/powerpoint/2010/main" val="11667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18</a:t>
            </a:fld>
            <a:endParaRPr lang="en-US" dirty="0"/>
          </a:p>
        </p:txBody>
      </p:sp>
    </p:spTree>
    <p:extLst>
      <p:ext uri="{BB962C8B-B14F-4D97-AF65-F5344CB8AC3E}">
        <p14:creationId xmlns:p14="http://schemas.microsoft.com/office/powerpoint/2010/main" val="2050301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21</a:t>
            </a:fld>
            <a:endParaRPr lang="en-US" dirty="0"/>
          </a:p>
        </p:txBody>
      </p:sp>
    </p:spTree>
    <p:extLst>
      <p:ext uri="{BB962C8B-B14F-4D97-AF65-F5344CB8AC3E}">
        <p14:creationId xmlns:p14="http://schemas.microsoft.com/office/powerpoint/2010/main" val="1237053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exp data from testbed vs Simulink (big picture)</a:t>
            </a:r>
          </a:p>
        </p:txBody>
      </p:sp>
      <p:sp>
        <p:nvSpPr>
          <p:cNvPr id="4" name="Slide Number Placeholder 3"/>
          <p:cNvSpPr>
            <a:spLocks noGrp="1"/>
          </p:cNvSpPr>
          <p:nvPr>
            <p:ph type="sldNum" sz="quarter" idx="5"/>
          </p:nvPr>
        </p:nvSpPr>
        <p:spPr/>
        <p:txBody>
          <a:bodyPr/>
          <a:lstStyle/>
          <a:p>
            <a:fld id="{4180AB40-CF9C-CB44-AF47-E5E5B00AC330}" type="slidenum">
              <a:rPr lang="en-US" smtClean="0"/>
              <a:pPr/>
              <a:t>27</a:t>
            </a:fld>
            <a:endParaRPr lang="en-US" dirty="0"/>
          </a:p>
        </p:txBody>
      </p:sp>
    </p:spTree>
    <p:extLst>
      <p:ext uri="{BB962C8B-B14F-4D97-AF65-F5344CB8AC3E}">
        <p14:creationId xmlns:p14="http://schemas.microsoft.com/office/powerpoint/2010/main" val="1751455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28</a:t>
            </a:fld>
            <a:endParaRPr lang="en-US" dirty="0"/>
          </a:p>
        </p:txBody>
      </p:sp>
    </p:spTree>
    <p:extLst>
      <p:ext uri="{BB962C8B-B14F-4D97-AF65-F5344CB8AC3E}">
        <p14:creationId xmlns:p14="http://schemas.microsoft.com/office/powerpoint/2010/main" val="1640848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hump and plot from 0 to 20</a:t>
            </a:r>
          </a:p>
        </p:txBody>
      </p:sp>
      <p:sp>
        <p:nvSpPr>
          <p:cNvPr id="4" name="Slide Number Placeholder 3"/>
          <p:cNvSpPr>
            <a:spLocks noGrp="1"/>
          </p:cNvSpPr>
          <p:nvPr>
            <p:ph type="sldNum" sz="quarter" idx="5"/>
          </p:nvPr>
        </p:nvSpPr>
        <p:spPr/>
        <p:txBody>
          <a:bodyPr/>
          <a:lstStyle/>
          <a:p>
            <a:fld id="{4180AB40-CF9C-CB44-AF47-E5E5B00AC330}" type="slidenum">
              <a:rPr lang="en-US" smtClean="0"/>
              <a:pPr/>
              <a:t>29</a:t>
            </a:fld>
            <a:endParaRPr lang="en-US" dirty="0"/>
          </a:p>
        </p:txBody>
      </p:sp>
    </p:spTree>
    <p:extLst>
      <p:ext uri="{BB962C8B-B14F-4D97-AF65-F5344CB8AC3E}">
        <p14:creationId xmlns:p14="http://schemas.microsoft.com/office/powerpoint/2010/main" val="2511597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pic>
        <p:nvPicPr>
          <p:cNvPr id="11" name="Picture 10" descr="JPL_RedBlack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720" y="854098"/>
            <a:ext cx="2001680" cy="1167645"/>
          </a:xfrm>
          <a:prstGeom prst="rect">
            <a:avLst/>
          </a:prstGeom>
        </p:spPr>
      </p:pic>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 Directorate, Division, Section or Group Name, Presented by, Job Title, Date, etc.</a:t>
            </a:r>
          </a:p>
        </p:txBody>
      </p:sp>
      <p:sp>
        <p:nvSpPr>
          <p:cNvPr id="6" name="Footer Placeholder 5"/>
          <p:cNvSpPr>
            <a:spLocks noGrp="1"/>
          </p:cNvSpPr>
          <p:nvPr>
            <p:ph type="ftr" sz="quarter" idx="20"/>
          </p:nvPr>
        </p:nvSpPr>
        <p:spPr>
          <a:xfrm>
            <a:off x="925513" y="4802823"/>
            <a:ext cx="7483464" cy="274637"/>
          </a:xfrm>
        </p:spPr>
        <p:txBody>
          <a:bodyPr/>
          <a:lstStyle>
            <a:lvl1pPr algn="l">
              <a:defRPr/>
            </a:lvl1pPr>
          </a:lstStyle>
          <a:p>
            <a:r>
              <a:rPr lang="en-US" dirty="0"/>
              <a:t>For required markings, please visit https://mh.jpl.nasa.gov</a:t>
            </a:r>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Date Placeholder 1"/>
          <p:cNvSpPr>
            <a:spLocks noGrp="1"/>
          </p:cNvSpPr>
          <p:nvPr>
            <p:ph type="dt" sz="half" idx="21"/>
          </p:nvPr>
        </p:nvSpPr>
        <p:spPr/>
        <p:txBody>
          <a:bodyPr/>
          <a:lstStyle/>
          <a:p>
            <a:fld id="{C744E909-E4F2-40D3-ADA6-5442E6B1B762}" type="datetime1">
              <a:rPr lang="en-US" smtClean="0"/>
              <a:t>8/29/2024</a:t>
            </a:fld>
            <a:endParaRPr lang="en-US" dirty="0"/>
          </a:p>
        </p:txBody>
      </p:sp>
      <p:sp>
        <p:nvSpPr>
          <p:cNvPr id="3" name="Footer Placeholder 2"/>
          <p:cNvSpPr>
            <a:spLocks noGrp="1"/>
          </p:cNvSpPr>
          <p:nvPr>
            <p:ph type="ftr" sz="quarter" idx="22"/>
          </p:nvPr>
        </p:nvSpPr>
        <p:spPr/>
        <p:txBody>
          <a:bodyPr/>
          <a:lstStyle/>
          <a:p>
            <a:r>
              <a:rPr lang="en-US" dirty="0"/>
              <a:t>For required markings, please visit https://mh.jpl.nasa.gov</a:t>
            </a:r>
          </a:p>
        </p:txBody>
      </p:sp>
      <p:sp>
        <p:nvSpPr>
          <p:cNvPr id="8" name="Slide Number Placeholder 7"/>
          <p:cNvSpPr>
            <a:spLocks noGrp="1"/>
          </p:cNvSpPr>
          <p:nvPr>
            <p:ph type="sldNum" sz="quarter" idx="23"/>
          </p:nvPr>
        </p:nvSpPr>
        <p:spPr/>
        <p:txBody>
          <a:bodyPr/>
          <a:lstStyle/>
          <a:p>
            <a:fld id="{A9EAE6FE-6903-4614-A8F9-1C4316AD21CA}"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5"/>
          </p:nvPr>
        </p:nvSpPr>
        <p:spPr/>
        <p:txBody>
          <a:bodyPr/>
          <a:lstStyle/>
          <a:p>
            <a:fld id="{BA941AAE-C5EC-4D6E-8EFD-FDE0BDEC399D}" type="datetime1">
              <a:rPr lang="en-US" smtClean="0"/>
              <a:t>8/29/2024</a:t>
            </a:fld>
            <a:endParaRPr lang="en-US" dirty="0"/>
          </a:p>
        </p:txBody>
      </p:sp>
      <p:sp>
        <p:nvSpPr>
          <p:cNvPr id="3" name="Footer Placeholder 2"/>
          <p:cNvSpPr>
            <a:spLocks noGrp="1"/>
          </p:cNvSpPr>
          <p:nvPr>
            <p:ph type="ftr" sz="quarter" idx="26"/>
          </p:nvPr>
        </p:nvSpPr>
        <p:spPr/>
        <p:txBody>
          <a:bodyPr/>
          <a:lstStyle/>
          <a:p>
            <a:r>
              <a:rPr lang="en-US" dirty="0"/>
              <a:t>For required markings, please visit https://mh.jpl.nasa.gov</a:t>
            </a:r>
          </a:p>
        </p:txBody>
      </p:sp>
      <p:sp>
        <p:nvSpPr>
          <p:cNvPr id="8" name="Slide Number Placeholder 7"/>
          <p:cNvSpPr>
            <a:spLocks noGrp="1"/>
          </p:cNvSpPr>
          <p:nvPr>
            <p:ph type="sldNum" sz="quarter" idx="27"/>
          </p:nvPr>
        </p:nvSpPr>
        <p:spPr/>
        <p:txBody>
          <a:bodyPr/>
          <a:lstStyle/>
          <a:p>
            <a:fld id="{85A09567-7461-4DFE-973D-AB9DA5965084}"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 name="Date Placeholder 1"/>
          <p:cNvSpPr>
            <a:spLocks noGrp="1"/>
          </p:cNvSpPr>
          <p:nvPr>
            <p:ph type="dt" sz="half" idx="25"/>
          </p:nvPr>
        </p:nvSpPr>
        <p:spPr/>
        <p:txBody>
          <a:bodyPr/>
          <a:lstStyle/>
          <a:p>
            <a:fld id="{80FDFEE4-04DE-43B3-8E3A-4E05FBA3B757}" type="datetime1">
              <a:rPr lang="en-US" smtClean="0"/>
              <a:t>8/29/2024</a:t>
            </a:fld>
            <a:endParaRPr lang="en-US" dirty="0"/>
          </a:p>
        </p:txBody>
      </p:sp>
      <p:sp>
        <p:nvSpPr>
          <p:cNvPr id="3" name="Footer Placeholder 2"/>
          <p:cNvSpPr>
            <a:spLocks noGrp="1"/>
          </p:cNvSpPr>
          <p:nvPr>
            <p:ph type="ftr" sz="quarter" idx="26"/>
          </p:nvPr>
        </p:nvSpPr>
        <p:spPr/>
        <p:txBody>
          <a:bodyPr/>
          <a:lstStyle/>
          <a:p>
            <a:r>
              <a:rPr lang="en-US" dirty="0"/>
              <a:t>For required markings, please visit https://mh.jpl.nasa.gov</a:t>
            </a:r>
          </a:p>
        </p:txBody>
      </p:sp>
      <p:sp>
        <p:nvSpPr>
          <p:cNvPr id="8" name="Slide Number Placeholder 7"/>
          <p:cNvSpPr>
            <a:spLocks noGrp="1"/>
          </p:cNvSpPr>
          <p:nvPr>
            <p:ph type="sldNum" sz="quarter" idx="27"/>
          </p:nvPr>
        </p:nvSpPr>
        <p:spPr/>
        <p:txBody>
          <a:bodyPr/>
          <a:lstStyle/>
          <a:p>
            <a:fld id="{204C9DC4-AEC6-4356-9DD4-079F37A6ADD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Black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p:txBody>
          <a:bodyPr/>
          <a:lstStyle/>
          <a:p>
            <a:fld id="{286E134E-CF96-437A-B903-E7D5759C7821}" type="datetime1">
              <a:rPr lang="en-US" smtClean="0"/>
              <a:t>8/29/2024</a:t>
            </a:fld>
            <a:endParaRPr lang="en-US" dirty="0"/>
          </a:p>
        </p:txBody>
      </p:sp>
      <p:sp>
        <p:nvSpPr>
          <p:cNvPr id="3" name="Footer Placeholder 2"/>
          <p:cNvSpPr>
            <a:spLocks noGrp="1"/>
          </p:cNvSpPr>
          <p:nvPr>
            <p:ph type="ftr" sz="quarter" idx="19"/>
          </p:nvPr>
        </p:nvSpPr>
        <p:spPr/>
        <p:txBody>
          <a:bodyPr/>
          <a:lstStyle/>
          <a:p>
            <a:r>
              <a:rPr lang="en-US" dirty="0"/>
              <a:t>For required markings, please visit https://mh.jpl.nasa.gov</a:t>
            </a:r>
          </a:p>
        </p:txBody>
      </p:sp>
      <p:sp>
        <p:nvSpPr>
          <p:cNvPr id="8" name="Slide Number Placeholder 7"/>
          <p:cNvSpPr>
            <a:spLocks noGrp="1"/>
          </p:cNvSpPr>
          <p:nvPr>
            <p:ph type="sldNum" sz="quarter" idx="20"/>
          </p:nvPr>
        </p:nvSpPr>
        <p:spPr/>
        <p:txBody>
          <a:bodyPr/>
          <a:lstStyle/>
          <a:p>
            <a:fld id="{F4DC5B55-12B8-4596-98D1-70488E5A10F3}" type="slidenum">
              <a:rPr lang="en-US" smtClean="0"/>
              <a:pPr/>
              <a:t>‹#›</a:t>
            </a:fld>
            <a:endParaRPr lang="en-US" dirty="0"/>
          </a:p>
        </p:txBody>
      </p:sp>
    </p:spTree>
    <p:extLst>
      <p:ext uri="{BB962C8B-B14F-4D97-AF65-F5344CB8AC3E}">
        <p14:creationId xmlns:p14="http://schemas.microsoft.com/office/powerpoint/2010/main" val="407045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Gray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 name="Date Placeholder 1"/>
          <p:cNvSpPr>
            <a:spLocks noGrp="1"/>
          </p:cNvSpPr>
          <p:nvPr>
            <p:ph type="dt" sz="half" idx="18"/>
          </p:nvPr>
        </p:nvSpPr>
        <p:spPr/>
        <p:txBody>
          <a:bodyPr/>
          <a:lstStyle/>
          <a:p>
            <a:fld id="{19C49B78-A413-4120-892C-B8F4A9D94E12}" type="datetime1">
              <a:rPr lang="en-US" smtClean="0"/>
              <a:t>8/29/2024</a:t>
            </a:fld>
            <a:endParaRPr lang="en-US" dirty="0"/>
          </a:p>
        </p:txBody>
      </p:sp>
      <p:sp>
        <p:nvSpPr>
          <p:cNvPr id="3" name="Footer Placeholder 2"/>
          <p:cNvSpPr>
            <a:spLocks noGrp="1"/>
          </p:cNvSpPr>
          <p:nvPr>
            <p:ph type="ftr" sz="quarter" idx="19"/>
          </p:nvPr>
        </p:nvSpPr>
        <p:spPr/>
        <p:txBody>
          <a:bodyPr/>
          <a:lstStyle/>
          <a:p>
            <a:r>
              <a:rPr lang="en-US" dirty="0"/>
              <a:t>For required markings, please visit https://mh.jpl.nasa.gov</a:t>
            </a:r>
          </a:p>
        </p:txBody>
      </p:sp>
      <p:sp>
        <p:nvSpPr>
          <p:cNvPr id="8" name="Slide Number Placeholder 7"/>
          <p:cNvSpPr>
            <a:spLocks noGrp="1"/>
          </p:cNvSpPr>
          <p:nvPr>
            <p:ph type="sldNum" sz="quarter" idx="20"/>
          </p:nvPr>
        </p:nvSpPr>
        <p:spPr/>
        <p:txBody>
          <a:bodyPr/>
          <a:lstStyle/>
          <a:p>
            <a:fld id="{44425C30-09A2-472C-AF1A-B979687D1AB0}" type="slidenum">
              <a:rPr lang="en-US" smtClean="0"/>
              <a:pPr/>
              <a:t>‹#›</a:t>
            </a:fld>
            <a:endParaRPr lang="en-US" dirty="0"/>
          </a:p>
        </p:txBody>
      </p:sp>
    </p:spTree>
    <p:extLst>
      <p:ext uri="{BB962C8B-B14F-4D97-AF65-F5344CB8AC3E}">
        <p14:creationId xmlns:p14="http://schemas.microsoft.com/office/powerpoint/2010/main" val="1013832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2" name="Date Placeholder 1"/>
          <p:cNvSpPr>
            <a:spLocks noGrp="1"/>
          </p:cNvSpPr>
          <p:nvPr>
            <p:ph type="dt" sz="half" idx="10"/>
          </p:nvPr>
        </p:nvSpPr>
        <p:spPr/>
        <p:txBody>
          <a:bodyPr/>
          <a:lstStyle/>
          <a:p>
            <a:fld id="{4F5D138E-803E-4C41-97DF-E5F293FB4C2C}" type="datetime1">
              <a:rPr lang="en-US" smtClean="0"/>
              <a:t>8/29/2024</a:t>
            </a:fld>
            <a:endParaRPr lang="en-US" dirty="0"/>
          </a:p>
        </p:txBody>
      </p:sp>
      <p:sp>
        <p:nvSpPr>
          <p:cNvPr id="3" name="Footer Placeholder 2"/>
          <p:cNvSpPr>
            <a:spLocks noGrp="1"/>
          </p:cNvSpPr>
          <p:nvPr>
            <p:ph type="ftr" sz="quarter" idx="11"/>
          </p:nvPr>
        </p:nvSpPr>
        <p:spPr/>
        <p:txBody>
          <a:bodyPr/>
          <a:lstStyle/>
          <a:p>
            <a:r>
              <a:rPr lang="en-US" dirty="0"/>
              <a:t>For required markings, please visit https://mh.jpl.nasa.gov</a:t>
            </a:r>
          </a:p>
        </p:txBody>
      </p:sp>
      <p:sp>
        <p:nvSpPr>
          <p:cNvPr id="4" name="Slide Number Placeholder 3"/>
          <p:cNvSpPr>
            <a:spLocks noGrp="1"/>
          </p:cNvSpPr>
          <p:nvPr>
            <p:ph type="sldNum" sz="quarter" idx="12"/>
          </p:nvPr>
        </p:nvSpPr>
        <p:spPr/>
        <p:txBody>
          <a:bodyPr/>
          <a:lstStyle/>
          <a:p>
            <a:fld id="{1480BF43-B564-4D0D-B75D-ACB07BE0847B}" type="slidenum">
              <a:rPr lang="en-US" smtClean="0"/>
              <a:pPr/>
              <a:t>‹#›</a:t>
            </a:fld>
            <a:endParaRPr lang="en-US" dirty="0"/>
          </a:p>
        </p:txBody>
      </p:sp>
    </p:spTree>
    <p:extLst>
      <p:ext uri="{BB962C8B-B14F-4D97-AF65-F5344CB8AC3E}">
        <p14:creationId xmlns:p14="http://schemas.microsoft.com/office/powerpoint/2010/main" val="1337193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lvl1pPr>
          </a:lstStyle>
          <a:p>
            <a:pPr lvl="0"/>
            <a:r>
              <a:rPr lang="en-US" dirty="0"/>
              <a:t>Click to add section header</a:t>
            </a:r>
          </a:p>
        </p:txBody>
      </p:sp>
      <p:sp>
        <p:nvSpPr>
          <p:cNvPr id="2" name="Date Placeholder 1"/>
          <p:cNvSpPr>
            <a:spLocks noGrp="1"/>
          </p:cNvSpPr>
          <p:nvPr>
            <p:ph type="dt" sz="half" idx="14"/>
          </p:nvPr>
        </p:nvSpPr>
        <p:spPr/>
        <p:txBody>
          <a:bodyPr/>
          <a:lstStyle/>
          <a:p>
            <a:fld id="{6DA97594-B56C-4CFB-ACBC-A522F24F5642}" type="datetime1">
              <a:rPr lang="en-US" smtClean="0"/>
              <a:t>8/29/2024</a:t>
            </a:fld>
            <a:endParaRPr lang="en-US" dirty="0"/>
          </a:p>
        </p:txBody>
      </p:sp>
      <p:sp>
        <p:nvSpPr>
          <p:cNvPr id="4" name="Footer Placeholder 3"/>
          <p:cNvSpPr>
            <a:spLocks noGrp="1"/>
          </p:cNvSpPr>
          <p:nvPr>
            <p:ph type="ftr" sz="quarter" idx="15"/>
          </p:nvPr>
        </p:nvSpPr>
        <p:spPr/>
        <p:txBody>
          <a:bodyPr/>
          <a:lstStyle/>
          <a:p>
            <a:r>
              <a:rPr lang="en-US" dirty="0"/>
              <a:t>For required markings, please visit https://mh.jpl.nasa.gov</a:t>
            </a:r>
          </a:p>
        </p:txBody>
      </p:sp>
      <p:sp>
        <p:nvSpPr>
          <p:cNvPr id="5" name="Slide Number Placeholder 4"/>
          <p:cNvSpPr>
            <a:spLocks noGrp="1"/>
          </p:cNvSpPr>
          <p:nvPr>
            <p:ph type="sldNum" sz="quarter" idx="16"/>
          </p:nvPr>
        </p:nvSpPr>
        <p:spPr/>
        <p:txBody>
          <a:bodyPr/>
          <a:lstStyle/>
          <a:p>
            <a:fld id="{1BA354C8-45E3-4E72-B8A7-299530F3F3A9}" type="slidenum">
              <a:rPr lang="en-US" smtClean="0"/>
              <a:pPr/>
              <a:t>‹#›</a:t>
            </a:fld>
            <a:endParaRPr lang="en-US" dirty="0"/>
          </a:p>
        </p:txBody>
      </p:sp>
    </p:spTree>
    <p:extLst>
      <p:ext uri="{BB962C8B-B14F-4D97-AF65-F5344CB8AC3E}">
        <p14:creationId xmlns:p14="http://schemas.microsoft.com/office/powerpoint/2010/main" val="3712117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_Gray">
    <p:bg>
      <p:bgPr>
        <a:solidFill>
          <a:schemeClr val="bg1">
            <a:lumMod val="65000"/>
          </a:schemeClr>
        </a:solidFill>
        <a:effectLst/>
      </p:bgPr>
    </p:bg>
    <p:spTree>
      <p:nvGrpSpPr>
        <p:cNvPr id="1" name=""/>
        <p:cNvGrpSpPr/>
        <p:nvPr/>
      </p:nvGrpSpPr>
      <p:grpSpPr>
        <a:xfrm>
          <a:off x="0" y="0"/>
          <a:ext cx="0" cy="0"/>
          <a:chOff x="0" y="0"/>
          <a:chExt cx="0" cy="0"/>
        </a:xfrm>
      </p:grpSpPr>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solidFill>
                  <a:schemeClr val="bg1"/>
                </a:solidFill>
              </a:defRPr>
            </a:lvl1pPr>
          </a:lstStyle>
          <a:p>
            <a:pPr lvl="0"/>
            <a:r>
              <a:rPr lang="en-US" dirty="0"/>
              <a:t>Click to add section header</a:t>
            </a:r>
          </a:p>
        </p:txBody>
      </p:sp>
      <p:sp>
        <p:nvSpPr>
          <p:cNvPr id="2" name="Date Placeholder 1"/>
          <p:cNvSpPr>
            <a:spLocks noGrp="1"/>
          </p:cNvSpPr>
          <p:nvPr>
            <p:ph type="dt" sz="half" idx="14"/>
          </p:nvPr>
        </p:nvSpPr>
        <p:spPr/>
        <p:txBody>
          <a:bodyPr/>
          <a:lstStyle/>
          <a:p>
            <a:fld id="{FE81EDEE-82DB-47B9-A795-55BD5D92DB14}" type="datetime1">
              <a:rPr lang="en-US" smtClean="0"/>
              <a:t>8/29/2024</a:t>
            </a:fld>
            <a:endParaRPr lang="en-US" dirty="0"/>
          </a:p>
        </p:txBody>
      </p:sp>
      <p:sp>
        <p:nvSpPr>
          <p:cNvPr id="4" name="Footer Placeholder 3"/>
          <p:cNvSpPr>
            <a:spLocks noGrp="1"/>
          </p:cNvSpPr>
          <p:nvPr>
            <p:ph type="ftr" sz="quarter" idx="15"/>
          </p:nvPr>
        </p:nvSpPr>
        <p:spPr/>
        <p:txBody>
          <a:bodyPr/>
          <a:lstStyle/>
          <a:p>
            <a:r>
              <a:rPr lang="en-US" dirty="0"/>
              <a:t>For required markings, please visit https://mh.jpl.nasa.gov</a:t>
            </a:r>
          </a:p>
        </p:txBody>
      </p:sp>
      <p:sp>
        <p:nvSpPr>
          <p:cNvPr id="5" name="Slide Number Placeholder 4"/>
          <p:cNvSpPr>
            <a:spLocks noGrp="1"/>
          </p:cNvSpPr>
          <p:nvPr>
            <p:ph type="sldNum" sz="quarter" idx="16"/>
          </p:nvPr>
        </p:nvSpPr>
        <p:spPr/>
        <p:txBody>
          <a:bodyPr/>
          <a:lstStyle/>
          <a:p>
            <a:fld id="{1BA354C8-45E3-4E72-B8A7-299530F3F3A9}" type="slidenum">
              <a:rPr lang="en-US" smtClean="0"/>
              <a:pPr/>
              <a:t>‹#›</a:t>
            </a:fld>
            <a:endParaRPr lang="en-US" dirty="0"/>
          </a:p>
        </p:txBody>
      </p:sp>
    </p:spTree>
    <p:extLst>
      <p:ext uri="{BB962C8B-B14F-4D97-AF65-F5344CB8AC3E}">
        <p14:creationId xmlns:p14="http://schemas.microsoft.com/office/powerpoint/2010/main" val="1633690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4F1C83-8932-4C7D-BE3D-C920B76356BE}" type="datetime1">
              <a:rPr lang="en-US" smtClean="0"/>
              <a:t>8/29/2024</a:t>
            </a:fld>
            <a:endParaRPr lang="en-US" dirty="0"/>
          </a:p>
        </p:txBody>
      </p:sp>
      <p:sp>
        <p:nvSpPr>
          <p:cNvPr id="3" name="Footer Placeholder 2"/>
          <p:cNvSpPr>
            <a:spLocks noGrp="1"/>
          </p:cNvSpPr>
          <p:nvPr>
            <p:ph type="ftr" sz="quarter" idx="11"/>
          </p:nvPr>
        </p:nvSpPr>
        <p:spPr/>
        <p:txBody>
          <a:bodyPr/>
          <a:lstStyle/>
          <a:p>
            <a:r>
              <a:rPr lang="en-US" dirty="0"/>
              <a:t>For required markings, please visit https://mh.jpl.nasa.gov</a:t>
            </a:r>
          </a:p>
        </p:txBody>
      </p:sp>
      <p:sp>
        <p:nvSpPr>
          <p:cNvPr id="4" name="Slide Number Placeholder 3"/>
          <p:cNvSpPr>
            <a:spLocks noGrp="1"/>
          </p:cNvSpPr>
          <p:nvPr>
            <p:ph type="sldNum" sz="quarter" idx="12"/>
          </p:nvPr>
        </p:nvSpPr>
        <p:spPr/>
        <p:txBody>
          <a:bodyPr/>
          <a:lstStyle/>
          <a:p>
            <a:fld id="{1BA354C8-45E3-4E72-B8A7-299530F3F3A9}" type="slidenum">
              <a:rPr lang="en-US" smtClean="0"/>
              <a:pPr/>
              <a:t>‹#›</a:t>
            </a:fld>
            <a:endParaRPr lang="en-US" dirty="0"/>
          </a:p>
        </p:txBody>
      </p:sp>
    </p:spTree>
    <p:extLst>
      <p:ext uri="{BB962C8B-B14F-4D97-AF65-F5344CB8AC3E}">
        <p14:creationId xmlns:p14="http://schemas.microsoft.com/office/powerpoint/2010/main" val="1158724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descr="JPL_RedBlack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0" y="1642110"/>
            <a:ext cx="3200400" cy="1866900"/>
          </a:xfrm>
          <a:prstGeom prst="rect">
            <a:avLst/>
          </a:prstGeom>
        </p:spPr>
      </p:pic>
      <p:sp>
        <p:nvSpPr>
          <p:cNvPr id="4" name="Footer Placeholder 3"/>
          <p:cNvSpPr>
            <a:spLocks noGrp="1"/>
          </p:cNvSpPr>
          <p:nvPr>
            <p:ph type="ftr" sz="quarter" idx="11"/>
          </p:nvPr>
        </p:nvSpPr>
        <p:spPr/>
        <p:txBody>
          <a:bodyPr/>
          <a:lstStyle/>
          <a:p>
            <a:r>
              <a:rPr lang="en-US" dirty="0"/>
              <a:t>For required markings, please visit https://mh.jpl.nasa.gov</a:t>
            </a:r>
          </a:p>
        </p:txBody>
      </p:sp>
      <p:sp>
        <p:nvSpPr>
          <p:cNvPr id="6" name="Date Placeholder 5"/>
          <p:cNvSpPr>
            <a:spLocks noGrp="1"/>
          </p:cNvSpPr>
          <p:nvPr>
            <p:ph type="dt" sz="half" idx="12"/>
          </p:nvPr>
        </p:nvSpPr>
        <p:spPr/>
        <p:txBody>
          <a:bodyPr/>
          <a:lstStyle/>
          <a:p>
            <a:fld id="{7E83877F-57BE-4CAA-8DBB-7EE40322C197}" type="datetime1">
              <a:rPr lang="en-US" smtClean="0"/>
              <a:t>8/29/2024</a:t>
            </a:fld>
            <a:endParaRPr lang="en-US" dirty="0"/>
          </a:p>
        </p:txBody>
      </p:sp>
      <p:sp>
        <p:nvSpPr>
          <p:cNvPr id="7" name="Slide Number Placeholder 6"/>
          <p:cNvSpPr>
            <a:spLocks noGrp="1"/>
          </p:cNvSpPr>
          <p:nvPr>
            <p:ph type="sldNum" sz="quarter" idx="13"/>
          </p:nvPr>
        </p:nvSpPr>
        <p:spPr/>
        <p:txBody>
          <a:bodyPr/>
          <a:lstStyle/>
          <a:p>
            <a:fld id="{1BA354C8-45E3-4E72-B8A7-299530F3F3A9}" type="slidenum">
              <a:rPr lang="en-US" smtClean="0"/>
              <a:pPr/>
              <a:t>‹#›</a:t>
            </a:fld>
            <a:endParaRPr lang="en-US" dirty="0"/>
          </a:p>
        </p:txBody>
      </p:sp>
    </p:spTree>
    <p:extLst>
      <p:ext uri="{BB962C8B-B14F-4D97-AF65-F5344CB8AC3E}">
        <p14:creationId xmlns:p14="http://schemas.microsoft.com/office/powerpoint/2010/main" val="252205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 | Directorate, Division, Section or Group Name</a:t>
            </a:r>
            <a:br>
              <a:rPr lang="en-US" dirty="0"/>
            </a:br>
            <a:r>
              <a:rPr lang="en-US" dirty="0"/>
              <a:t>Presented by, Job Title, Date, etc.</a:t>
            </a:r>
          </a:p>
        </p:txBody>
      </p:sp>
      <p:sp>
        <p:nvSpPr>
          <p:cNvPr id="3" name="Footer Placeholder 2"/>
          <p:cNvSpPr>
            <a:spLocks noGrp="1"/>
          </p:cNvSpPr>
          <p:nvPr>
            <p:ph type="ftr" sz="quarter" idx="18"/>
          </p:nvPr>
        </p:nvSpPr>
        <p:spPr>
          <a:xfrm>
            <a:off x="5687784" y="4802823"/>
            <a:ext cx="3347357" cy="274637"/>
          </a:xfrm>
        </p:spPr>
        <p:txBody>
          <a:bodyPr/>
          <a:lstStyle>
            <a:lvl1pPr>
              <a:defRPr>
                <a:solidFill>
                  <a:schemeClr val="accent1"/>
                </a:solidFill>
              </a:defRPr>
            </a:lvl1pPr>
          </a:lstStyle>
          <a:p>
            <a:r>
              <a:rPr lang="en-US" dirty="0"/>
              <a:t>For required markings, please visit https://mh.jpl.nasa.gov</a:t>
            </a:r>
          </a:p>
        </p:txBody>
      </p:sp>
      <p:pic>
        <p:nvPicPr>
          <p:cNvPr id="4" name="Picture 3">
            <a:extLst>
              <a:ext uri="{FF2B5EF4-FFF2-40B4-BE49-F238E27FC236}">
                <a16:creationId xmlns:a16="http://schemas.microsoft.com/office/drawing/2014/main" id="{E233EFCF-B95A-C0FB-23B8-217507A75E91}"/>
              </a:ext>
            </a:extLst>
          </p:cNvPr>
          <p:cNvPicPr>
            <a:picLocks noChangeAspect="1"/>
          </p:cNvPicPr>
          <p:nvPr userDrawn="1"/>
        </p:nvPicPr>
        <p:blipFill>
          <a:blip r:embed="rId2"/>
          <a:stretch>
            <a:fillRect/>
          </a:stretch>
        </p:blipFill>
        <p:spPr>
          <a:xfrm>
            <a:off x="5622666" y="3440455"/>
            <a:ext cx="3308804" cy="919112"/>
          </a:xfrm>
          <a:prstGeom prst="rect">
            <a:avLst/>
          </a:prstGeom>
        </p:spPr>
      </p:pic>
    </p:spTree>
    <p:extLst>
      <p:ext uri="{BB962C8B-B14F-4D97-AF65-F5344CB8AC3E}">
        <p14:creationId xmlns:p14="http://schemas.microsoft.com/office/powerpoint/2010/main" val="3207911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 Directorate, Division, Section or Group Name, Presented by, Job Title, Date, etc.</a:t>
            </a:r>
          </a:p>
        </p:txBody>
      </p:sp>
      <p:pic>
        <p:nvPicPr>
          <p:cNvPr id="9" name="Picture 8" descr="JPL_RedWhite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720" y="854098"/>
            <a:ext cx="2001680" cy="1167647"/>
          </a:xfrm>
          <a:prstGeom prst="rect">
            <a:avLst/>
          </a:prstGeom>
        </p:spPr>
      </p:pic>
      <p:sp>
        <p:nvSpPr>
          <p:cNvPr id="6" name="Footer Placeholder 5"/>
          <p:cNvSpPr>
            <a:spLocks noGrp="1"/>
          </p:cNvSpPr>
          <p:nvPr>
            <p:ph type="ftr" sz="quarter" idx="20"/>
          </p:nvPr>
        </p:nvSpPr>
        <p:spPr>
          <a:xfrm>
            <a:off x="915351" y="4802823"/>
            <a:ext cx="7493625" cy="274637"/>
          </a:xfrm>
        </p:spPr>
        <p:txBody>
          <a:bodyPr/>
          <a:lstStyle/>
          <a:p>
            <a:pPr algn="l"/>
            <a:r>
              <a:rPr lang="en-US" dirty="0"/>
              <a:t>For required markings, please visit https://mh.jpl.nasa.gov</a:t>
            </a:r>
          </a:p>
        </p:txBody>
      </p:sp>
    </p:spTree>
    <p:extLst>
      <p:ext uri="{BB962C8B-B14F-4D97-AF65-F5344CB8AC3E}">
        <p14:creationId xmlns:p14="http://schemas.microsoft.com/office/powerpoint/2010/main" val="680955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rgbClr val="FFFFFF"/>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indent="0" algn="ctr">
              <a:buNone/>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rgbClr val="FFFFFF"/>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 | Directorate, Division, Section or Group Name</a:t>
            </a:r>
            <a:br>
              <a:rPr lang="en-US" dirty="0"/>
            </a:br>
            <a:r>
              <a:rPr lang="en-US" dirty="0"/>
              <a:t>Presented by, Job Title, Date, etc.</a:t>
            </a:r>
          </a:p>
        </p:txBody>
      </p:sp>
      <p:pic>
        <p:nvPicPr>
          <p:cNvPr id="9" name="Picture 8" descr="JPL_RedWhite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6933" y="3586873"/>
            <a:ext cx="2001680" cy="1167647"/>
          </a:xfrm>
          <a:prstGeom prst="rect">
            <a:avLst/>
          </a:prstGeom>
        </p:spPr>
      </p:pic>
      <p:sp>
        <p:nvSpPr>
          <p:cNvPr id="3" name="Footer Placeholder 2"/>
          <p:cNvSpPr>
            <a:spLocks noGrp="1"/>
          </p:cNvSpPr>
          <p:nvPr>
            <p:ph type="ftr" sz="quarter" idx="17"/>
          </p:nvPr>
        </p:nvSpPr>
        <p:spPr>
          <a:xfrm>
            <a:off x="5687784" y="4802823"/>
            <a:ext cx="3347357" cy="274637"/>
          </a:xfrm>
        </p:spPr>
        <p:txBody>
          <a:bodyPr/>
          <a:lstStyle/>
          <a:p>
            <a:r>
              <a:rPr lang="en-US" dirty="0"/>
              <a:t>For required markings, please visit https://mh.jpl.nasa.gov</a:t>
            </a:r>
          </a:p>
        </p:txBody>
      </p:sp>
    </p:spTree>
    <p:extLst>
      <p:ext uri="{BB962C8B-B14F-4D97-AF65-F5344CB8AC3E}">
        <p14:creationId xmlns:p14="http://schemas.microsoft.com/office/powerpoint/2010/main" val="3642703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6503855"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6503856"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 | Directorate, Division, Section or Group Name, Presented by, Job Title, Date, etc.</a:t>
            </a:r>
          </a:p>
        </p:txBody>
      </p:sp>
      <p:sp>
        <p:nvSpPr>
          <p:cNvPr id="21" name="Text Placeholder 20"/>
          <p:cNvSpPr>
            <a:spLocks noGrp="1"/>
          </p:cNvSpPr>
          <p:nvPr>
            <p:ph type="body" sz="quarter" idx="19" hasCustomPrompt="1"/>
          </p:nvPr>
        </p:nvSpPr>
        <p:spPr>
          <a:xfrm>
            <a:off x="369197" y="3488175"/>
            <a:ext cx="6503856"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10" name="Picture 9" descr="JPL_RedWhite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3053" y="3804453"/>
            <a:ext cx="2001680" cy="1167647"/>
          </a:xfrm>
          <a:prstGeom prst="rect">
            <a:avLst/>
          </a:prstGeom>
        </p:spPr>
      </p:pic>
      <p:sp>
        <p:nvSpPr>
          <p:cNvPr id="3" name="Footer Placeholder 2"/>
          <p:cNvSpPr>
            <a:spLocks noGrp="1"/>
          </p:cNvSpPr>
          <p:nvPr>
            <p:ph type="ftr" sz="quarter" idx="21"/>
          </p:nvPr>
        </p:nvSpPr>
        <p:spPr>
          <a:xfrm>
            <a:off x="369198" y="4802823"/>
            <a:ext cx="6503856" cy="274637"/>
          </a:xfrm>
        </p:spPr>
        <p:txBody>
          <a:bodyPr/>
          <a:lstStyle/>
          <a:p>
            <a:pPr algn="l"/>
            <a:r>
              <a:rPr lang="en-US" dirty="0"/>
              <a:t>For required markings, please visit https://mh.jpl.nasa.gov</a:t>
            </a:r>
          </a:p>
        </p:txBody>
      </p:sp>
    </p:spTree>
    <p:extLst>
      <p:ext uri="{BB962C8B-B14F-4D97-AF65-F5344CB8AC3E}">
        <p14:creationId xmlns:p14="http://schemas.microsoft.com/office/powerpoint/2010/main" val="1120292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fld id="{CCF471C7-7601-48F8-A742-126EE9235358}" type="datetime1">
              <a:rPr lang="en-US" smtClean="0"/>
              <a:t>8/29/2024</a:t>
            </a:fld>
            <a:endParaRPr lang="en-US" dirty="0"/>
          </a:p>
        </p:txBody>
      </p:sp>
      <p:sp>
        <p:nvSpPr>
          <p:cNvPr id="3" name="Footer Placeholder 2"/>
          <p:cNvSpPr>
            <a:spLocks noGrp="1"/>
          </p:cNvSpPr>
          <p:nvPr>
            <p:ph type="ftr" sz="quarter" idx="21"/>
          </p:nvPr>
        </p:nvSpPr>
        <p:spPr/>
        <p:txBody>
          <a:bodyPr/>
          <a:lstStyle/>
          <a:p>
            <a:r>
              <a:rPr lang="en-US" dirty="0"/>
              <a:t>For required markings, please visit https://mh.jpl.nasa.gov</a:t>
            </a:r>
          </a:p>
        </p:txBody>
      </p:sp>
      <p:sp>
        <p:nvSpPr>
          <p:cNvPr id="8" name="Slide Number Placeholder 7"/>
          <p:cNvSpPr>
            <a:spLocks noGrp="1"/>
          </p:cNvSpPr>
          <p:nvPr>
            <p:ph type="sldNum" sz="quarter" idx="22"/>
          </p:nvPr>
        </p:nvSpPr>
        <p:spPr/>
        <p:txBody>
          <a:bodyPr/>
          <a:lstStyle/>
          <a:p>
            <a:fld id="{E0B30D21-BC64-4371-8E9E-16524E6A609C}" type="slidenum">
              <a:rPr lang="en-US" smtClean="0"/>
              <a:pPr/>
              <a:t>‹#›</a:t>
            </a:fld>
            <a:endParaRPr lang="en-US" dirty="0"/>
          </a:p>
        </p:txBody>
      </p:sp>
    </p:spTree>
    <p:extLst>
      <p:ext uri="{BB962C8B-B14F-4D97-AF65-F5344CB8AC3E}">
        <p14:creationId xmlns:p14="http://schemas.microsoft.com/office/powerpoint/2010/main" val="391532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p:txBody>
          <a:bodyPr/>
          <a:lstStyle/>
          <a:p>
            <a:fld id="{A388F598-4FF7-426A-80D9-0474070B5DA2}" type="datetime1">
              <a:rPr lang="en-US" smtClean="0"/>
              <a:t>8/29/2024</a:t>
            </a:fld>
            <a:endParaRPr lang="en-US" dirty="0"/>
          </a:p>
        </p:txBody>
      </p:sp>
      <p:sp>
        <p:nvSpPr>
          <p:cNvPr id="3" name="Footer Placeholder 2"/>
          <p:cNvSpPr>
            <a:spLocks noGrp="1"/>
          </p:cNvSpPr>
          <p:nvPr>
            <p:ph type="ftr" sz="quarter" idx="19"/>
          </p:nvPr>
        </p:nvSpPr>
        <p:spPr/>
        <p:txBody>
          <a:bodyPr/>
          <a:lstStyle/>
          <a:p>
            <a:r>
              <a:rPr lang="en-US" dirty="0"/>
              <a:t>For required markings, please visit https://mh.jpl.nasa.gov</a:t>
            </a:r>
          </a:p>
        </p:txBody>
      </p:sp>
      <p:sp>
        <p:nvSpPr>
          <p:cNvPr id="8" name="Slide Number Placeholder 7"/>
          <p:cNvSpPr>
            <a:spLocks noGrp="1"/>
          </p:cNvSpPr>
          <p:nvPr>
            <p:ph type="sldNum" sz="quarter" idx="20"/>
          </p:nvPr>
        </p:nvSpPr>
        <p:spPr/>
        <p:txBody>
          <a:bodyPr/>
          <a:lstStyle/>
          <a:p>
            <a:fld id="{A96425C3-5E0D-4894-ABBA-0CFB61674F2E}" type="slidenum">
              <a:rPr lang="en-US" smtClean="0"/>
              <a:pPr/>
              <a:t>‹#›</a:t>
            </a:fld>
            <a:endParaRPr lang="en-US" dirty="0"/>
          </a:p>
        </p:txBody>
      </p:sp>
    </p:spTree>
    <p:extLst>
      <p:ext uri="{BB962C8B-B14F-4D97-AF65-F5344CB8AC3E}">
        <p14:creationId xmlns:p14="http://schemas.microsoft.com/office/powerpoint/2010/main" val="416787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fld id="{8345340D-06AB-4ABF-9F06-F17FE1434BA9}" type="datetime1">
              <a:rPr lang="en-US" smtClean="0"/>
              <a:t>8/29/2024</a:t>
            </a:fld>
            <a:endParaRPr lang="en-US" dirty="0"/>
          </a:p>
        </p:txBody>
      </p:sp>
      <p:sp>
        <p:nvSpPr>
          <p:cNvPr id="3" name="Footer Placeholder 2"/>
          <p:cNvSpPr>
            <a:spLocks noGrp="1"/>
          </p:cNvSpPr>
          <p:nvPr>
            <p:ph type="ftr" sz="quarter" idx="21"/>
          </p:nvPr>
        </p:nvSpPr>
        <p:spPr/>
        <p:txBody>
          <a:bodyPr/>
          <a:lstStyle/>
          <a:p>
            <a:r>
              <a:rPr lang="en-US" dirty="0"/>
              <a:t>For required markings, please visit https://mh.jpl.nasa.gov</a:t>
            </a:r>
          </a:p>
        </p:txBody>
      </p:sp>
      <p:sp>
        <p:nvSpPr>
          <p:cNvPr id="8" name="Slide Number Placeholder 7"/>
          <p:cNvSpPr>
            <a:spLocks noGrp="1"/>
          </p:cNvSpPr>
          <p:nvPr>
            <p:ph type="sldNum" sz="quarter" idx="22"/>
          </p:nvPr>
        </p:nvSpPr>
        <p:spPr/>
        <p:txBody>
          <a:bodyPr/>
          <a:lstStyle/>
          <a:p>
            <a:fld id="{375AF0C0-F38F-4D39-941C-CD9692D0AFE4}" type="slidenum">
              <a:rPr lang="en-US" smtClean="0"/>
              <a:pPr/>
              <a:t>‹#›</a:t>
            </a:fld>
            <a:endParaRPr lang="en-US" dirty="0"/>
          </a:p>
        </p:txBody>
      </p:sp>
    </p:spTree>
    <p:extLst>
      <p:ext uri="{BB962C8B-B14F-4D97-AF65-F5344CB8AC3E}">
        <p14:creationId xmlns:p14="http://schemas.microsoft.com/office/powerpoint/2010/main" val="2431658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8"/>
          </p:nvPr>
        </p:nvSpPr>
        <p:spPr/>
        <p:txBody>
          <a:bodyPr/>
          <a:lstStyle/>
          <a:p>
            <a:fld id="{4973C1B4-F41A-4A86-9D8E-A8CBB98B2867}" type="datetime1">
              <a:rPr lang="en-US" smtClean="0"/>
              <a:t>8/29/2024</a:t>
            </a:fld>
            <a:endParaRPr lang="en-US" dirty="0"/>
          </a:p>
        </p:txBody>
      </p:sp>
      <p:sp>
        <p:nvSpPr>
          <p:cNvPr id="3" name="Footer Placeholder 2"/>
          <p:cNvSpPr>
            <a:spLocks noGrp="1"/>
          </p:cNvSpPr>
          <p:nvPr>
            <p:ph type="ftr" sz="quarter" idx="19"/>
          </p:nvPr>
        </p:nvSpPr>
        <p:spPr/>
        <p:txBody>
          <a:bodyPr/>
          <a:lstStyle/>
          <a:p>
            <a:r>
              <a:rPr lang="en-US" dirty="0"/>
              <a:t>For required markings, please visit https://mh.jpl.nasa.gov</a:t>
            </a:r>
          </a:p>
        </p:txBody>
      </p:sp>
      <p:sp>
        <p:nvSpPr>
          <p:cNvPr id="8" name="Slide Number Placeholder 7"/>
          <p:cNvSpPr>
            <a:spLocks noGrp="1"/>
          </p:cNvSpPr>
          <p:nvPr>
            <p:ph type="sldNum" sz="quarter" idx="20"/>
          </p:nvPr>
        </p:nvSpPr>
        <p:spPr/>
        <p:txBody>
          <a:bodyPr/>
          <a:lstStyle/>
          <a:p>
            <a:fld id="{E9352176-D5E3-4E56-B048-3D63A1FFBDDD}" type="slidenum">
              <a:rPr lang="en-US" smtClean="0"/>
              <a:pPr/>
              <a:t>‹#›</a:t>
            </a:fld>
            <a:endParaRPr lang="en-US" dirty="0"/>
          </a:p>
        </p:txBody>
      </p:sp>
    </p:spTree>
    <p:extLst>
      <p:ext uri="{BB962C8B-B14F-4D97-AF65-F5344CB8AC3E}">
        <p14:creationId xmlns:p14="http://schemas.microsoft.com/office/powerpoint/2010/main" val="235957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fld id="{A60C37AC-9219-4FD2-BE1E-0EE7BEC2D4E0}" type="datetime1">
              <a:rPr lang="en-US" smtClean="0"/>
              <a:t>8/29/2024</a:t>
            </a:fld>
            <a:endParaRPr lang="en-US" dirty="0"/>
          </a:p>
        </p:txBody>
      </p:sp>
      <p:sp>
        <p:nvSpPr>
          <p:cNvPr id="3" name="Footer Placeholder 2"/>
          <p:cNvSpPr>
            <a:spLocks noGrp="1"/>
          </p:cNvSpPr>
          <p:nvPr>
            <p:ph type="ftr" sz="quarter" idx="21"/>
          </p:nvPr>
        </p:nvSpPr>
        <p:spPr/>
        <p:txBody>
          <a:bodyPr/>
          <a:lstStyle/>
          <a:p>
            <a:r>
              <a:rPr lang="en-US" dirty="0"/>
              <a:t>For required markings, please visit https://mh.jpl.nasa.gov</a:t>
            </a:r>
          </a:p>
        </p:txBody>
      </p:sp>
      <p:sp>
        <p:nvSpPr>
          <p:cNvPr id="8" name="Slide Number Placeholder 7"/>
          <p:cNvSpPr>
            <a:spLocks noGrp="1"/>
          </p:cNvSpPr>
          <p:nvPr>
            <p:ph type="sldNum" sz="quarter" idx="22"/>
          </p:nvPr>
        </p:nvSpPr>
        <p:spPr/>
        <p:txBody>
          <a:bodyPr/>
          <a:lstStyle/>
          <a:p>
            <a:fld id="{B9C8054A-94CA-4B42-B0C1-F7448D46172D}" type="slidenum">
              <a:rPr lang="en-US" smtClean="0"/>
              <a:pPr/>
              <a:t>‹#›</a:t>
            </a:fld>
            <a:endParaRPr lang="en-US" dirty="0"/>
          </a:p>
        </p:txBody>
      </p:sp>
    </p:spTree>
    <p:extLst>
      <p:ext uri="{BB962C8B-B14F-4D97-AF65-F5344CB8AC3E}">
        <p14:creationId xmlns:p14="http://schemas.microsoft.com/office/powerpoint/2010/main" val="2299581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1"/>
          </p:nvPr>
        </p:nvSpPr>
        <p:spPr/>
        <p:txBody>
          <a:bodyPr/>
          <a:lstStyle/>
          <a:p>
            <a:fld id="{556A2332-42E0-455B-BBDE-B712D3AC3018}" type="datetime1">
              <a:rPr lang="en-US" smtClean="0"/>
              <a:t>8/29/2024</a:t>
            </a:fld>
            <a:endParaRPr lang="en-US" dirty="0"/>
          </a:p>
        </p:txBody>
      </p:sp>
      <p:sp>
        <p:nvSpPr>
          <p:cNvPr id="3" name="Footer Placeholder 2"/>
          <p:cNvSpPr>
            <a:spLocks noGrp="1"/>
          </p:cNvSpPr>
          <p:nvPr>
            <p:ph type="ftr" sz="quarter" idx="22"/>
          </p:nvPr>
        </p:nvSpPr>
        <p:spPr/>
        <p:txBody>
          <a:bodyPr/>
          <a:lstStyle/>
          <a:p>
            <a:r>
              <a:rPr lang="en-US" dirty="0"/>
              <a:t>For required markings, please visit https://mh.jpl.nasa.gov</a:t>
            </a:r>
          </a:p>
        </p:txBody>
      </p:sp>
      <p:sp>
        <p:nvSpPr>
          <p:cNvPr id="8" name="Slide Number Placeholder 7"/>
          <p:cNvSpPr>
            <a:spLocks noGrp="1"/>
          </p:cNvSpPr>
          <p:nvPr>
            <p:ph type="sldNum" sz="quarter" idx="23"/>
          </p:nvPr>
        </p:nvSpPr>
        <p:spPr/>
        <p:txBody>
          <a:bodyPr/>
          <a:lstStyle/>
          <a:p>
            <a:fld id="{A69D3BD9-0E77-4586-BD51-5BD57309A423}" type="slidenum">
              <a:rPr lang="en-US" smtClean="0"/>
              <a:pPr/>
              <a:t>‹#›</a:t>
            </a:fld>
            <a:endParaRPr lang="en-US" dirty="0"/>
          </a:p>
        </p:txBody>
      </p:sp>
    </p:spTree>
    <p:extLst>
      <p:ext uri="{BB962C8B-B14F-4D97-AF65-F5344CB8AC3E}">
        <p14:creationId xmlns:p14="http://schemas.microsoft.com/office/powerpoint/2010/main" val="760199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Date Placeholder 1"/>
          <p:cNvSpPr>
            <a:spLocks noGrp="1"/>
          </p:cNvSpPr>
          <p:nvPr>
            <p:ph type="dt" sz="half" idx="21"/>
          </p:nvPr>
        </p:nvSpPr>
        <p:spPr/>
        <p:txBody>
          <a:bodyPr/>
          <a:lstStyle/>
          <a:p>
            <a:fld id="{F26AA327-ADE3-4BE8-B927-C700A48BC4B6}" type="datetime1">
              <a:rPr lang="en-US" smtClean="0"/>
              <a:t>8/29/2024</a:t>
            </a:fld>
            <a:endParaRPr lang="en-US" dirty="0"/>
          </a:p>
        </p:txBody>
      </p:sp>
      <p:sp>
        <p:nvSpPr>
          <p:cNvPr id="3" name="Footer Placeholder 2"/>
          <p:cNvSpPr>
            <a:spLocks noGrp="1"/>
          </p:cNvSpPr>
          <p:nvPr>
            <p:ph type="ftr" sz="quarter" idx="22"/>
          </p:nvPr>
        </p:nvSpPr>
        <p:spPr/>
        <p:txBody>
          <a:bodyPr/>
          <a:lstStyle/>
          <a:p>
            <a:r>
              <a:rPr lang="en-US" dirty="0"/>
              <a:t>For required markings, please visit https://mh.jpl.nasa.gov</a:t>
            </a:r>
          </a:p>
        </p:txBody>
      </p:sp>
      <p:sp>
        <p:nvSpPr>
          <p:cNvPr id="8" name="Slide Number Placeholder 7"/>
          <p:cNvSpPr>
            <a:spLocks noGrp="1"/>
          </p:cNvSpPr>
          <p:nvPr>
            <p:ph type="sldNum" sz="quarter" idx="23"/>
          </p:nvPr>
        </p:nvSpPr>
        <p:spPr/>
        <p:txBody>
          <a:bodyPr/>
          <a:lstStyle/>
          <a:p>
            <a:fld id="{C289F3F2-5ECF-4DEB-B03B-964715D0EECE}" type="slidenum">
              <a:rPr lang="en-US" smtClean="0"/>
              <a:pPr/>
              <a:t>‹#›</a:t>
            </a:fld>
            <a:endParaRPr lang="en-US" dirty="0"/>
          </a:p>
        </p:txBody>
      </p:sp>
    </p:spTree>
    <p:extLst>
      <p:ext uri="{BB962C8B-B14F-4D97-AF65-F5344CB8AC3E}">
        <p14:creationId xmlns:p14="http://schemas.microsoft.com/office/powerpoint/2010/main" val="688214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pic>
        <p:nvPicPr>
          <p:cNvPr id="6" name="Picture 5" descr="JPL_RedBlack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3053" y="3804453"/>
            <a:ext cx="2001680" cy="1167645"/>
          </a:xfrm>
          <a:prstGeom prst="rect">
            <a:avLst/>
          </a:prstGeom>
        </p:spPr>
      </p:pic>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6503855"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6503856"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 | Directorate, Division, Section or Group Name, Presented by, Job Title, Date, etc.</a:t>
            </a:r>
          </a:p>
        </p:txBody>
      </p:sp>
      <p:sp>
        <p:nvSpPr>
          <p:cNvPr id="21" name="Text Placeholder 20"/>
          <p:cNvSpPr>
            <a:spLocks noGrp="1"/>
          </p:cNvSpPr>
          <p:nvPr>
            <p:ph type="body" sz="quarter" idx="19" hasCustomPrompt="1"/>
          </p:nvPr>
        </p:nvSpPr>
        <p:spPr>
          <a:xfrm>
            <a:off x="369197" y="3488175"/>
            <a:ext cx="6503856"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sp>
        <p:nvSpPr>
          <p:cNvPr id="3" name="Footer Placeholder 2"/>
          <p:cNvSpPr>
            <a:spLocks noGrp="1"/>
          </p:cNvSpPr>
          <p:nvPr>
            <p:ph type="ftr" sz="quarter" idx="21"/>
          </p:nvPr>
        </p:nvSpPr>
        <p:spPr>
          <a:xfrm>
            <a:off x="369198" y="4802823"/>
            <a:ext cx="6503856" cy="274637"/>
          </a:xfrm>
        </p:spPr>
        <p:txBody>
          <a:bodyPr/>
          <a:lstStyle/>
          <a:p>
            <a:pPr algn="l"/>
            <a:r>
              <a:rPr lang="en-US" dirty="0"/>
              <a:t>For required markings, please visit https://mh.jpl.nasa.gov</a:t>
            </a:r>
          </a:p>
        </p:txBody>
      </p:sp>
    </p:spTree>
    <p:extLst>
      <p:ext uri="{BB962C8B-B14F-4D97-AF65-F5344CB8AC3E}">
        <p14:creationId xmlns:p14="http://schemas.microsoft.com/office/powerpoint/2010/main" val="3207911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5"/>
          </p:nvPr>
        </p:nvSpPr>
        <p:spPr/>
        <p:txBody>
          <a:bodyPr/>
          <a:lstStyle/>
          <a:p>
            <a:fld id="{C248206D-CD18-4B40-BD00-E78B50540ABC}" type="datetime1">
              <a:rPr lang="en-US" smtClean="0"/>
              <a:t>8/29/2024</a:t>
            </a:fld>
            <a:endParaRPr lang="en-US" dirty="0"/>
          </a:p>
        </p:txBody>
      </p:sp>
      <p:sp>
        <p:nvSpPr>
          <p:cNvPr id="3" name="Footer Placeholder 2"/>
          <p:cNvSpPr>
            <a:spLocks noGrp="1"/>
          </p:cNvSpPr>
          <p:nvPr>
            <p:ph type="ftr" sz="quarter" idx="26"/>
          </p:nvPr>
        </p:nvSpPr>
        <p:spPr/>
        <p:txBody>
          <a:bodyPr/>
          <a:lstStyle/>
          <a:p>
            <a:r>
              <a:rPr lang="en-US" dirty="0"/>
              <a:t>For required markings, please visit https://mh.jpl.nasa.gov</a:t>
            </a:r>
          </a:p>
        </p:txBody>
      </p:sp>
      <p:sp>
        <p:nvSpPr>
          <p:cNvPr id="8" name="Slide Number Placeholder 7"/>
          <p:cNvSpPr>
            <a:spLocks noGrp="1"/>
          </p:cNvSpPr>
          <p:nvPr>
            <p:ph type="sldNum" sz="quarter" idx="27"/>
          </p:nvPr>
        </p:nvSpPr>
        <p:spPr/>
        <p:txBody>
          <a:bodyPr/>
          <a:lstStyle/>
          <a:p>
            <a:fld id="{D3A8BF44-2650-4681-B95C-C5AACD2EA34B}" type="slidenum">
              <a:rPr lang="en-US" smtClean="0"/>
              <a:pPr/>
              <a:t>‹#›</a:t>
            </a:fld>
            <a:endParaRPr lang="en-US" dirty="0"/>
          </a:p>
        </p:txBody>
      </p:sp>
    </p:spTree>
    <p:extLst>
      <p:ext uri="{BB962C8B-B14F-4D97-AF65-F5344CB8AC3E}">
        <p14:creationId xmlns:p14="http://schemas.microsoft.com/office/powerpoint/2010/main" val="593124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 name="Date Placeholder 1"/>
          <p:cNvSpPr>
            <a:spLocks noGrp="1"/>
          </p:cNvSpPr>
          <p:nvPr>
            <p:ph type="dt" sz="half" idx="25"/>
          </p:nvPr>
        </p:nvSpPr>
        <p:spPr/>
        <p:txBody>
          <a:bodyPr/>
          <a:lstStyle/>
          <a:p>
            <a:fld id="{34538D4F-03E0-4428-87B6-2BB82FA7285C}" type="datetime1">
              <a:rPr lang="en-US" smtClean="0"/>
              <a:t>8/29/2024</a:t>
            </a:fld>
            <a:endParaRPr lang="en-US" dirty="0"/>
          </a:p>
        </p:txBody>
      </p:sp>
      <p:sp>
        <p:nvSpPr>
          <p:cNvPr id="3" name="Footer Placeholder 2"/>
          <p:cNvSpPr>
            <a:spLocks noGrp="1"/>
          </p:cNvSpPr>
          <p:nvPr>
            <p:ph type="ftr" sz="quarter" idx="26"/>
          </p:nvPr>
        </p:nvSpPr>
        <p:spPr/>
        <p:txBody>
          <a:bodyPr/>
          <a:lstStyle/>
          <a:p>
            <a:r>
              <a:rPr lang="en-US" dirty="0"/>
              <a:t>For required markings, please visit https://mh.jpl.nasa.gov</a:t>
            </a:r>
          </a:p>
        </p:txBody>
      </p:sp>
      <p:sp>
        <p:nvSpPr>
          <p:cNvPr id="8" name="Slide Number Placeholder 7"/>
          <p:cNvSpPr>
            <a:spLocks noGrp="1"/>
          </p:cNvSpPr>
          <p:nvPr>
            <p:ph type="sldNum" sz="quarter" idx="27"/>
          </p:nvPr>
        </p:nvSpPr>
        <p:spPr/>
        <p:txBody>
          <a:bodyPr/>
          <a:lstStyle/>
          <a:p>
            <a:fld id="{C471492A-28D2-43A8-B059-9EA4FD1DCFFE}" type="slidenum">
              <a:rPr lang="en-US" smtClean="0"/>
              <a:pPr/>
              <a:t>‹#›</a:t>
            </a:fld>
            <a:endParaRPr lang="en-US" dirty="0"/>
          </a:p>
        </p:txBody>
      </p:sp>
    </p:spTree>
    <p:extLst>
      <p:ext uri="{BB962C8B-B14F-4D97-AF65-F5344CB8AC3E}">
        <p14:creationId xmlns:p14="http://schemas.microsoft.com/office/powerpoint/2010/main" val="3262112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and White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p:txBody>
          <a:bodyPr/>
          <a:lstStyle/>
          <a:p>
            <a:fld id="{368B7F22-B718-4716-941F-114AFA577F14}" type="datetime1">
              <a:rPr lang="en-US" smtClean="0"/>
              <a:t>8/29/2024</a:t>
            </a:fld>
            <a:endParaRPr lang="en-US" dirty="0"/>
          </a:p>
        </p:txBody>
      </p:sp>
      <p:sp>
        <p:nvSpPr>
          <p:cNvPr id="3" name="Footer Placeholder 2"/>
          <p:cNvSpPr>
            <a:spLocks noGrp="1"/>
          </p:cNvSpPr>
          <p:nvPr>
            <p:ph type="ftr" sz="quarter" idx="19"/>
          </p:nvPr>
        </p:nvSpPr>
        <p:spPr/>
        <p:txBody>
          <a:bodyPr/>
          <a:lstStyle/>
          <a:p>
            <a:r>
              <a:rPr lang="en-US" dirty="0"/>
              <a:t>For required markings, please visit https://mh.jpl.nasa.gov</a:t>
            </a:r>
          </a:p>
        </p:txBody>
      </p:sp>
      <p:sp>
        <p:nvSpPr>
          <p:cNvPr id="8" name="Slide Number Placeholder 7"/>
          <p:cNvSpPr>
            <a:spLocks noGrp="1"/>
          </p:cNvSpPr>
          <p:nvPr>
            <p:ph type="sldNum" sz="quarter" idx="20"/>
          </p:nvPr>
        </p:nvSpPr>
        <p:spPr/>
        <p:txBody>
          <a:bodyPr/>
          <a:lstStyle/>
          <a:p>
            <a:fld id="{819B4F64-8927-4E17-AF94-127C5CA779A9}" type="slidenum">
              <a:rPr lang="en-US" smtClean="0"/>
              <a:pPr/>
              <a:t>‹#›</a:t>
            </a:fld>
            <a:endParaRPr lang="en-US" dirty="0"/>
          </a:p>
        </p:txBody>
      </p:sp>
    </p:spTree>
    <p:extLst>
      <p:ext uri="{BB962C8B-B14F-4D97-AF65-F5344CB8AC3E}">
        <p14:creationId xmlns:p14="http://schemas.microsoft.com/office/powerpoint/2010/main" val="2190340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nd Dark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 name="Date Placeholder 1"/>
          <p:cNvSpPr>
            <a:spLocks noGrp="1"/>
          </p:cNvSpPr>
          <p:nvPr>
            <p:ph type="dt" sz="half" idx="18"/>
          </p:nvPr>
        </p:nvSpPr>
        <p:spPr/>
        <p:txBody>
          <a:bodyPr/>
          <a:lstStyle/>
          <a:p>
            <a:fld id="{BCA13B33-B67F-403C-BD00-439E01CB629E}" type="datetime1">
              <a:rPr lang="en-US" smtClean="0"/>
              <a:t>8/29/2024</a:t>
            </a:fld>
            <a:endParaRPr lang="en-US" dirty="0"/>
          </a:p>
        </p:txBody>
      </p:sp>
      <p:sp>
        <p:nvSpPr>
          <p:cNvPr id="3" name="Footer Placeholder 2"/>
          <p:cNvSpPr>
            <a:spLocks noGrp="1"/>
          </p:cNvSpPr>
          <p:nvPr>
            <p:ph type="ftr" sz="quarter" idx="19"/>
          </p:nvPr>
        </p:nvSpPr>
        <p:spPr/>
        <p:txBody>
          <a:bodyPr/>
          <a:lstStyle/>
          <a:p>
            <a:r>
              <a:rPr lang="en-US" dirty="0"/>
              <a:t>For required markings, please visit https://mh.jpl.nasa.gov</a:t>
            </a:r>
          </a:p>
        </p:txBody>
      </p:sp>
      <p:sp>
        <p:nvSpPr>
          <p:cNvPr id="8" name="Slide Number Placeholder 7"/>
          <p:cNvSpPr>
            <a:spLocks noGrp="1"/>
          </p:cNvSpPr>
          <p:nvPr>
            <p:ph type="sldNum" sz="quarter" idx="20"/>
          </p:nvPr>
        </p:nvSpPr>
        <p:spPr/>
        <p:txBody>
          <a:bodyPr/>
          <a:lstStyle/>
          <a:p>
            <a:fld id="{6B7D1B14-14AF-44DE-A346-B4716B6D68DE}" type="slidenum">
              <a:rPr lang="en-US" smtClean="0"/>
              <a:pPr/>
              <a:t>‹#›</a:t>
            </a:fld>
            <a:endParaRPr lang="en-US" dirty="0"/>
          </a:p>
        </p:txBody>
      </p:sp>
    </p:spTree>
    <p:extLst>
      <p:ext uri="{BB962C8B-B14F-4D97-AF65-F5344CB8AC3E}">
        <p14:creationId xmlns:p14="http://schemas.microsoft.com/office/powerpoint/2010/main" val="120805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2" name="Date Placeholder 1"/>
          <p:cNvSpPr>
            <a:spLocks noGrp="1"/>
          </p:cNvSpPr>
          <p:nvPr>
            <p:ph type="dt" sz="half" idx="10"/>
          </p:nvPr>
        </p:nvSpPr>
        <p:spPr/>
        <p:txBody>
          <a:bodyPr/>
          <a:lstStyle/>
          <a:p>
            <a:fld id="{8C3BCC36-4728-4940-9899-9490F5E45BA1}" type="datetime1">
              <a:rPr lang="en-US" smtClean="0"/>
              <a:t>8/29/2024</a:t>
            </a:fld>
            <a:endParaRPr lang="en-US" dirty="0"/>
          </a:p>
        </p:txBody>
      </p:sp>
      <p:sp>
        <p:nvSpPr>
          <p:cNvPr id="3" name="Footer Placeholder 2"/>
          <p:cNvSpPr>
            <a:spLocks noGrp="1"/>
          </p:cNvSpPr>
          <p:nvPr>
            <p:ph type="ftr" sz="quarter" idx="11"/>
          </p:nvPr>
        </p:nvSpPr>
        <p:spPr/>
        <p:txBody>
          <a:bodyPr/>
          <a:lstStyle/>
          <a:p>
            <a:r>
              <a:rPr lang="en-US" dirty="0"/>
              <a:t>For required markings, please visit https://mh.jpl.nasa.gov</a:t>
            </a:r>
          </a:p>
        </p:txBody>
      </p:sp>
      <p:sp>
        <p:nvSpPr>
          <p:cNvPr id="4" name="Slide Number Placeholder 3"/>
          <p:cNvSpPr>
            <a:spLocks noGrp="1"/>
          </p:cNvSpPr>
          <p:nvPr>
            <p:ph type="sldNum" sz="quarter" idx="12"/>
          </p:nvPr>
        </p:nvSpPr>
        <p:spPr/>
        <p:txBody>
          <a:bodyPr/>
          <a:lstStyle/>
          <a:p>
            <a:fld id="{499225B7-DF0A-4BF6-853D-205AC1EBE9A6}" type="slidenum">
              <a:rPr lang="en-US" smtClean="0"/>
              <a:pPr/>
              <a:t>‹#›</a:t>
            </a:fld>
            <a:endParaRPr lang="en-US" dirty="0"/>
          </a:p>
        </p:txBody>
      </p:sp>
    </p:spTree>
    <p:extLst>
      <p:ext uri="{BB962C8B-B14F-4D97-AF65-F5344CB8AC3E}">
        <p14:creationId xmlns:p14="http://schemas.microsoft.com/office/powerpoint/2010/main" val="1921278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lvl1pPr>
          </a:lstStyle>
          <a:p>
            <a:pPr lvl="0"/>
            <a:r>
              <a:rPr lang="en-US" dirty="0"/>
              <a:t>Click to add section header</a:t>
            </a:r>
          </a:p>
        </p:txBody>
      </p:sp>
      <p:sp>
        <p:nvSpPr>
          <p:cNvPr id="4" name="Footer Placeholder 3"/>
          <p:cNvSpPr>
            <a:spLocks noGrp="1"/>
          </p:cNvSpPr>
          <p:nvPr>
            <p:ph type="ftr" sz="quarter" idx="15"/>
          </p:nvPr>
        </p:nvSpPr>
        <p:spPr/>
        <p:txBody>
          <a:bodyPr/>
          <a:lstStyle/>
          <a:p>
            <a:r>
              <a:rPr lang="en-US" dirty="0"/>
              <a:t>For required markings, please visit https://mh.jpl.nasa.gov</a:t>
            </a:r>
          </a:p>
        </p:txBody>
      </p:sp>
      <p:sp>
        <p:nvSpPr>
          <p:cNvPr id="6" name="Date Placeholder 5"/>
          <p:cNvSpPr>
            <a:spLocks noGrp="1"/>
          </p:cNvSpPr>
          <p:nvPr>
            <p:ph type="dt" sz="half" idx="16"/>
          </p:nvPr>
        </p:nvSpPr>
        <p:spPr/>
        <p:txBody>
          <a:bodyPr/>
          <a:lstStyle/>
          <a:p>
            <a:fld id="{7031CB04-6FA8-47A7-B56C-2AD8D41411A0}" type="datetime1">
              <a:rPr lang="en-US" smtClean="0"/>
              <a:t>8/29/2024</a:t>
            </a:fld>
            <a:endParaRPr lang="en-US" dirty="0"/>
          </a:p>
        </p:txBody>
      </p:sp>
      <p:sp>
        <p:nvSpPr>
          <p:cNvPr id="8" name="Slide Number Placeholder 7"/>
          <p:cNvSpPr>
            <a:spLocks noGrp="1"/>
          </p:cNvSpPr>
          <p:nvPr>
            <p:ph type="sldNum" sz="quarter" idx="17"/>
          </p:nvPr>
        </p:nvSpPr>
        <p:spPr/>
        <p:txBody>
          <a:bodyPr/>
          <a:lstStyle/>
          <a:p>
            <a:fld id="{8867665A-55FD-4B6D-9DC8-21DD987A67C3}" type="slidenum">
              <a:rPr lang="en-US" smtClean="0"/>
              <a:pPr/>
              <a:t>‹#›</a:t>
            </a:fld>
            <a:endParaRPr lang="en-US" dirty="0"/>
          </a:p>
        </p:txBody>
      </p:sp>
    </p:spTree>
    <p:extLst>
      <p:ext uri="{BB962C8B-B14F-4D97-AF65-F5344CB8AC3E}">
        <p14:creationId xmlns:p14="http://schemas.microsoft.com/office/powerpoint/2010/main" val="3802582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_Dark Gray">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solidFill>
                  <a:schemeClr val="bg1"/>
                </a:solidFill>
              </a:defRPr>
            </a:lvl1pPr>
          </a:lstStyle>
          <a:p>
            <a:pPr lvl="0"/>
            <a:r>
              <a:rPr lang="en-US" dirty="0"/>
              <a:t>Click to add section header</a:t>
            </a:r>
          </a:p>
        </p:txBody>
      </p:sp>
      <p:sp>
        <p:nvSpPr>
          <p:cNvPr id="4" name="Footer Placeholder 3"/>
          <p:cNvSpPr>
            <a:spLocks noGrp="1"/>
          </p:cNvSpPr>
          <p:nvPr>
            <p:ph type="ftr" sz="quarter" idx="15"/>
          </p:nvPr>
        </p:nvSpPr>
        <p:spPr/>
        <p:txBody>
          <a:bodyPr/>
          <a:lstStyle/>
          <a:p>
            <a:r>
              <a:rPr lang="en-US" dirty="0"/>
              <a:t>For required markings, please visit https://mh.jpl.nasa.gov</a:t>
            </a:r>
          </a:p>
        </p:txBody>
      </p:sp>
      <p:sp>
        <p:nvSpPr>
          <p:cNvPr id="6" name="Date Placeholder 5"/>
          <p:cNvSpPr>
            <a:spLocks noGrp="1"/>
          </p:cNvSpPr>
          <p:nvPr>
            <p:ph type="dt" sz="half" idx="16"/>
          </p:nvPr>
        </p:nvSpPr>
        <p:spPr/>
        <p:txBody>
          <a:bodyPr/>
          <a:lstStyle/>
          <a:p>
            <a:fld id="{C5521DEB-7C69-4621-996F-DC1C0C222443}" type="datetime1">
              <a:rPr lang="en-US" smtClean="0"/>
              <a:t>8/29/2024</a:t>
            </a:fld>
            <a:endParaRPr lang="en-US" dirty="0"/>
          </a:p>
        </p:txBody>
      </p:sp>
      <p:sp>
        <p:nvSpPr>
          <p:cNvPr id="8" name="Slide Number Placeholder 7"/>
          <p:cNvSpPr>
            <a:spLocks noGrp="1"/>
          </p:cNvSpPr>
          <p:nvPr>
            <p:ph type="sldNum" sz="quarter" idx="17"/>
          </p:nvPr>
        </p:nvSpPr>
        <p:spPr/>
        <p:txBody>
          <a:bodyPr/>
          <a:lstStyle/>
          <a:p>
            <a:fld id="{8867665A-55FD-4B6D-9DC8-21DD987A67C3}" type="slidenum">
              <a:rPr lang="en-US" smtClean="0"/>
              <a:pPr/>
              <a:t>‹#›</a:t>
            </a:fld>
            <a:endParaRPr lang="en-US" dirty="0"/>
          </a:p>
        </p:txBody>
      </p:sp>
    </p:spTree>
    <p:extLst>
      <p:ext uri="{BB962C8B-B14F-4D97-AF65-F5344CB8AC3E}">
        <p14:creationId xmlns:p14="http://schemas.microsoft.com/office/powerpoint/2010/main" val="2556751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AF064-0B60-400D-A3B8-6405BF457EE5}" type="datetime1">
              <a:rPr lang="en-US" smtClean="0"/>
              <a:t>8/29/2024</a:t>
            </a:fld>
            <a:endParaRPr lang="en-US" dirty="0"/>
          </a:p>
        </p:txBody>
      </p:sp>
      <p:sp>
        <p:nvSpPr>
          <p:cNvPr id="3" name="Footer Placeholder 2"/>
          <p:cNvSpPr>
            <a:spLocks noGrp="1"/>
          </p:cNvSpPr>
          <p:nvPr>
            <p:ph type="ftr" sz="quarter" idx="11"/>
          </p:nvPr>
        </p:nvSpPr>
        <p:spPr/>
        <p:txBody>
          <a:bodyPr/>
          <a:lstStyle/>
          <a:p>
            <a:r>
              <a:rPr lang="en-US" dirty="0"/>
              <a:t>For required markings, please visit https://mh.jpl.nasa.gov</a:t>
            </a:r>
          </a:p>
        </p:txBody>
      </p:sp>
      <p:sp>
        <p:nvSpPr>
          <p:cNvPr id="4" name="Slide Number Placeholder 3"/>
          <p:cNvSpPr>
            <a:spLocks noGrp="1"/>
          </p:cNvSpPr>
          <p:nvPr>
            <p:ph type="sldNum" sz="quarter" idx="12"/>
          </p:nvPr>
        </p:nvSpPr>
        <p:spPr/>
        <p:txBody>
          <a:bodyPr/>
          <a:lstStyle/>
          <a:p>
            <a:fld id="{8867665A-55FD-4B6D-9DC8-21DD987A67C3}" type="slidenum">
              <a:rPr lang="en-US" smtClean="0"/>
              <a:pPr/>
              <a:t>‹#›</a:t>
            </a:fld>
            <a:endParaRPr lang="en-US" dirty="0"/>
          </a:p>
        </p:txBody>
      </p:sp>
    </p:spTree>
    <p:extLst>
      <p:ext uri="{BB962C8B-B14F-4D97-AF65-F5344CB8AC3E}">
        <p14:creationId xmlns:p14="http://schemas.microsoft.com/office/powerpoint/2010/main" val="3741414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JPL_RedWhite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0" y="1642110"/>
            <a:ext cx="3200400" cy="1866901"/>
          </a:xfrm>
          <a:prstGeom prst="rect">
            <a:avLst/>
          </a:prstGeom>
        </p:spPr>
      </p:pic>
      <p:sp>
        <p:nvSpPr>
          <p:cNvPr id="2" name="Date Placeholder 1"/>
          <p:cNvSpPr>
            <a:spLocks noGrp="1"/>
          </p:cNvSpPr>
          <p:nvPr>
            <p:ph type="dt" sz="half" idx="10"/>
          </p:nvPr>
        </p:nvSpPr>
        <p:spPr/>
        <p:txBody>
          <a:bodyPr/>
          <a:lstStyle/>
          <a:p>
            <a:fld id="{7E89F66B-9E7F-4BA8-B9A5-9DE1F1B47663}" type="datetime1">
              <a:rPr lang="en-US" smtClean="0"/>
              <a:t>8/29/2024</a:t>
            </a:fld>
            <a:endParaRPr lang="en-US" dirty="0"/>
          </a:p>
        </p:txBody>
      </p:sp>
      <p:sp>
        <p:nvSpPr>
          <p:cNvPr id="3" name="Footer Placeholder 2"/>
          <p:cNvSpPr>
            <a:spLocks noGrp="1"/>
          </p:cNvSpPr>
          <p:nvPr>
            <p:ph type="ftr" sz="quarter" idx="11"/>
          </p:nvPr>
        </p:nvSpPr>
        <p:spPr/>
        <p:txBody>
          <a:bodyPr/>
          <a:lstStyle/>
          <a:p>
            <a:r>
              <a:rPr lang="en-US" dirty="0"/>
              <a:t>For required markings, please visit https://mh.jpl.nasa.gov</a:t>
            </a:r>
          </a:p>
        </p:txBody>
      </p:sp>
      <p:sp>
        <p:nvSpPr>
          <p:cNvPr id="4" name="Slide Number Placeholder 3"/>
          <p:cNvSpPr>
            <a:spLocks noGrp="1"/>
          </p:cNvSpPr>
          <p:nvPr>
            <p:ph type="sldNum" sz="quarter" idx="12"/>
          </p:nvPr>
        </p:nvSpPr>
        <p:spPr/>
        <p:txBody>
          <a:bodyPr/>
          <a:lstStyle/>
          <a:p>
            <a:fld id="{8867665A-55FD-4B6D-9DC8-21DD987A67C3}" type="slidenum">
              <a:rPr lang="en-US" smtClean="0"/>
              <a:pPr/>
              <a:t>‹#›</a:t>
            </a:fld>
            <a:endParaRPr lang="en-US" dirty="0"/>
          </a:p>
        </p:txBody>
      </p:sp>
    </p:spTree>
    <p:extLst>
      <p:ext uri="{BB962C8B-B14F-4D97-AF65-F5344CB8AC3E}">
        <p14:creationId xmlns:p14="http://schemas.microsoft.com/office/powerpoint/2010/main" val="1796731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fld id="{46F5ACFE-12E7-427A-B148-B97F621BAD46}" type="datetime1">
              <a:rPr lang="en-US" smtClean="0"/>
              <a:t>8/29/2024</a:t>
            </a:fld>
            <a:endParaRPr lang="en-US" dirty="0"/>
          </a:p>
        </p:txBody>
      </p:sp>
      <p:sp>
        <p:nvSpPr>
          <p:cNvPr id="3" name="Footer Placeholder 2"/>
          <p:cNvSpPr>
            <a:spLocks noGrp="1"/>
          </p:cNvSpPr>
          <p:nvPr>
            <p:ph type="ftr" sz="quarter" idx="21"/>
          </p:nvPr>
        </p:nvSpPr>
        <p:spPr/>
        <p:txBody>
          <a:bodyPr/>
          <a:lstStyle/>
          <a:p>
            <a:r>
              <a:rPr lang="en-US" dirty="0"/>
              <a:t>For required markings, please visit https://mh.jpl.nasa.gov</a:t>
            </a:r>
          </a:p>
        </p:txBody>
      </p:sp>
      <p:sp>
        <p:nvSpPr>
          <p:cNvPr id="8" name="Slide Number Placeholder 7"/>
          <p:cNvSpPr>
            <a:spLocks noGrp="1"/>
          </p:cNvSpPr>
          <p:nvPr>
            <p:ph type="sldNum" sz="quarter" idx="22"/>
          </p:nvPr>
        </p:nvSpPr>
        <p:spPr/>
        <p:txBody>
          <a:bodyPr/>
          <a:lstStyle/>
          <a:p>
            <a:fld id="{AFADBB72-C5FB-47DF-870C-D1F1B1786C83}"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0" name="Date Placeholder 9"/>
          <p:cNvSpPr>
            <a:spLocks noGrp="1"/>
          </p:cNvSpPr>
          <p:nvPr>
            <p:ph type="dt" sz="half" idx="18"/>
          </p:nvPr>
        </p:nvSpPr>
        <p:spPr/>
        <p:txBody>
          <a:bodyPr/>
          <a:lstStyle/>
          <a:p>
            <a:fld id="{4CDE9990-EC7A-4A1C-8ABD-4EE112A8D4B0}" type="datetime1">
              <a:rPr lang="en-US" smtClean="0"/>
              <a:t>8/29/2024</a:t>
            </a:fld>
            <a:endParaRPr lang="en-US" dirty="0"/>
          </a:p>
        </p:txBody>
      </p:sp>
      <p:sp>
        <p:nvSpPr>
          <p:cNvPr id="11" name="Footer Placeholder 10"/>
          <p:cNvSpPr>
            <a:spLocks noGrp="1"/>
          </p:cNvSpPr>
          <p:nvPr>
            <p:ph type="ftr" sz="quarter" idx="19"/>
          </p:nvPr>
        </p:nvSpPr>
        <p:spPr/>
        <p:txBody>
          <a:bodyPr/>
          <a:lstStyle/>
          <a:p>
            <a:r>
              <a:rPr lang="en-US" dirty="0"/>
              <a:t>For required markings, please visit https://mh.jpl.nasa.gov</a:t>
            </a:r>
          </a:p>
        </p:txBody>
      </p:sp>
      <p:sp>
        <p:nvSpPr>
          <p:cNvPr id="12" name="Slide Number Placeholder 11"/>
          <p:cNvSpPr>
            <a:spLocks noGrp="1"/>
          </p:cNvSpPr>
          <p:nvPr>
            <p:ph type="sldNum" sz="quarter" idx="20"/>
          </p:nvPr>
        </p:nvSpPr>
        <p:spPr/>
        <p:txBody>
          <a:bodyPr/>
          <a:lstStyle/>
          <a:p>
            <a:fld id="{4F9B971E-2AE2-4733-B5FD-67030972C437}"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fld id="{D6B81308-497E-4B91-B3FA-A3B04A80DAE6}" type="datetime1">
              <a:rPr lang="en-US" smtClean="0"/>
              <a:t>8/29/2024</a:t>
            </a:fld>
            <a:endParaRPr lang="en-US" dirty="0"/>
          </a:p>
        </p:txBody>
      </p:sp>
      <p:sp>
        <p:nvSpPr>
          <p:cNvPr id="3" name="Footer Placeholder 2"/>
          <p:cNvSpPr>
            <a:spLocks noGrp="1"/>
          </p:cNvSpPr>
          <p:nvPr>
            <p:ph type="ftr" sz="quarter" idx="21"/>
          </p:nvPr>
        </p:nvSpPr>
        <p:spPr/>
        <p:txBody>
          <a:bodyPr/>
          <a:lstStyle/>
          <a:p>
            <a:r>
              <a:rPr lang="en-US" dirty="0"/>
              <a:t>For required markings, please visit https://mh.jpl.nasa.gov</a:t>
            </a:r>
          </a:p>
        </p:txBody>
      </p:sp>
      <p:sp>
        <p:nvSpPr>
          <p:cNvPr id="8" name="Slide Number Placeholder 7"/>
          <p:cNvSpPr>
            <a:spLocks noGrp="1"/>
          </p:cNvSpPr>
          <p:nvPr>
            <p:ph type="sldNum" sz="quarter" idx="22"/>
          </p:nvPr>
        </p:nvSpPr>
        <p:spPr/>
        <p:txBody>
          <a:bodyPr/>
          <a:lstStyle/>
          <a:p>
            <a:fld id="{5CBC5745-1735-4F53-8168-1C1F18EAFF65}"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8"/>
          </p:nvPr>
        </p:nvSpPr>
        <p:spPr/>
        <p:txBody>
          <a:bodyPr/>
          <a:lstStyle/>
          <a:p>
            <a:fld id="{67B8214A-D760-4800-9515-02C9359F78C2}" type="datetime1">
              <a:rPr lang="en-US" smtClean="0"/>
              <a:t>8/29/2024</a:t>
            </a:fld>
            <a:endParaRPr lang="en-US" dirty="0"/>
          </a:p>
        </p:txBody>
      </p:sp>
      <p:sp>
        <p:nvSpPr>
          <p:cNvPr id="3" name="Footer Placeholder 2"/>
          <p:cNvSpPr>
            <a:spLocks noGrp="1"/>
          </p:cNvSpPr>
          <p:nvPr>
            <p:ph type="ftr" sz="quarter" idx="19"/>
          </p:nvPr>
        </p:nvSpPr>
        <p:spPr/>
        <p:txBody>
          <a:bodyPr/>
          <a:lstStyle/>
          <a:p>
            <a:r>
              <a:rPr lang="en-US" dirty="0"/>
              <a:t>For required markings, please visit https://mh.jpl.nasa.gov</a:t>
            </a:r>
          </a:p>
        </p:txBody>
      </p:sp>
      <p:sp>
        <p:nvSpPr>
          <p:cNvPr id="8" name="Slide Number Placeholder 7"/>
          <p:cNvSpPr>
            <a:spLocks noGrp="1"/>
          </p:cNvSpPr>
          <p:nvPr>
            <p:ph type="sldNum" sz="quarter" idx="20"/>
          </p:nvPr>
        </p:nvSpPr>
        <p:spPr/>
        <p:txBody>
          <a:bodyPr/>
          <a:lstStyle/>
          <a:p>
            <a:fld id="{8F0EA35C-A248-4E6E-81BC-49187525F2A8}"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fld id="{4245744B-F4B9-4E61-9209-F84AFBB3EEAC}" type="datetime1">
              <a:rPr lang="en-US" smtClean="0"/>
              <a:t>8/29/2024</a:t>
            </a:fld>
            <a:endParaRPr lang="en-US" dirty="0"/>
          </a:p>
        </p:txBody>
      </p:sp>
      <p:sp>
        <p:nvSpPr>
          <p:cNvPr id="3" name="Footer Placeholder 2"/>
          <p:cNvSpPr>
            <a:spLocks noGrp="1"/>
          </p:cNvSpPr>
          <p:nvPr>
            <p:ph type="ftr" sz="quarter" idx="21"/>
          </p:nvPr>
        </p:nvSpPr>
        <p:spPr/>
        <p:txBody>
          <a:bodyPr/>
          <a:lstStyle/>
          <a:p>
            <a:r>
              <a:rPr lang="en-US" dirty="0"/>
              <a:t>For required markings, please visit https://mh.jpl.nasa.gov</a:t>
            </a:r>
          </a:p>
        </p:txBody>
      </p:sp>
      <p:sp>
        <p:nvSpPr>
          <p:cNvPr id="8" name="Slide Number Placeholder 7"/>
          <p:cNvSpPr>
            <a:spLocks noGrp="1"/>
          </p:cNvSpPr>
          <p:nvPr>
            <p:ph type="sldNum" sz="quarter" idx="22"/>
          </p:nvPr>
        </p:nvSpPr>
        <p:spPr/>
        <p:txBody>
          <a:bodyPr/>
          <a:lstStyle/>
          <a:p>
            <a:fld id="{224B4221-436D-4A56-A870-FCD944AD4DA9}"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1"/>
          </p:nvPr>
        </p:nvSpPr>
        <p:spPr/>
        <p:txBody>
          <a:bodyPr/>
          <a:lstStyle/>
          <a:p>
            <a:fld id="{01CB4D95-6507-461E-98E3-61CD8B88AF4B}" type="datetime1">
              <a:rPr lang="en-US" smtClean="0"/>
              <a:t>8/29/2024</a:t>
            </a:fld>
            <a:endParaRPr lang="en-US" dirty="0"/>
          </a:p>
        </p:txBody>
      </p:sp>
      <p:sp>
        <p:nvSpPr>
          <p:cNvPr id="3" name="Footer Placeholder 2"/>
          <p:cNvSpPr>
            <a:spLocks noGrp="1"/>
          </p:cNvSpPr>
          <p:nvPr>
            <p:ph type="ftr" sz="quarter" idx="22"/>
          </p:nvPr>
        </p:nvSpPr>
        <p:spPr/>
        <p:txBody>
          <a:bodyPr/>
          <a:lstStyle/>
          <a:p>
            <a:r>
              <a:rPr lang="en-US" dirty="0"/>
              <a:t>For required markings, please visit https://mh.jpl.nasa.gov</a:t>
            </a:r>
          </a:p>
        </p:txBody>
      </p:sp>
      <p:sp>
        <p:nvSpPr>
          <p:cNvPr id="8" name="Slide Number Placeholder 7"/>
          <p:cNvSpPr>
            <a:spLocks noGrp="1"/>
          </p:cNvSpPr>
          <p:nvPr>
            <p:ph type="sldNum" sz="quarter" idx="23"/>
          </p:nvPr>
        </p:nvSpPr>
        <p:spPr/>
        <p:txBody>
          <a:bodyPr/>
          <a:lstStyle/>
          <a:p>
            <a:fld id="{88E63ABD-6101-4E70-82A7-7F7B876ECCFD}"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4000" y="4802823"/>
            <a:ext cx="1137920"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4541754-978A-4A51-9727-18C4A18E7E94}" type="datetime1">
              <a:rPr lang="en-US" smtClean="0"/>
              <a:t>8/29/2024</a:t>
            </a:fld>
            <a:endParaRPr lang="en-US" dirty="0"/>
          </a:p>
        </p:txBody>
      </p:sp>
      <p:sp>
        <p:nvSpPr>
          <p:cNvPr id="5" name="Footer Placeholder 4"/>
          <p:cNvSpPr>
            <a:spLocks noGrp="1"/>
          </p:cNvSpPr>
          <p:nvPr>
            <p:ph type="ftr" sz="quarter" idx="3"/>
          </p:nvPr>
        </p:nvSpPr>
        <p:spPr>
          <a:xfrm>
            <a:off x="1691640" y="4802823"/>
            <a:ext cx="5760720" cy="274637"/>
          </a:xfrm>
          <a:prstGeom prst="rect">
            <a:avLst/>
          </a:prstGeom>
        </p:spPr>
        <p:txBody>
          <a:bodyPr vert="horz" lIns="91440" tIns="45720" rIns="91440" bIns="45720" rtlCol="0" anchor="ctr">
            <a:noAutofit/>
          </a:bodyPr>
          <a:lstStyle>
            <a:lvl1pPr algn="ctr">
              <a:defRPr sz="800">
                <a:solidFill>
                  <a:schemeClr val="accent1"/>
                </a:solidFill>
              </a:defRPr>
            </a:lvl1pPr>
          </a:lstStyle>
          <a:p>
            <a:r>
              <a:rPr lang="en-US" dirty="0"/>
              <a:t>For required markings, please visit https://mh.jpl.nasa.gov</a:t>
            </a:r>
          </a:p>
        </p:txBody>
      </p:sp>
      <p:sp>
        <p:nvSpPr>
          <p:cNvPr id="6" name="Slide Number Placeholder 5"/>
          <p:cNvSpPr>
            <a:spLocks noGrp="1"/>
          </p:cNvSpPr>
          <p:nvPr>
            <p:ph type="sldNum" sz="quarter" idx="4"/>
          </p:nvPr>
        </p:nvSpPr>
        <p:spPr>
          <a:xfrm>
            <a:off x="7711440" y="4800283"/>
            <a:ext cx="895644" cy="27463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1BA354C8-45E3-4E72-B8A7-299530F3F3A9}"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 id="2147483653" r:id="rId13"/>
    <p:sldLayoutId id="2147483654" r:id="rId14"/>
    <p:sldLayoutId id="2147483656" r:id="rId15"/>
    <p:sldLayoutId id="2147483657" r:id="rId16"/>
    <p:sldLayoutId id="2147483658" r:id="rId17"/>
    <p:sldLayoutId id="2147483659" r:id="rId18"/>
    <p:sldLayoutId id="2147483660" r:id="rId19"/>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4000" y="4802823"/>
            <a:ext cx="1137920"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415187F7-412A-4658-80C8-7D75243A565E}" type="datetime1">
              <a:rPr lang="en-US" smtClean="0"/>
              <a:t>8/29/2024</a:t>
            </a:fld>
            <a:endParaRPr lang="en-US" dirty="0"/>
          </a:p>
        </p:txBody>
      </p:sp>
      <p:sp>
        <p:nvSpPr>
          <p:cNvPr id="5" name="Footer Placeholder 4"/>
          <p:cNvSpPr>
            <a:spLocks noGrp="1"/>
          </p:cNvSpPr>
          <p:nvPr>
            <p:ph type="ftr" sz="quarter" idx="3"/>
          </p:nvPr>
        </p:nvSpPr>
        <p:spPr>
          <a:xfrm>
            <a:off x="1691640" y="4802823"/>
            <a:ext cx="5760720" cy="274637"/>
          </a:xfrm>
          <a:prstGeom prst="rect">
            <a:avLst/>
          </a:prstGeom>
        </p:spPr>
        <p:txBody>
          <a:bodyPr vert="horz" lIns="91440" tIns="45720" rIns="91440" bIns="45720" rtlCol="0" anchor="ctr">
            <a:noAutofit/>
          </a:bodyPr>
          <a:lstStyle>
            <a:lvl1pPr algn="ctr">
              <a:defRPr sz="800">
                <a:solidFill>
                  <a:schemeClr val="accent1"/>
                </a:solidFill>
              </a:defRPr>
            </a:lvl1pPr>
          </a:lstStyle>
          <a:p>
            <a:r>
              <a:rPr lang="en-US" dirty="0"/>
              <a:t>For required markings, please visit https://mh.jpl.nasa.gov</a:t>
            </a:r>
          </a:p>
        </p:txBody>
      </p:sp>
      <p:sp>
        <p:nvSpPr>
          <p:cNvPr id="6" name="Slide Number Placeholder 5"/>
          <p:cNvSpPr>
            <a:spLocks noGrp="1"/>
          </p:cNvSpPr>
          <p:nvPr>
            <p:ph type="sldNum" sz="quarter" idx="4"/>
          </p:nvPr>
        </p:nvSpPr>
        <p:spPr>
          <a:xfrm>
            <a:off x="7711440" y="4800283"/>
            <a:ext cx="895644" cy="27463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8867665A-55FD-4B6D-9DC8-21DD987A67C3}" type="slidenum">
              <a:rPr lang="en-US" smtClean="0"/>
              <a:pPr/>
              <a:t>‹#›</a:t>
            </a:fld>
            <a:endParaRPr lang="en-US" dirty="0"/>
          </a:p>
        </p:txBody>
      </p:sp>
    </p:spTree>
    <p:extLst>
      <p:ext uri="{BB962C8B-B14F-4D97-AF65-F5344CB8AC3E}">
        <p14:creationId xmlns:p14="http://schemas.microsoft.com/office/powerpoint/2010/main" val="28160724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hf hdr="0"/>
  <p:txStyles>
    <p:titleStyle>
      <a:lvl1pPr algn="l" defTabSz="457200" rtl="0" eaLnBrk="1" latinLnBrk="0" hangingPunct="1">
        <a:spcBef>
          <a:spcPct val="0"/>
        </a:spcBef>
        <a:buNone/>
        <a:defRPr sz="2400" b="1" kern="1200">
          <a:solidFill>
            <a:schemeClr val="bg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bg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kern="1200">
          <a:solidFill>
            <a:schemeClr val="bg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bg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bg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20.png"/><Relationship Id="rId5" Type="http://schemas.openxmlformats.org/officeDocument/2006/relationships/image" Target="../media/image22.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mathworks.com/help/dsp/ref/bandstopfilter.html" TargetMode="Externa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33.png"/><Relationship Id="rId7" Type="http://schemas.openxmlformats.org/officeDocument/2006/relationships/image" Target="../media/image31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01.png"/><Relationship Id="rId5" Type="http://schemas.openxmlformats.org/officeDocument/2006/relationships/image" Target="../media/image34.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00.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41.jpe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3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6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1.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1.png"/><Relationship Id="rId4" Type="http://schemas.openxmlformats.org/officeDocument/2006/relationships/image" Target="../media/image64.png"/><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8.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xml"/><Relationship Id="rId5" Type="http://schemas.openxmlformats.org/officeDocument/2006/relationships/image" Target="../media/image104.png"/><Relationship Id="rId4" Type="http://schemas.openxmlformats.org/officeDocument/2006/relationships/image" Target="../media/image103.jpe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sz="1600" dirty="0"/>
              <a:t>Actuator Model of the Sample Transfer Arm in Mars Sample Return </a:t>
            </a:r>
          </a:p>
        </p:txBody>
      </p:sp>
      <p:sp>
        <p:nvSpPr>
          <p:cNvPr id="5" name="Text Placeholder 4"/>
          <p:cNvSpPr>
            <a:spLocks noGrp="1"/>
          </p:cNvSpPr>
          <p:nvPr>
            <p:ph type="body" sz="quarter" idx="15"/>
          </p:nvPr>
        </p:nvSpPr>
        <p:spPr/>
        <p:txBody>
          <a:bodyPr/>
          <a:lstStyle/>
          <a:p>
            <a:r>
              <a:rPr lang="en-US" sz="1200" dirty="0"/>
              <a:t>Austin Kwon (347G-Affiliate)</a:t>
            </a:r>
            <a:br>
              <a:rPr lang="en-US" sz="1200" dirty="0"/>
            </a:br>
            <a:r>
              <a:rPr lang="en-US" sz="1200" dirty="0"/>
              <a:t>Jet Propulsion Laboratory</a:t>
            </a:r>
            <a:br>
              <a:rPr lang="en-US" sz="1200" dirty="0"/>
            </a:br>
            <a:r>
              <a:rPr lang="en-US" sz="1200" dirty="0"/>
              <a:t>austin.kwon@</a:t>
            </a:r>
            <a:r>
              <a:rPr lang="en-US" sz="1200" b="1" dirty="0">
                <a:solidFill>
                  <a:srgbClr val="A94B17"/>
                </a:solidFill>
              </a:rPr>
              <a:t>utexas</a:t>
            </a:r>
            <a:r>
              <a:rPr lang="en-US" sz="1200" dirty="0"/>
              <a:t>.edu</a:t>
            </a:r>
          </a:p>
        </p:txBody>
      </p:sp>
      <p:pic>
        <p:nvPicPr>
          <p:cNvPr id="7" name="Picture Placeholder 21" descr="Photo-2015-03-12-085758 - D2015_0302_D370_CMSalt2.jpg"/>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6421" t="27414" r="11723"/>
          <a:stretch/>
        </p:blipFill>
        <p:spPr>
          <a:xfrm>
            <a:off x="0" y="0"/>
            <a:ext cx="5546725" cy="5143500"/>
          </a:xfrm>
        </p:spPr>
      </p:pic>
      <p:sp>
        <p:nvSpPr>
          <p:cNvPr id="4" name="Footer Placeholder 3"/>
          <p:cNvSpPr>
            <a:spLocks noGrp="1"/>
          </p:cNvSpPr>
          <p:nvPr>
            <p:ph type="ftr" sz="quarter" idx="18"/>
          </p:nvPr>
        </p:nvSpPr>
        <p:spPr>
          <a:xfrm>
            <a:off x="5687784" y="4420746"/>
            <a:ext cx="3347357" cy="656714"/>
          </a:xfrm>
        </p:spPr>
        <p:txBody>
          <a:bodyPr/>
          <a:lstStyle/>
          <a:p>
            <a:r>
              <a:rPr lang="en-US" b="1" i="0" dirty="0">
                <a:solidFill>
                  <a:srgbClr val="BA0C2F"/>
                </a:solidFill>
                <a:effectLst/>
                <a:highlight>
                  <a:srgbClr val="FFFFFF"/>
                </a:highlight>
                <a:latin typeface="Roboto-Light"/>
              </a:rPr>
              <a:t>Reviewed and determined not to contain CUI.</a:t>
            </a:r>
            <a:br>
              <a:rPr lang="en-US" b="1" i="0" dirty="0">
                <a:solidFill>
                  <a:srgbClr val="BA0C2F"/>
                </a:solidFill>
                <a:effectLst/>
                <a:highlight>
                  <a:srgbClr val="FFFFFF"/>
                </a:highlight>
                <a:latin typeface="Roboto-Light"/>
              </a:rPr>
            </a:br>
            <a:r>
              <a:rPr lang="en-US" dirty="0"/>
              <a:t>The decision to implement Mars Sample Return will not be finalized until NASA’s completion of the National Environmental Policy Act (NEPA) process. This document is being made available for information purposes only. </a:t>
            </a:r>
          </a:p>
        </p:txBody>
      </p:sp>
      <p:sp>
        <p:nvSpPr>
          <p:cNvPr id="9" name="Text Placeholder 8">
            <a:extLst>
              <a:ext uri="{FF2B5EF4-FFF2-40B4-BE49-F238E27FC236}">
                <a16:creationId xmlns:a16="http://schemas.microsoft.com/office/drawing/2014/main" id="{F6AD5A07-6860-4FBC-C145-70279585CB1C}"/>
              </a:ext>
            </a:extLst>
          </p:cNvPr>
          <p:cNvSpPr>
            <a:spLocks noGrp="1"/>
          </p:cNvSpPr>
          <p:nvPr>
            <p:ph type="body" sz="quarter" idx="10"/>
          </p:nvPr>
        </p:nvSpPr>
        <p:spPr/>
        <p:txBody>
          <a:bodyPr/>
          <a:lstStyle/>
          <a:p>
            <a:r>
              <a:rPr lang="en-US" dirty="0"/>
              <a:t>Office of Education: </a:t>
            </a:r>
            <a:br>
              <a:rPr lang="en-US" dirty="0"/>
            </a:br>
            <a:r>
              <a:rPr lang="en-US" dirty="0"/>
              <a:t>Internship Final Presentation</a:t>
            </a:r>
          </a:p>
        </p:txBody>
      </p:sp>
    </p:spTree>
    <p:extLst>
      <p:ext uri="{BB962C8B-B14F-4D97-AF65-F5344CB8AC3E}">
        <p14:creationId xmlns:p14="http://schemas.microsoft.com/office/powerpoint/2010/main" val="235323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00A70E-E920-3A4D-6436-92AD8E49AB44}"/>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479B4F5E-4F73-4D61-D806-F84664E905EC}"/>
              </a:ext>
            </a:extLst>
          </p:cNvPr>
          <p:cNvSpPr>
            <a:spLocks noGrp="1"/>
          </p:cNvSpPr>
          <p:nvPr>
            <p:ph type="title"/>
          </p:nvPr>
        </p:nvSpPr>
        <p:spPr/>
        <p:txBody>
          <a:bodyPr/>
          <a:lstStyle/>
          <a:p>
            <a:r>
              <a:rPr lang="en-US" dirty="0"/>
              <a:t>Without Backlash</a:t>
            </a:r>
          </a:p>
        </p:txBody>
      </p:sp>
      <p:sp>
        <p:nvSpPr>
          <p:cNvPr id="4" name="Text Placeholder 3">
            <a:extLst>
              <a:ext uri="{FF2B5EF4-FFF2-40B4-BE49-F238E27FC236}">
                <a16:creationId xmlns:a16="http://schemas.microsoft.com/office/drawing/2014/main" id="{25EBCCC7-2DAA-C0BC-CB70-97C99BAF7B32}"/>
              </a:ext>
            </a:extLst>
          </p:cNvPr>
          <p:cNvSpPr>
            <a:spLocks noGrp="1"/>
          </p:cNvSpPr>
          <p:nvPr>
            <p:ph type="body" sz="quarter" idx="14"/>
          </p:nvPr>
        </p:nvSpPr>
        <p:spPr/>
        <p:txBody>
          <a:bodyPr/>
          <a:lstStyle/>
          <a:p>
            <a:r>
              <a:rPr lang="en-US" dirty="0"/>
              <a:t>Simulink Modeling (Shields)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BC59A707-1BBC-708C-4F4A-9D0B7785482C}"/>
                  </a:ext>
                </a:extLst>
              </p:cNvPr>
              <p:cNvSpPr>
                <a:spLocks noGrp="1"/>
              </p:cNvSpPr>
              <p:nvPr>
                <p:ph sz="quarter" idx="19"/>
              </p:nvPr>
            </p:nvSpPr>
            <p:spPr/>
            <p:txBody>
              <a:bodyPr/>
              <a:lstStyle/>
              <a:p>
                <a:pPr marL="0" indent="0">
                  <a:buNone/>
                </a:pPr>
                <a:r>
                  <a:rPr lang="en-US" dirty="0"/>
                  <a:t>let</a:t>
                </a:r>
                <a14:m>
                  <m:oMath xmlns:m="http://schemas.openxmlformats.org/officeDocument/2006/math">
                    <m: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𝑚𝑜𝑡𝑜𝑟</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𝑔</m:t>
                            </m:r>
                          </m:e>
                          <m:sub>
                            <m:r>
                              <a:rPr lang="en-US" b="0" i="1" smtClean="0">
                                <a:latin typeface="Cambria Math" panose="02040503050406030204" pitchFamily="18" charset="0"/>
                                <a:ea typeface="Cambria Math" panose="02040503050406030204" pitchFamily="18" charset="0"/>
                              </a:rPr>
                              <m:t>𝑟</m:t>
                            </m:r>
                          </m:sub>
                        </m:sSub>
                      </m:den>
                    </m:f>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𝑜𝑢𝑡</m:t>
                        </m:r>
                      </m:sub>
                    </m:sSub>
                  </m:oMath>
                </a14:m>
                <a:endParaRPr lang="en-US" b="0" dirty="0">
                  <a:ea typeface="Cambria Math" panose="02040503050406030204" pitchFamily="18" charset="0"/>
                </a:endParaRPr>
              </a:p>
              <a:p>
                <a:pPr marL="0" indent="0">
                  <a:buNone/>
                </a:pPr>
                <a:r>
                  <a:rPr lang="en-US" dirty="0"/>
                  <a:t>let</a:t>
                </a:r>
                <a14:m>
                  <m:oMath xmlns:m="http://schemas.openxmlformats.org/officeDocument/2006/math">
                    <m: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𝜃</m:t>
                                </m:r>
                              </m:e>
                            </m:acc>
                          </m:e>
                          <m:sub>
                            <m:r>
                              <a:rPr lang="en-US" b="0" i="1" smtClean="0">
                                <a:latin typeface="Cambria Math" panose="02040503050406030204" pitchFamily="18" charset="0"/>
                                <a:ea typeface="Cambria Math" panose="02040503050406030204" pitchFamily="18" charset="0"/>
                              </a:rPr>
                              <m:t>𝑚𝑜𝑡𝑜𝑟</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𝑔</m:t>
                            </m:r>
                          </m:e>
                          <m:sub>
                            <m:r>
                              <a:rPr lang="en-US" b="0" i="1" smtClean="0">
                                <a:latin typeface="Cambria Math" panose="02040503050406030204" pitchFamily="18" charset="0"/>
                                <a:ea typeface="Cambria Math" panose="02040503050406030204" pitchFamily="18" charset="0"/>
                              </a:rPr>
                              <m:t>𝑟</m:t>
                            </m:r>
                          </m:sub>
                        </m:sSub>
                      </m:den>
                    </m:f>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𝜃</m:t>
                            </m:r>
                          </m:e>
                        </m:acc>
                      </m:e>
                      <m:sub>
                        <m:r>
                          <a:rPr lang="en-US" b="0" i="1" smtClean="0">
                            <a:latin typeface="Cambria Math" panose="02040503050406030204" pitchFamily="18" charset="0"/>
                            <a:ea typeface="Cambria Math" panose="02040503050406030204" pitchFamily="18" charset="0"/>
                          </a:rPr>
                          <m:t>𝑜𝑢𝑡</m:t>
                        </m:r>
                      </m:sub>
                    </m:sSub>
                  </m:oMath>
                </a14:m>
                <a:endParaRPr lang="en-US" dirty="0"/>
              </a:p>
              <a:p>
                <a:pPr marL="0" indent="0">
                  <a:buNone/>
                </a:pPr>
                <a:endParaRPr lang="en-US" dirty="0"/>
              </a:p>
              <a:p>
                <a:pPr marL="0" indent="0">
                  <a:buNone/>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𝑜𝑢𝑡</m:t>
                          </m:r>
                          <m:r>
                            <a:rPr lang="en-US" b="0" i="1" smtClean="0">
                              <a:latin typeface="Cambria Math" panose="02040503050406030204" pitchFamily="18" charset="0"/>
                            </a:rPr>
                            <m:t>,  </m:t>
                          </m:r>
                          <m:r>
                            <a:rPr lang="en-US" b="0" i="1" smtClean="0">
                              <a:latin typeface="Cambria Math" panose="02040503050406030204" pitchFamily="18" charset="0"/>
                            </a:rPr>
                            <m:t>𝑛𝑜𝑏𝑎𝑐𝑘𝑙𝑎𝑠h</m:t>
                          </m:r>
                        </m:sub>
                      </m:sSub>
                      <m:r>
                        <a:rPr lang="en-US" b="0" i="1" smtClean="0">
                          <a:latin typeface="Cambria Math" panose="02040503050406030204" pitchFamily="18" charset="0"/>
                        </a:rPr>
                        <m:t>= </m:t>
                      </m:r>
                      <m:r>
                        <a:rPr lang="en-US" b="0" i="1" smtClean="0">
                          <a:latin typeface="Cambria Math" panose="02040503050406030204" pitchFamily="18" charset="0"/>
                        </a:rPr>
                        <m:t>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𝜔</m:t>
                      </m:r>
                    </m:oMath>
                  </m:oMathPara>
                </a14:m>
                <a:endParaRPr lang="en-US" dirty="0"/>
              </a:p>
              <a:p>
                <a:pPr marL="0" indent="0">
                  <a:buNone/>
                </a:pPr>
                <a:endParaRPr lang="en-US" dirty="0"/>
              </a:p>
              <a:p>
                <a:pPr marL="0" indent="0">
                  <a:buNone/>
                </a:pPr>
                <a:r>
                  <a:rPr lang="en-US" sz="1600" i="1" dirty="0">
                    <a:latin typeface="Cambria Math" panose="02040503050406030204" pitchFamily="18" charset="0"/>
                  </a:rPr>
                  <a:t>*w</a:t>
                </a:r>
                <a:r>
                  <a:rPr lang="en-US" sz="1600" b="0" i="1" dirty="0">
                    <a:latin typeface="Cambria Math" panose="02040503050406030204" pitchFamily="18" charset="0"/>
                  </a:rPr>
                  <a:t>here K is the rotational stiffness coefficient of the shaft, B is the rotational dampening coefficient of the shaft, and </a:t>
                </a:r>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𝑔</m:t>
                        </m:r>
                      </m:e>
                      <m:sub>
                        <m:r>
                          <a:rPr lang="en-US" sz="1600" b="0" i="1" smtClean="0">
                            <a:latin typeface="Cambria Math" panose="02040503050406030204" pitchFamily="18" charset="0"/>
                            <a:ea typeface="Cambria Math" panose="02040503050406030204" pitchFamily="18" charset="0"/>
                          </a:rPr>
                          <m:t>𝑟</m:t>
                        </m:r>
                      </m:sub>
                    </m:sSub>
                  </m:oMath>
                </a14:m>
                <a:r>
                  <a:rPr lang="en-US" sz="1600" b="0" i="1" dirty="0">
                    <a:latin typeface="Cambria Math" panose="02040503050406030204" pitchFamily="18" charset="0"/>
                  </a:rPr>
                  <a:t> is gear ratio</a:t>
                </a:r>
              </a:p>
            </p:txBody>
          </p:sp>
        </mc:Choice>
        <mc:Fallback xmlns="">
          <p:sp>
            <p:nvSpPr>
              <p:cNvPr id="5" name="Content Placeholder 4">
                <a:extLst>
                  <a:ext uri="{FF2B5EF4-FFF2-40B4-BE49-F238E27FC236}">
                    <a16:creationId xmlns:a16="http://schemas.microsoft.com/office/drawing/2014/main" id="{BC59A707-1BBC-708C-4F4A-9D0B7785482C}"/>
                  </a:ext>
                </a:extLst>
              </p:cNvPr>
              <p:cNvSpPr>
                <a:spLocks noGrp="1" noRot="1" noChangeAspect="1" noMove="1" noResize="1" noEditPoints="1" noAdjustHandles="1" noChangeArrowheads="1" noChangeShapeType="1" noTextEdit="1"/>
              </p:cNvSpPr>
              <p:nvPr>
                <p:ph sz="quarter" idx="19"/>
              </p:nvPr>
            </p:nvSpPr>
            <p:spPr>
              <a:blipFill>
                <a:blip r:embed="rId2"/>
                <a:stretch>
                  <a:fillRect l="-1062" b="-5157"/>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C470598E-010A-567C-F1AB-2296C63043CF}"/>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05827F6E-B369-9F52-17B2-D4D2B964EA33}"/>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1461849B-DC4E-A524-C658-3259A9521F36}"/>
              </a:ext>
            </a:extLst>
          </p:cNvPr>
          <p:cNvSpPr>
            <a:spLocks noGrp="1"/>
          </p:cNvSpPr>
          <p:nvPr>
            <p:ph type="sldNum" sz="quarter" idx="22"/>
          </p:nvPr>
        </p:nvSpPr>
        <p:spPr/>
        <p:txBody>
          <a:bodyPr/>
          <a:lstStyle/>
          <a:p>
            <a:fld id="{224B4221-436D-4A56-A870-FCD944AD4DA9}" type="slidenum">
              <a:rPr lang="en-US" smtClean="0"/>
              <a:pPr/>
              <a:t>10</a:t>
            </a:fld>
            <a:r>
              <a:rPr lang="en-US" dirty="0"/>
              <a:t>/51</a:t>
            </a:r>
          </a:p>
        </p:txBody>
      </p:sp>
      <p:pic>
        <p:nvPicPr>
          <p:cNvPr id="12" name="Picture 11" descr="A close-up of a drawing&#10;&#10;Description automatically generated">
            <a:extLst>
              <a:ext uri="{FF2B5EF4-FFF2-40B4-BE49-F238E27FC236}">
                <a16:creationId xmlns:a16="http://schemas.microsoft.com/office/drawing/2014/main" id="{D937CF23-5AF0-7F15-EEC1-C4E8A911DCDB}"/>
              </a:ext>
            </a:extLst>
          </p:cNvPr>
          <p:cNvPicPr>
            <a:picLocks noChangeAspect="1"/>
          </p:cNvPicPr>
          <p:nvPr/>
        </p:nvPicPr>
        <p:blipFill>
          <a:blip r:embed="rId3"/>
          <a:stretch>
            <a:fillRect/>
          </a:stretch>
        </p:blipFill>
        <p:spPr>
          <a:xfrm>
            <a:off x="5458585" y="132080"/>
            <a:ext cx="3082588" cy="3609661"/>
          </a:xfrm>
          <a:prstGeom prst="rect">
            <a:avLst/>
          </a:prstGeom>
        </p:spPr>
      </p:pic>
    </p:spTree>
    <p:extLst>
      <p:ext uri="{BB962C8B-B14F-4D97-AF65-F5344CB8AC3E}">
        <p14:creationId xmlns:p14="http://schemas.microsoft.com/office/powerpoint/2010/main" val="28678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00A70E-E920-3A4D-6436-92AD8E49AB44}"/>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479B4F5E-4F73-4D61-D806-F84664E905EC}"/>
              </a:ext>
            </a:extLst>
          </p:cNvPr>
          <p:cNvSpPr>
            <a:spLocks noGrp="1"/>
          </p:cNvSpPr>
          <p:nvPr>
            <p:ph type="title"/>
          </p:nvPr>
        </p:nvSpPr>
        <p:spPr/>
        <p:txBody>
          <a:bodyPr/>
          <a:lstStyle/>
          <a:p>
            <a:r>
              <a:rPr lang="en-US" dirty="0"/>
              <a:t>Simulink Block Diagram Without Backlash</a:t>
            </a:r>
          </a:p>
        </p:txBody>
      </p:sp>
      <p:sp>
        <p:nvSpPr>
          <p:cNvPr id="4" name="Text Placeholder 3">
            <a:extLst>
              <a:ext uri="{FF2B5EF4-FFF2-40B4-BE49-F238E27FC236}">
                <a16:creationId xmlns:a16="http://schemas.microsoft.com/office/drawing/2014/main" id="{25EBCCC7-2DAA-C0BC-CB70-97C99BAF7B32}"/>
              </a:ext>
            </a:extLst>
          </p:cNvPr>
          <p:cNvSpPr>
            <a:spLocks noGrp="1"/>
          </p:cNvSpPr>
          <p:nvPr>
            <p:ph type="body" sz="quarter" idx="14"/>
          </p:nvPr>
        </p:nvSpPr>
        <p:spPr/>
        <p:txBody>
          <a:bodyPr/>
          <a:lstStyle/>
          <a:p>
            <a:r>
              <a:rPr lang="en-US" dirty="0"/>
              <a:t>Simulink Modeling (Shields)</a:t>
            </a:r>
          </a:p>
        </p:txBody>
      </p:sp>
      <p:sp>
        <p:nvSpPr>
          <p:cNvPr id="5" name="Content Placeholder 4">
            <a:extLst>
              <a:ext uri="{FF2B5EF4-FFF2-40B4-BE49-F238E27FC236}">
                <a16:creationId xmlns:a16="http://schemas.microsoft.com/office/drawing/2014/main" id="{BC59A707-1BBC-708C-4F4A-9D0B7785482C}"/>
              </a:ext>
            </a:extLst>
          </p:cNvPr>
          <p:cNvSpPr>
            <a:spLocks noGrp="1"/>
          </p:cNvSpPr>
          <p:nvPr>
            <p:ph sz="quarter" idx="19"/>
          </p:nvPr>
        </p:nvSpPr>
        <p:spPr/>
        <p:txBody>
          <a:bodyPr/>
          <a:lstStyle/>
          <a:p>
            <a:endParaRPr lang="en-US"/>
          </a:p>
        </p:txBody>
      </p:sp>
      <p:sp>
        <p:nvSpPr>
          <p:cNvPr id="6" name="Date Placeholder 5">
            <a:extLst>
              <a:ext uri="{FF2B5EF4-FFF2-40B4-BE49-F238E27FC236}">
                <a16:creationId xmlns:a16="http://schemas.microsoft.com/office/drawing/2014/main" id="{C470598E-010A-567C-F1AB-2296C63043CF}"/>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05827F6E-B369-9F52-17B2-D4D2B964EA33}"/>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1461849B-DC4E-A524-C658-3259A9521F36}"/>
              </a:ext>
            </a:extLst>
          </p:cNvPr>
          <p:cNvSpPr>
            <a:spLocks noGrp="1"/>
          </p:cNvSpPr>
          <p:nvPr>
            <p:ph type="sldNum" sz="quarter" idx="22"/>
          </p:nvPr>
        </p:nvSpPr>
        <p:spPr/>
        <p:txBody>
          <a:bodyPr/>
          <a:lstStyle/>
          <a:p>
            <a:fld id="{224B4221-436D-4A56-A870-FCD944AD4DA9}" type="slidenum">
              <a:rPr lang="en-US" smtClean="0"/>
              <a:pPr/>
              <a:t>11</a:t>
            </a:fld>
            <a:r>
              <a:rPr lang="en-US" dirty="0"/>
              <a:t>/51</a:t>
            </a:r>
          </a:p>
        </p:txBody>
      </p:sp>
      <p:pic>
        <p:nvPicPr>
          <p:cNvPr id="9" name="Picture 8" descr="A screenshot of a computer&#10;&#10;Description automatically generated">
            <a:extLst>
              <a:ext uri="{FF2B5EF4-FFF2-40B4-BE49-F238E27FC236}">
                <a16:creationId xmlns:a16="http://schemas.microsoft.com/office/drawing/2014/main" id="{BD15ADB3-F576-FBEA-B66B-4F953949D863}"/>
              </a:ext>
            </a:extLst>
          </p:cNvPr>
          <p:cNvPicPr>
            <a:picLocks noChangeAspect="1"/>
          </p:cNvPicPr>
          <p:nvPr/>
        </p:nvPicPr>
        <p:blipFill rotWithShape="1">
          <a:blip r:embed="rId2">
            <a:extLst>
              <a:ext uri="{28A0092B-C50C-407E-A947-70E740481C1C}">
                <a14:useLocalDpi xmlns:a14="http://schemas.microsoft.com/office/drawing/2010/main" val="0"/>
              </a:ext>
            </a:extLst>
          </a:blip>
          <a:srcRect l="27757" t="31340" r="40310" b="39794"/>
          <a:stretch/>
        </p:blipFill>
        <p:spPr>
          <a:xfrm>
            <a:off x="1272168" y="1283918"/>
            <a:ext cx="6599663" cy="3355762"/>
          </a:xfrm>
          <a:prstGeom prst="rect">
            <a:avLst/>
          </a:prstGeom>
        </p:spPr>
      </p:pic>
    </p:spTree>
    <p:extLst>
      <p:ext uri="{BB962C8B-B14F-4D97-AF65-F5344CB8AC3E}">
        <p14:creationId xmlns:p14="http://schemas.microsoft.com/office/powerpoint/2010/main" val="2131377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a line&#10;&#10;Description automatically generated">
            <a:extLst>
              <a:ext uri="{FF2B5EF4-FFF2-40B4-BE49-F238E27FC236}">
                <a16:creationId xmlns:a16="http://schemas.microsoft.com/office/drawing/2014/main" id="{DACBE6C1-6E0F-81E3-26D3-D729B7F2AB26}"/>
              </a:ext>
            </a:extLst>
          </p:cNvPr>
          <p:cNvPicPr>
            <a:picLocks noChangeAspect="1"/>
          </p:cNvPicPr>
          <p:nvPr/>
        </p:nvPicPr>
        <p:blipFill>
          <a:blip r:embed="rId3"/>
          <a:stretch>
            <a:fillRect/>
          </a:stretch>
        </p:blipFill>
        <p:spPr>
          <a:xfrm>
            <a:off x="4937059" y="1249998"/>
            <a:ext cx="3831021" cy="3511769"/>
          </a:xfrm>
          <a:prstGeom prst="rect">
            <a:avLst/>
          </a:prstGeom>
        </p:spPr>
      </p:pic>
      <p:sp>
        <p:nvSpPr>
          <p:cNvPr id="2" name="Text Placeholder 1">
            <a:extLst>
              <a:ext uri="{FF2B5EF4-FFF2-40B4-BE49-F238E27FC236}">
                <a16:creationId xmlns:a16="http://schemas.microsoft.com/office/drawing/2014/main" id="{5700A70E-E920-3A4D-6436-92AD8E49AB44}"/>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479B4F5E-4F73-4D61-D806-F84664E905EC}"/>
              </a:ext>
            </a:extLst>
          </p:cNvPr>
          <p:cNvSpPr>
            <a:spLocks noGrp="1"/>
          </p:cNvSpPr>
          <p:nvPr>
            <p:ph type="title"/>
          </p:nvPr>
        </p:nvSpPr>
        <p:spPr/>
        <p:txBody>
          <a:bodyPr/>
          <a:lstStyle/>
          <a:p>
            <a:r>
              <a:rPr lang="en-US" dirty="0"/>
              <a:t>Leonardo Robotics Backlash Equation</a:t>
            </a:r>
          </a:p>
        </p:txBody>
      </p:sp>
      <p:sp>
        <p:nvSpPr>
          <p:cNvPr id="4" name="Text Placeholder 3">
            <a:extLst>
              <a:ext uri="{FF2B5EF4-FFF2-40B4-BE49-F238E27FC236}">
                <a16:creationId xmlns:a16="http://schemas.microsoft.com/office/drawing/2014/main" id="{25EBCCC7-2DAA-C0BC-CB70-97C99BAF7B32}"/>
              </a:ext>
            </a:extLst>
          </p:cNvPr>
          <p:cNvSpPr>
            <a:spLocks noGrp="1"/>
          </p:cNvSpPr>
          <p:nvPr>
            <p:ph type="body" sz="quarter" idx="14"/>
          </p:nvPr>
        </p:nvSpPr>
        <p:spPr/>
        <p:txBody>
          <a:bodyPr/>
          <a:lstStyle/>
          <a:p>
            <a:r>
              <a:rPr lang="en-US" dirty="0"/>
              <a:t>Simulink Modeling</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BC59A707-1BBC-708C-4F4A-9D0B7785482C}"/>
                  </a:ext>
                </a:extLst>
              </p:cNvPr>
              <p:cNvSpPr>
                <a:spLocks noGrp="1"/>
              </p:cNvSpPr>
              <p:nvPr>
                <p:ph sz="quarter" idx="19"/>
              </p:nvPr>
            </p:nvSpPr>
            <p:spPr>
              <a:xfrm>
                <a:off x="442661" y="1595439"/>
                <a:ext cx="6319520" cy="2719386"/>
              </a:xfrm>
            </p:spPr>
            <p:txBody>
              <a:bodyPr/>
              <a:lstStyle/>
              <a:p>
                <a:pPr marL="0" indent="0">
                  <a:buNone/>
                </a:pPr>
                <a:r>
                  <a:rPr lang="en-US" dirty="0"/>
                  <a:t>let </a:t>
                </a:r>
                <a14:m>
                  <m:oMath xmlns:m="http://schemas.openxmlformats.org/officeDocument/2006/math">
                    <m:r>
                      <m:rPr>
                        <m:sty m:val="p"/>
                      </m:rPr>
                      <a:rPr lang="en-US" b="0" i="0" smtClean="0">
                        <a:latin typeface="Cambria Math" panose="02040503050406030204" pitchFamily="18" charset="0"/>
                      </a:rPr>
                      <m:t>Q</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 − </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atan</m:t>
                            </m:r>
                          </m:fName>
                          <m:e>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𝛼</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/2</m:t>
                                    </m:r>
                                  </m:e>
                                </m:d>
                              </m:e>
                            </m:d>
                          </m:e>
                        </m:func>
                        <m:r>
                          <a:rPr lang="en-US" b="0" i="1" smtClean="0">
                            <a:latin typeface="Cambria Math" panose="02040503050406030204" pitchFamily="18" charset="0"/>
                            <a:ea typeface="Cambria Math" panose="02040503050406030204" pitchFamily="18" charset="0"/>
                          </a:rPr>
                          <m:t> + </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atan</m:t>
                            </m:r>
                          </m:fName>
                          <m:e>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𝛼</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/2</m:t>
                                    </m:r>
                                  </m:e>
                                </m:d>
                              </m:e>
                            </m:d>
                          </m:e>
                        </m:func>
                      </m:num>
                      <m:den>
                        <m:r>
                          <a:rPr lang="en-US" b="0" i="1" smtClean="0">
                            <a:latin typeface="Cambria Math" panose="02040503050406030204" pitchFamily="18" charset="0"/>
                            <a:ea typeface="Cambria Math" panose="02040503050406030204" pitchFamily="18" charset="0"/>
                          </a:rPr>
                          <m:t>𝜋</m:t>
                        </m:r>
                      </m:den>
                    </m:f>
                  </m:oMath>
                </a14:m>
                <a:endParaRPr lang="en-US" b="0" i="1" dirty="0">
                  <a:latin typeface="Cambria Math" panose="02040503050406030204" pitchFamily="18" charset="0"/>
                </a:endParaRPr>
              </a:p>
              <a:p>
                <a:pPr marL="0" indent="0">
                  <a:buNone/>
                </a:pPr>
                <a:endParaRPr lang="en-US" b="0" i="1" dirty="0">
                  <a:latin typeface="Cambria Math" panose="02040503050406030204" pitchFamily="18" charset="0"/>
                </a:endParaRPr>
              </a:p>
              <a:p>
                <a:pPr marL="0" indent="0">
                  <a:buNone/>
                </a:pPr>
                <a:r>
                  <a:rPr lang="en-US" b="0" dirty="0"/>
                  <a:t>let </a:t>
                </a:r>
                <a14:m>
                  <m:oMath xmlns:m="http://schemas.openxmlformats.org/officeDocument/2006/math">
                    <m:r>
                      <a:rPr lang="en-US" b="0" i="1" smtClean="0">
                        <a:latin typeface="Cambria Math" panose="02040503050406030204" pitchFamily="18" charset="0"/>
                      </a:rPr>
                      <m:t>𝐻</m:t>
                    </m:r>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 − </m:t>
                    </m:r>
                    <m:f>
                      <m:fPr>
                        <m:ctrlPr>
                          <a:rPr lang="en-US" b="0"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𝐾</m:t>
                        </m:r>
                        <m:r>
                          <a:rPr lang="en-US" i="1">
                            <a:latin typeface="Cambria Math" panose="02040503050406030204" pitchFamily="18" charset="0"/>
                            <a:ea typeface="Cambria Math" panose="02040503050406030204" pitchFamily="18" charset="0"/>
                          </a:rPr>
                          <m:t>𝛿</m:t>
                        </m:r>
                      </m:num>
                      <m:den>
                        <m:r>
                          <a:rPr lang="en-US" b="0" i="1" smtClean="0">
                            <a:latin typeface="Cambria Math" panose="02040503050406030204" pitchFamily="18" charset="0"/>
                            <a:ea typeface="Cambria Math" panose="02040503050406030204" pitchFamily="18" charset="0"/>
                          </a:rPr>
                          <m:t>2</m:t>
                        </m:r>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𝑠𝑖𝑔𝑛</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𝜃</m:t>
                        </m:r>
                      </m:e>
                    </m:d>
                  </m:oMath>
                </a14:m>
                <a:endParaRPr lang="en-US" b="0" dirty="0">
                  <a:ea typeface="Cambria Math" panose="02040503050406030204" pitchFamily="18" charset="0"/>
                </a:endParaRPr>
              </a:p>
              <a:p>
                <a:pPr marL="0" indent="0">
                  <a:buNone/>
                </a:pPr>
                <a:r>
                  <a:rPr lang="en-US" i="1" dirty="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𝑜𝑢𝑡</m:t>
                        </m:r>
                        <m:r>
                          <a:rPr lang="en-US" b="0" i="1" smtClean="0">
                            <a:latin typeface="Cambria Math" panose="02040503050406030204" pitchFamily="18" charset="0"/>
                          </a:rPr>
                          <m:t>,  </m:t>
                        </m:r>
                        <m:r>
                          <a:rPr lang="en-US" b="0" i="1" smtClean="0">
                            <a:latin typeface="Cambria Math" panose="02040503050406030204" pitchFamily="18" charset="0"/>
                          </a:rPr>
                          <m:t>𝑛𝑜𝑏𝑎𝑐𝑘𝑙𝑎𝑠h</m:t>
                        </m:r>
                      </m:sub>
                    </m:sSub>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𝐾</m:t>
                        </m:r>
                        <m:r>
                          <a:rPr lang="en-US" i="1">
                            <a:latin typeface="Cambria Math" panose="02040503050406030204" pitchFamily="18" charset="0"/>
                            <a:ea typeface="Cambria Math" panose="02040503050406030204" pitchFamily="18" charset="0"/>
                          </a:rPr>
                          <m:t>𝛿</m:t>
                        </m:r>
                      </m:num>
                      <m:den>
                        <m:r>
                          <a:rPr lang="en-US" i="1">
                            <a:latin typeface="Cambria Math" panose="02040503050406030204" pitchFamily="18" charset="0"/>
                            <a:ea typeface="Cambria Math" panose="02040503050406030204" pitchFamily="18" charset="0"/>
                          </a:rPr>
                          <m:t>2</m:t>
                        </m:r>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𝑠𝑖𝑔𝑛</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𝜃</m:t>
                        </m:r>
                      </m:e>
                    </m:d>
                  </m:oMath>
                </a14:m>
                <a:endParaRPr lang="en-US" i="1" dirty="0">
                  <a:latin typeface="Cambria Math" panose="02040503050406030204" pitchFamily="18" charset="0"/>
                </a:endParaRPr>
              </a:p>
              <a:p>
                <a:pPr marL="0" indent="0">
                  <a:buNone/>
                </a:pPr>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𝑜𝑢𝑡</m:t>
                        </m:r>
                        <m:r>
                          <a:rPr lang="en-US" b="0" i="1" smtClean="0">
                            <a:latin typeface="Cambria Math" panose="02040503050406030204" pitchFamily="18" charset="0"/>
                          </a:rPr>
                          <m:t>, </m:t>
                        </m:r>
                        <m:r>
                          <a:rPr lang="en-US" b="0" i="1" smtClean="0">
                            <a:latin typeface="Cambria Math" panose="02040503050406030204" pitchFamily="18" charset="0"/>
                          </a:rPr>
                          <m:t>𝑏𝑎𝑐𝑘𝑙𝑎𝑠h</m:t>
                        </m:r>
                      </m:sub>
                    </m:sSub>
                    <m:r>
                      <a:rPr lang="en-US" b="0" i="1" smtClean="0">
                        <a:latin typeface="Cambria Math" panose="02040503050406030204" pitchFamily="18" charset="0"/>
                      </a:rPr>
                      <m:t>=</m:t>
                    </m:r>
                    <m:r>
                      <a:rPr lang="en-US" b="0" i="1" smtClean="0">
                        <a:latin typeface="Cambria Math" panose="02040503050406030204" pitchFamily="18" charset="0"/>
                      </a:rPr>
                      <m:t>𝑄𝐻</m:t>
                    </m:r>
                    <m:r>
                      <a:rPr lang="en-US" b="0" i="1" smtClean="0">
                        <a:latin typeface="Cambria Math" panose="02040503050406030204" pitchFamily="18" charset="0"/>
                        <a:ea typeface="Cambria Math" panose="02040503050406030204" pitchFamily="18" charset="0"/>
                      </a:rPr>
                      <m:t>= </m:t>
                    </m:r>
                    <m:d>
                      <m:dPr>
                        <m:begChr m:val="{"/>
                        <m:endChr m:val=""/>
                        <m:ctrlPr>
                          <a:rPr lang="en-US" b="0" i="1" smtClean="0">
                            <a:latin typeface="Cambria Math" panose="02040503050406030204" pitchFamily="18" charset="0"/>
                            <a:ea typeface="Cambria Math" panose="02040503050406030204" pitchFamily="18" charset="0"/>
                          </a:rPr>
                        </m:ctrlPr>
                      </m:dPr>
                      <m:e>
                        <m:eqArr>
                          <m:eqArrPr>
                            <m:ctrlPr>
                              <a:rPr lang="en-US" b="0" i="1" smtClean="0">
                                <a:latin typeface="Cambria Math" panose="02040503050406030204" pitchFamily="18" charset="0"/>
                                <a:ea typeface="Cambria Math" panose="02040503050406030204" pitchFamily="18" charset="0"/>
                              </a:rPr>
                            </m:ctrlPr>
                          </m:eqArrPr>
                          <m:e>
                            <m:r>
                              <a:rPr lang="en-US" b="0" i="1" smtClean="0">
                                <a:latin typeface="Cambria Math" panose="02040503050406030204" pitchFamily="18" charset="0"/>
                                <a:ea typeface="Cambria Math" panose="02040503050406030204" pitchFamily="18" charset="0"/>
                              </a:rPr>
                              <m:t>𝐻</m:t>
                            </m:r>
                            <m:r>
                              <a:rPr lang="en-US" b="0" i="1" smtClean="0">
                                <a:latin typeface="Cambria Math" panose="02040503050406030204" pitchFamily="18" charset="0"/>
                                <a:ea typeface="Cambria Math" panose="02040503050406030204" pitchFamily="18" charset="0"/>
                              </a:rPr>
                              <m:t>,  </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e>
                            </m:d>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num>
                              <m:den>
                                <m:r>
                                  <a:rPr lang="en-US" b="0" i="1" smtClean="0">
                                    <a:latin typeface="Cambria Math" panose="02040503050406030204" pitchFamily="18" charset="0"/>
                                    <a:ea typeface="Cambria Math" panose="02040503050406030204" pitchFamily="18" charset="0"/>
                                  </a:rPr>
                                  <m:t>2</m:t>
                                </m:r>
                              </m:den>
                            </m:f>
                          </m:e>
                          <m:e>
                            <m:r>
                              <a:rPr lang="en-US" b="0" i="1" smtClean="0">
                                <a:latin typeface="Cambria Math" panose="02040503050406030204" pitchFamily="18" charset="0"/>
                                <a:ea typeface="Cambria Math" panose="02040503050406030204" pitchFamily="18" charset="0"/>
                              </a:rPr>
                              <m:t>0,  </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e>
                            </m:d>
                            <m:r>
                              <a:rPr lang="en-US" b="0" i="1" smtClean="0">
                                <a:latin typeface="Cambria Math" panose="02040503050406030204" pitchFamily="18" charset="0"/>
                                <a:ea typeface="Cambria Math" panose="02040503050406030204" pitchFamily="18" charset="0"/>
                              </a:rPr>
                              <m:t>&lt;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num>
                              <m:den>
                                <m:r>
                                  <a:rPr lang="en-US" i="1">
                                    <a:latin typeface="Cambria Math" panose="02040503050406030204" pitchFamily="18" charset="0"/>
                                    <a:ea typeface="Cambria Math" panose="02040503050406030204" pitchFamily="18" charset="0"/>
                                  </a:rPr>
                                  <m:t>2</m:t>
                                </m:r>
                              </m:den>
                            </m:f>
                          </m:e>
                        </m:eqArr>
                      </m:e>
                    </m:d>
                  </m:oMath>
                </a14:m>
                <a:endParaRPr lang="en-US" b="0" i="1" dirty="0">
                  <a:latin typeface="Cambria Math" panose="02040503050406030204" pitchFamily="18" charset="0"/>
                </a:endParaRPr>
              </a:p>
              <a:p>
                <a:pPr marL="0" indent="0">
                  <a:buNone/>
                </a:pPr>
                <a:endParaRPr lang="en-US" dirty="0"/>
              </a:p>
            </p:txBody>
          </p:sp>
        </mc:Choice>
        <mc:Fallback xmlns="">
          <p:sp>
            <p:nvSpPr>
              <p:cNvPr id="5" name="Content Placeholder 4">
                <a:extLst>
                  <a:ext uri="{FF2B5EF4-FFF2-40B4-BE49-F238E27FC236}">
                    <a16:creationId xmlns:a16="http://schemas.microsoft.com/office/drawing/2014/main" id="{BC59A707-1BBC-708C-4F4A-9D0B7785482C}"/>
                  </a:ext>
                </a:extLst>
              </p:cNvPr>
              <p:cNvSpPr>
                <a:spLocks noGrp="1" noRot="1" noChangeAspect="1" noMove="1" noResize="1" noEditPoints="1" noAdjustHandles="1" noChangeArrowheads="1" noChangeShapeType="1" noTextEdit="1"/>
              </p:cNvSpPr>
              <p:nvPr>
                <p:ph sz="quarter" idx="19"/>
              </p:nvPr>
            </p:nvSpPr>
            <p:spPr>
              <a:xfrm>
                <a:off x="442661" y="1595439"/>
                <a:ext cx="6319520" cy="2719386"/>
              </a:xfrm>
              <a:blipFill>
                <a:blip r:embed="rId4"/>
                <a:stretch>
                  <a:fillRect l="-1062" b="-22197"/>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C470598E-010A-567C-F1AB-2296C63043CF}"/>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05827F6E-B369-9F52-17B2-D4D2B964EA33}"/>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1461849B-DC4E-A524-C658-3259A9521F36}"/>
              </a:ext>
            </a:extLst>
          </p:cNvPr>
          <p:cNvSpPr>
            <a:spLocks noGrp="1"/>
          </p:cNvSpPr>
          <p:nvPr>
            <p:ph type="sldNum" sz="quarter" idx="22"/>
          </p:nvPr>
        </p:nvSpPr>
        <p:spPr/>
        <p:txBody>
          <a:bodyPr/>
          <a:lstStyle/>
          <a:p>
            <a:fld id="{224B4221-436D-4A56-A870-FCD944AD4DA9}" type="slidenum">
              <a:rPr lang="en-US" smtClean="0"/>
              <a:pPr/>
              <a:t>12</a:t>
            </a:fld>
            <a:r>
              <a:rPr lang="en-US" dirty="0"/>
              <a:t>/51</a:t>
            </a:r>
          </a:p>
        </p:txBody>
      </p:sp>
      <p:sp>
        <p:nvSpPr>
          <p:cNvPr id="9" name="TextBox 8">
            <a:extLst>
              <a:ext uri="{FF2B5EF4-FFF2-40B4-BE49-F238E27FC236}">
                <a16:creationId xmlns:a16="http://schemas.microsoft.com/office/drawing/2014/main" id="{FEC135F8-08AD-8A4A-09A0-723594CD1FAC}"/>
              </a:ext>
            </a:extLst>
          </p:cNvPr>
          <p:cNvSpPr txBox="1"/>
          <p:nvPr/>
        </p:nvSpPr>
        <p:spPr>
          <a:xfrm>
            <a:off x="5385669" y="943271"/>
            <a:ext cx="2933799" cy="646331"/>
          </a:xfrm>
          <a:prstGeom prst="rect">
            <a:avLst/>
          </a:prstGeom>
          <a:noFill/>
        </p:spPr>
        <p:txBody>
          <a:bodyPr wrap="square" rtlCol="0">
            <a:spAutoFit/>
          </a:bodyPr>
          <a:lstStyle/>
          <a:p>
            <a:pPr algn="ctr"/>
            <a:r>
              <a:rPr lang="en-US" dirty="0"/>
              <a:t>Q is a band-stop filter approximation:</a:t>
            </a:r>
          </a:p>
        </p:txBody>
      </p:sp>
      <p:sp>
        <p:nvSpPr>
          <p:cNvPr id="12" name="Rectangle 11">
            <a:extLst>
              <a:ext uri="{FF2B5EF4-FFF2-40B4-BE49-F238E27FC236}">
                <a16:creationId xmlns:a16="http://schemas.microsoft.com/office/drawing/2014/main" id="{CD8F6A1E-ECAE-3ACE-E0EA-DE59DD539B07}"/>
              </a:ext>
            </a:extLst>
          </p:cNvPr>
          <p:cNvSpPr/>
          <p:nvPr/>
        </p:nvSpPr>
        <p:spPr>
          <a:xfrm>
            <a:off x="6363929" y="2337619"/>
            <a:ext cx="958645" cy="5604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graph of a line&#10;&#10;Description automatically generated">
            <a:extLst>
              <a:ext uri="{FF2B5EF4-FFF2-40B4-BE49-F238E27FC236}">
                <a16:creationId xmlns:a16="http://schemas.microsoft.com/office/drawing/2014/main" id="{1BDF9D01-2BDC-0927-4E57-BD403AC584AD}"/>
              </a:ext>
            </a:extLst>
          </p:cNvPr>
          <p:cNvPicPr>
            <a:picLocks noChangeAspect="1"/>
          </p:cNvPicPr>
          <p:nvPr/>
        </p:nvPicPr>
        <p:blipFill rotWithShape="1">
          <a:blip r:embed="rId5"/>
          <a:srcRect l="42958" t="35818" r="47641" b="57043"/>
          <a:stretch/>
        </p:blipFill>
        <p:spPr>
          <a:xfrm>
            <a:off x="6209324" y="2730481"/>
            <a:ext cx="791189" cy="550801"/>
          </a:xfrm>
          <a:prstGeom prst="rect">
            <a:avLst/>
          </a:prstGeom>
        </p:spPr>
      </p:pic>
      <p:sp>
        <p:nvSpPr>
          <p:cNvPr id="13" name="TextBox 12">
            <a:extLst>
              <a:ext uri="{FF2B5EF4-FFF2-40B4-BE49-F238E27FC236}">
                <a16:creationId xmlns:a16="http://schemas.microsoft.com/office/drawing/2014/main" id="{64AD2BE1-34EF-831B-11E8-0EC0D0FBD80B}"/>
              </a:ext>
            </a:extLst>
          </p:cNvPr>
          <p:cNvSpPr txBox="1"/>
          <p:nvPr/>
        </p:nvSpPr>
        <p:spPr>
          <a:xfrm>
            <a:off x="7000513" y="2991018"/>
            <a:ext cx="1378974" cy="369332"/>
          </a:xfrm>
          <a:prstGeom prst="rect">
            <a:avLst/>
          </a:prstGeom>
          <a:noFill/>
        </p:spPr>
        <p:txBody>
          <a:bodyPr wrap="square" rtlCol="0">
            <a:spAutoFit/>
          </a:bodyPr>
          <a:lstStyle/>
          <a:p>
            <a:r>
              <a:rPr lang="en-US" dirty="0"/>
              <a:t>Q</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669EF16-B9A6-5497-5ABA-9ED268E324F6}"/>
                  </a:ext>
                </a:extLst>
              </p:cNvPr>
              <p:cNvSpPr txBox="1"/>
              <p:nvPr/>
            </p:nvSpPr>
            <p:spPr>
              <a:xfrm>
                <a:off x="6852568" y="2571750"/>
                <a:ext cx="963406" cy="4604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f>
                        <m:fPr>
                          <m:type m:val="skw"/>
                          <m:ctrlPr>
                            <a:rPr lang="en-US" b="0" i="1" smtClean="0">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num>
                        <m:den>
                          <m:r>
                            <a:rPr lang="en-US" b="0" i="1" smtClean="0">
                              <a:latin typeface="Cambria Math" panose="02040503050406030204" pitchFamily="18" charset="0"/>
                            </a:rPr>
                            <m:t>2</m:t>
                          </m:r>
                        </m:den>
                      </m:f>
                    </m:oMath>
                  </m:oMathPara>
                </a14:m>
                <a:endParaRPr lang="en-US" dirty="0"/>
              </a:p>
            </p:txBody>
          </p:sp>
        </mc:Choice>
        <mc:Fallback xmlns="">
          <p:sp>
            <p:nvSpPr>
              <p:cNvPr id="14" name="TextBox 13">
                <a:extLst>
                  <a:ext uri="{FF2B5EF4-FFF2-40B4-BE49-F238E27FC236}">
                    <a16:creationId xmlns:a16="http://schemas.microsoft.com/office/drawing/2014/main" id="{8669EF16-B9A6-5497-5ABA-9ED268E324F6}"/>
                  </a:ext>
                </a:extLst>
              </p:cNvPr>
              <p:cNvSpPr txBox="1">
                <a:spLocks noRot="1" noChangeAspect="1" noMove="1" noResize="1" noEditPoints="1" noAdjustHandles="1" noChangeArrowheads="1" noChangeShapeType="1" noTextEdit="1"/>
              </p:cNvSpPr>
              <p:nvPr/>
            </p:nvSpPr>
            <p:spPr>
              <a:xfrm>
                <a:off x="6852568" y="2571750"/>
                <a:ext cx="963406" cy="460447"/>
              </a:xfrm>
              <a:prstGeom prst="rect">
                <a:avLst/>
              </a:prstGeom>
              <a:blipFill>
                <a:blip r:embed="rId6"/>
                <a:stretch>
                  <a:fillRect t="-117333" r="-60759" b="-185333"/>
                </a:stretch>
              </a:blipFill>
            </p:spPr>
            <p:txBody>
              <a:bodyPr/>
              <a:lstStyle/>
              <a:p>
                <a:r>
                  <a:rPr lang="en-US">
                    <a:noFill/>
                  </a:rPr>
                  <a:t> </a:t>
                </a:r>
              </a:p>
            </p:txBody>
          </p:sp>
        </mc:Fallback>
      </mc:AlternateContent>
    </p:spTree>
    <p:extLst>
      <p:ext uri="{BB962C8B-B14F-4D97-AF65-F5344CB8AC3E}">
        <p14:creationId xmlns:p14="http://schemas.microsoft.com/office/powerpoint/2010/main" val="226100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3844B6-048E-B28B-F2EC-4081A3CB6CC9}"/>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7A558ED3-89F0-7CBD-B85D-8FC03501F3F0}"/>
              </a:ext>
            </a:extLst>
          </p:cNvPr>
          <p:cNvSpPr>
            <a:spLocks noGrp="1"/>
          </p:cNvSpPr>
          <p:nvPr>
            <p:ph type="title"/>
          </p:nvPr>
        </p:nvSpPr>
        <p:spPr/>
        <p:txBody>
          <a:bodyPr/>
          <a:lstStyle/>
          <a:p>
            <a:r>
              <a:rPr lang="en-US" dirty="0"/>
              <a:t>Simulink Block Diagram With Backlash</a:t>
            </a:r>
          </a:p>
        </p:txBody>
      </p:sp>
      <p:sp>
        <p:nvSpPr>
          <p:cNvPr id="4" name="Text Placeholder 3">
            <a:extLst>
              <a:ext uri="{FF2B5EF4-FFF2-40B4-BE49-F238E27FC236}">
                <a16:creationId xmlns:a16="http://schemas.microsoft.com/office/drawing/2014/main" id="{A0215A3E-9DE4-997F-CF9F-71EDCF3FC003}"/>
              </a:ext>
            </a:extLst>
          </p:cNvPr>
          <p:cNvSpPr>
            <a:spLocks noGrp="1"/>
          </p:cNvSpPr>
          <p:nvPr>
            <p:ph type="body" sz="quarter" idx="14"/>
          </p:nvPr>
        </p:nvSpPr>
        <p:spPr/>
        <p:txBody>
          <a:bodyPr/>
          <a:lstStyle/>
          <a:p>
            <a:r>
              <a:rPr lang="en-US" dirty="0"/>
              <a:t>Simulink Modeling (Shields)</a:t>
            </a:r>
          </a:p>
        </p:txBody>
      </p:sp>
      <p:sp>
        <p:nvSpPr>
          <p:cNvPr id="5" name="Content Placeholder 4">
            <a:extLst>
              <a:ext uri="{FF2B5EF4-FFF2-40B4-BE49-F238E27FC236}">
                <a16:creationId xmlns:a16="http://schemas.microsoft.com/office/drawing/2014/main" id="{96900898-E6DF-4AB4-4463-10D82A67B6AF}"/>
              </a:ext>
            </a:extLst>
          </p:cNvPr>
          <p:cNvSpPr>
            <a:spLocks noGrp="1"/>
          </p:cNvSpPr>
          <p:nvPr>
            <p:ph sz="quarter" idx="19"/>
          </p:nvPr>
        </p:nvSpPr>
        <p:spPr/>
        <p:txBody>
          <a:bodyPr/>
          <a:lstStyle/>
          <a:p>
            <a:endParaRPr lang="en-US"/>
          </a:p>
        </p:txBody>
      </p:sp>
      <p:sp>
        <p:nvSpPr>
          <p:cNvPr id="6" name="Date Placeholder 5">
            <a:extLst>
              <a:ext uri="{FF2B5EF4-FFF2-40B4-BE49-F238E27FC236}">
                <a16:creationId xmlns:a16="http://schemas.microsoft.com/office/drawing/2014/main" id="{7D6E0373-380B-77B8-29A5-1EA693B13E5B}"/>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FBA17876-2AFD-EBA3-297A-A8B50E7B9BBE}"/>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90B96C79-BCCC-0445-4888-BAC0F5F5D8F5}"/>
              </a:ext>
            </a:extLst>
          </p:cNvPr>
          <p:cNvSpPr>
            <a:spLocks noGrp="1"/>
          </p:cNvSpPr>
          <p:nvPr>
            <p:ph type="sldNum" sz="quarter" idx="22"/>
          </p:nvPr>
        </p:nvSpPr>
        <p:spPr/>
        <p:txBody>
          <a:bodyPr/>
          <a:lstStyle/>
          <a:p>
            <a:fld id="{224B4221-436D-4A56-A870-FCD944AD4DA9}" type="slidenum">
              <a:rPr lang="en-US" smtClean="0"/>
              <a:pPr/>
              <a:t>13</a:t>
            </a:fld>
            <a:r>
              <a:rPr lang="en-US" dirty="0"/>
              <a:t>/51</a:t>
            </a:r>
          </a:p>
        </p:txBody>
      </p:sp>
      <p:pic>
        <p:nvPicPr>
          <p:cNvPr id="9" name="Picture 8" descr="A diagram of a diagram of a diagram&#10;&#10;Description automatically generated with medium confidence">
            <a:extLst>
              <a:ext uri="{FF2B5EF4-FFF2-40B4-BE49-F238E27FC236}">
                <a16:creationId xmlns:a16="http://schemas.microsoft.com/office/drawing/2014/main" id="{301C21FC-2EA5-E79A-C36A-D9472145C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48" y="1181120"/>
            <a:ext cx="8988303" cy="3614720"/>
          </a:xfrm>
          <a:prstGeom prst="rect">
            <a:avLst/>
          </a:prstGeom>
        </p:spPr>
      </p:pic>
      <p:sp>
        <p:nvSpPr>
          <p:cNvPr id="10" name="Rectangle 9">
            <a:extLst>
              <a:ext uri="{FF2B5EF4-FFF2-40B4-BE49-F238E27FC236}">
                <a16:creationId xmlns:a16="http://schemas.microsoft.com/office/drawing/2014/main" id="{E2BF4DA2-072C-3A0B-C17A-5A81E8172443}"/>
              </a:ext>
            </a:extLst>
          </p:cNvPr>
          <p:cNvSpPr/>
          <p:nvPr/>
        </p:nvSpPr>
        <p:spPr>
          <a:xfrm>
            <a:off x="6304935" y="1732935"/>
            <a:ext cx="420330" cy="4203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752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DAE23E0-49A2-F21A-9D90-8D0378C9089A}"/>
              </a:ext>
            </a:extLst>
          </p:cNvPr>
          <p:cNvSpPr/>
          <p:nvPr/>
        </p:nvSpPr>
        <p:spPr>
          <a:xfrm>
            <a:off x="7648788" y="2817707"/>
            <a:ext cx="1231052" cy="1503785"/>
          </a:xfrm>
          <a:prstGeom prst="rect">
            <a:avLst/>
          </a:prstGeom>
          <a:solidFill>
            <a:srgbClr val="B05918"/>
          </a:solidFill>
          <a:ln>
            <a:solidFill>
              <a:srgbClr val="B059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graph with blue lines and numbers&#10;&#10;Description automatically generated">
            <a:extLst>
              <a:ext uri="{FF2B5EF4-FFF2-40B4-BE49-F238E27FC236}">
                <a16:creationId xmlns:a16="http://schemas.microsoft.com/office/drawing/2014/main" id="{BD556858-D0B0-06A5-D10C-0AFAEE1F133D}"/>
              </a:ext>
            </a:extLst>
          </p:cNvPr>
          <p:cNvPicPr>
            <a:picLocks noChangeAspect="1"/>
          </p:cNvPicPr>
          <p:nvPr/>
        </p:nvPicPr>
        <p:blipFill rotWithShape="1">
          <a:blip r:embed="rId2"/>
          <a:srcRect l="1968"/>
          <a:stretch/>
        </p:blipFill>
        <p:spPr>
          <a:xfrm>
            <a:off x="179492" y="2571766"/>
            <a:ext cx="6410961" cy="1989122"/>
          </a:xfrm>
          <a:prstGeom prst="rect">
            <a:avLst/>
          </a:prstGeom>
        </p:spPr>
      </p:pic>
      <p:sp>
        <p:nvSpPr>
          <p:cNvPr id="13" name="Rectangle 12">
            <a:extLst>
              <a:ext uri="{FF2B5EF4-FFF2-40B4-BE49-F238E27FC236}">
                <a16:creationId xmlns:a16="http://schemas.microsoft.com/office/drawing/2014/main" id="{F4A37E4B-840A-3BAD-0EC7-D044F4E7CEF8}"/>
              </a:ext>
            </a:extLst>
          </p:cNvPr>
          <p:cNvSpPr/>
          <p:nvPr/>
        </p:nvSpPr>
        <p:spPr>
          <a:xfrm>
            <a:off x="6136640" y="2817707"/>
            <a:ext cx="1292212" cy="1503785"/>
          </a:xfrm>
          <a:prstGeom prst="rect">
            <a:avLst/>
          </a:prstGeom>
          <a:solidFill>
            <a:srgbClr val="140AE0"/>
          </a:solidFill>
          <a:ln>
            <a:solidFill>
              <a:srgbClr val="140AE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2833B26-76D5-A4F3-5A60-CF203B767E3E}"/>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42D9FAC0-AF8C-EFB9-70A7-5B5BD6F4A4B9}"/>
              </a:ext>
            </a:extLst>
          </p:cNvPr>
          <p:cNvSpPr>
            <a:spLocks noGrp="1"/>
          </p:cNvSpPr>
          <p:nvPr>
            <p:ph type="title"/>
          </p:nvPr>
        </p:nvSpPr>
        <p:spPr/>
        <p:txBody>
          <a:bodyPr/>
          <a:lstStyle/>
          <a:p>
            <a:r>
              <a:rPr lang="en-US" dirty="0"/>
              <a:t>Phantom Torque</a:t>
            </a:r>
          </a:p>
        </p:txBody>
      </p:sp>
      <p:sp>
        <p:nvSpPr>
          <p:cNvPr id="4" name="Text Placeholder 3">
            <a:extLst>
              <a:ext uri="{FF2B5EF4-FFF2-40B4-BE49-F238E27FC236}">
                <a16:creationId xmlns:a16="http://schemas.microsoft.com/office/drawing/2014/main" id="{DF8B8C2C-4AC3-F799-1F58-A48215F41F98}"/>
              </a:ext>
            </a:extLst>
          </p:cNvPr>
          <p:cNvSpPr>
            <a:spLocks noGrp="1"/>
          </p:cNvSpPr>
          <p:nvPr>
            <p:ph type="body" sz="quarter" idx="14"/>
          </p:nvPr>
        </p:nvSpPr>
        <p:spPr/>
        <p:txBody>
          <a:bodyPr/>
          <a:lstStyle/>
          <a:p>
            <a:r>
              <a:rPr lang="en-US" dirty="0"/>
              <a:t>Simulink Modeling (Shields)</a:t>
            </a:r>
          </a:p>
        </p:txBody>
      </p:sp>
      <p:sp>
        <p:nvSpPr>
          <p:cNvPr id="5" name="Content Placeholder 4">
            <a:extLst>
              <a:ext uri="{FF2B5EF4-FFF2-40B4-BE49-F238E27FC236}">
                <a16:creationId xmlns:a16="http://schemas.microsoft.com/office/drawing/2014/main" id="{C8D73B49-31EE-E2DA-6557-F70250367316}"/>
              </a:ext>
            </a:extLst>
          </p:cNvPr>
          <p:cNvSpPr>
            <a:spLocks noGrp="1"/>
          </p:cNvSpPr>
          <p:nvPr>
            <p:ph sz="quarter" idx="19"/>
          </p:nvPr>
        </p:nvSpPr>
        <p:spPr>
          <a:xfrm>
            <a:off x="1412240" y="1602106"/>
            <a:ext cx="6319520" cy="2428795"/>
          </a:xfrm>
        </p:spPr>
        <p:txBody>
          <a:bodyPr/>
          <a:lstStyle/>
          <a:p>
            <a:r>
              <a:rPr lang="en-US" dirty="0"/>
              <a:t>Output shaft angular velocity would steeply change when the motor and output gears are not meshing (no torque transmitted).</a:t>
            </a:r>
          </a:p>
          <a:p>
            <a:endParaRPr lang="en-US" dirty="0"/>
          </a:p>
        </p:txBody>
      </p:sp>
      <p:sp>
        <p:nvSpPr>
          <p:cNvPr id="6" name="Date Placeholder 5">
            <a:extLst>
              <a:ext uri="{FF2B5EF4-FFF2-40B4-BE49-F238E27FC236}">
                <a16:creationId xmlns:a16="http://schemas.microsoft.com/office/drawing/2014/main" id="{7AD3419B-C478-60F7-E4BD-B6FA609F7C02}"/>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826322B5-87A5-2550-1453-0CB067B80906}"/>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20368F9C-917B-9BF5-3423-F41AB277E756}"/>
              </a:ext>
            </a:extLst>
          </p:cNvPr>
          <p:cNvSpPr>
            <a:spLocks noGrp="1"/>
          </p:cNvSpPr>
          <p:nvPr>
            <p:ph type="sldNum" sz="quarter" idx="22"/>
          </p:nvPr>
        </p:nvSpPr>
        <p:spPr/>
        <p:txBody>
          <a:bodyPr/>
          <a:lstStyle/>
          <a:p>
            <a:fld id="{224B4221-436D-4A56-A870-FCD944AD4DA9}" type="slidenum">
              <a:rPr lang="en-US" smtClean="0"/>
              <a:pPr/>
              <a:t>14</a:t>
            </a:fld>
            <a:r>
              <a:rPr lang="en-US" dirty="0"/>
              <a:t>/51</a:t>
            </a:r>
          </a:p>
        </p:txBody>
      </p:sp>
      <p:pic>
        <p:nvPicPr>
          <p:cNvPr id="12" name="Picture 11" descr="A close-up of a drawing&#10;&#10;Description automatically generated">
            <a:extLst>
              <a:ext uri="{FF2B5EF4-FFF2-40B4-BE49-F238E27FC236}">
                <a16:creationId xmlns:a16="http://schemas.microsoft.com/office/drawing/2014/main" id="{8C607200-044A-A1D8-584B-7D92BC2576AD}"/>
              </a:ext>
            </a:extLst>
          </p:cNvPr>
          <p:cNvPicPr>
            <a:picLocks noChangeAspect="1"/>
          </p:cNvPicPr>
          <p:nvPr/>
        </p:nvPicPr>
        <p:blipFill>
          <a:blip r:embed="rId3"/>
          <a:stretch>
            <a:fillRect/>
          </a:stretch>
        </p:blipFill>
        <p:spPr>
          <a:xfrm>
            <a:off x="6197800" y="2894120"/>
            <a:ext cx="1148105" cy="1344413"/>
          </a:xfrm>
          <a:prstGeom prst="rect">
            <a:avLst/>
          </a:prstGeom>
        </p:spPr>
      </p:pic>
      <p:pic>
        <p:nvPicPr>
          <p:cNvPr id="15" name="Picture 14" descr="A drawing of a line with arrows&#10;&#10;Description automatically generated with medium confidence">
            <a:extLst>
              <a:ext uri="{FF2B5EF4-FFF2-40B4-BE49-F238E27FC236}">
                <a16:creationId xmlns:a16="http://schemas.microsoft.com/office/drawing/2014/main" id="{A178DFE0-0631-B6FF-252C-CD60BFD514DC}"/>
              </a:ext>
            </a:extLst>
          </p:cNvPr>
          <p:cNvPicPr>
            <a:picLocks noChangeAspect="1"/>
          </p:cNvPicPr>
          <p:nvPr/>
        </p:nvPicPr>
        <p:blipFill>
          <a:blip r:embed="rId4"/>
          <a:stretch>
            <a:fillRect/>
          </a:stretch>
        </p:blipFill>
        <p:spPr>
          <a:xfrm>
            <a:off x="7721135" y="2881342"/>
            <a:ext cx="1107183" cy="1357192"/>
          </a:xfrm>
          <a:prstGeom prst="rect">
            <a:avLst/>
          </a:prstGeom>
        </p:spPr>
      </p:pic>
      <p:sp>
        <p:nvSpPr>
          <p:cNvPr id="17" name="TextBox 16">
            <a:extLst>
              <a:ext uri="{FF2B5EF4-FFF2-40B4-BE49-F238E27FC236}">
                <a16:creationId xmlns:a16="http://schemas.microsoft.com/office/drawing/2014/main" id="{34D8E83B-BCA4-CFA3-F50E-B2EAAFCD8065}"/>
              </a:ext>
            </a:extLst>
          </p:cNvPr>
          <p:cNvSpPr txBox="1"/>
          <p:nvPr/>
        </p:nvSpPr>
        <p:spPr>
          <a:xfrm>
            <a:off x="6242685" y="2468789"/>
            <a:ext cx="1450988" cy="369332"/>
          </a:xfrm>
          <a:prstGeom prst="rect">
            <a:avLst/>
          </a:prstGeom>
          <a:noFill/>
        </p:spPr>
        <p:txBody>
          <a:bodyPr wrap="square" rtlCol="0">
            <a:spAutoFit/>
          </a:bodyPr>
          <a:lstStyle/>
          <a:p>
            <a:r>
              <a:rPr lang="en-US" dirty="0"/>
              <a:t>engaged</a:t>
            </a:r>
          </a:p>
        </p:txBody>
      </p:sp>
      <p:sp>
        <p:nvSpPr>
          <p:cNvPr id="18" name="TextBox 17">
            <a:extLst>
              <a:ext uri="{FF2B5EF4-FFF2-40B4-BE49-F238E27FC236}">
                <a16:creationId xmlns:a16="http://schemas.microsoft.com/office/drawing/2014/main" id="{5F20F24F-B62D-6662-1A23-DEE6FF98E2CF}"/>
              </a:ext>
            </a:extLst>
          </p:cNvPr>
          <p:cNvSpPr txBox="1"/>
          <p:nvPr/>
        </p:nvSpPr>
        <p:spPr>
          <a:xfrm>
            <a:off x="7554545" y="2480193"/>
            <a:ext cx="1450988" cy="369332"/>
          </a:xfrm>
          <a:prstGeom prst="rect">
            <a:avLst/>
          </a:prstGeom>
          <a:noFill/>
        </p:spPr>
        <p:txBody>
          <a:bodyPr wrap="square" rtlCol="0">
            <a:spAutoFit/>
          </a:bodyPr>
          <a:lstStyle/>
          <a:p>
            <a:r>
              <a:rPr lang="en-US" dirty="0"/>
              <a:t>disengaged</a:t>
            </a:r>
          </a:p>
        </p:txBody>
      </p:sp>
      <p:sp>
        <p:nvSpPr>
          <p:cNvPr id="9" name="TextBox 8">
            <a:extLst>
              <a:ext uri="{FF2B5EF4-FFF2-40B4-BE49-F238E27FC236}">
                <a16:creationId xmlns:a16="http://schemas.microsoft.com/office/drawing/2014/main" id="{02465D13-BE8B-36E2-00AD-E9DBD69A9491}"/>
              </a:ext>
            </a:extLst>
          </p:cNvPr>
          <p:cNvSpPr txBox="1"/>
          <p:nvPr/>
        </p:nvSpPr>
        <p:spPr>
          <a:xfrm>
            <a:off x="6355971" y="4281099"/>
            <a:ext cx="2585633" cy="369332"/>
          </a:xfrm>
          <a:prstGeom prst="rect">
            <a:avLst/>
          </a:prstGeom>
          <a:noFill/>
        </p:spPr>
        <p:txBody>
          <a:bodyPr wrap="square" rtlCol="0">
            <a:spAutoFit/>
          </a:bodyPr>
          <a:lstStyle/>
          <a:p>
            <a:r>
              <a:rPr lang="en-US" b="1" dirty="0">
                <a:solidFill>
                  <a:srgbClr val="FF0000"/>
                </a:solidFill>
              </a:rPr>
              <a:t>driving</a:t>
            </a:r>
            <a:r>
              <a:rPr lang="en-US" dirty="0"/>
              <a:t> | </a:t>
            </a:r>
            <a:r>
              <a:rPr lang="en-US" b="1" dirty="0">
                <a:solidFill>
                  <a:srgbClr val="00B050"/>
                </a:solidFill>
              </a:rPr>
              <a:t>driven</a:t>
            </a:r>
            <a:r>
              <a:rPr lang="en-US" dirty="0"/>
              <a:t> gear</a:t>
            </a:r>
          </a:p>
        </p:txBody>
      </p:sp>
    </p:spTree>
    <p:extLst>
      <p:ext uri="{BB962C8B-B14F-4D97-AF65-F5344CB8AC3E}">
        <p14:creationId xmlns:p14="http://schemas.microsoft.com/office/powerpoint/2010/main" val="3355807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red line with a black line&#10;&#10;Description automatically generated">
            <a:extLst>
              <a:ext uri="{FF2B5EF4-FFF2-40B4-BE49-F238E27FC236}">
                <a16:creationId xmlns:a16="http://schemas.microsoft.com/office/drawing/2014/main" id="{3CF79D22-07A7-115D-BB0A-39FDB5C5A4A0}"/>
              </a:ext>
            </a:extLst>
          </p:cNvPr>
          <p:cNvPicPr>
            <a:picLocks noChangeAspect="1"/>
          </p:cNvPicPr>
          <p:nvPr/>
        </p:nvPicPr>
        <p:blipFill rotWithShape="1">
          <a:blip r:embed="rId3"/>
          <a:srcRect l="6163" r="7917"/>
          <a:stretch/>
        </p:blipFill>
        <p:spPr>
          <a:xfrm>
            <a:off x="383203" y="2977804"/>
            <a:ext cx="3856904" cy="1772628"/>
          </a:xfrm>
          <a:prstGeom prst="rect">
            <a:avLst/>
          </a:prstGeom>
        </p:spPr>
      </p:pic>
      <p:sp>
        <p:nvSpPr>
          <p:cNvPr id="2" name="Text Placeholder 1">
            <a:extLst>
              <a:ext uri="{FF2B5EF4-FFF2-40B4-BE49-F238E27FC236}">
                <a16:creationId xmlns:a16="http://schemas.microsoft.com/office/drawing/2014/main" id="{92833B26-76D5-A4F3-5A60-CF203B767E3E}"/>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42D9FAC0-AF8C-EFB9-70A7-5B5BD6F4A4B9}"/>
              </a:ext>
            </a:extLst>
          </p:cNvPr>
          <p:cNvSpPr>
            <a:spLocks noGrp="1"/>
          </p:cNvSpPr>
          <p:nvPr>
            <p:ph type="title"/>
          </p:nvPr>
        </p:nvSpPr>
        <p:spPr/>
        <p:txBody>
          <a:bodyPr/>
          <a:lstStyle/>
          <a:p>
            <a:r>
              <a:rPr lang="en-US" dirty="0"/>
              <a:t>Phantom Torque [cont. 1]</a:t>
            </a:r>
          </a:p>
        </p:txBody>
      </p:sp>
      <p:sp>
        <p:nvSpPr>
          <p:cNvPr id="4" name="Text Placeholder 3">
            <a:extLst>
              <a:ext uri="{FF2B5EF4-FFF2-40B4-BE49-F238E27FC236}">
                <a16:creationId xmlns:a16="http://schemas.microsoft.com/office/drawing/2014/main" id="{DF8B8C2C-4AC3-F799-1F58-A48215F41F98}"/>
              </a:ext>
            </a:extLst>
          </p:cNvPr>
          <p:cNvSpPr>
            <a:spLocks noGrp="1"/>
          </p:cNvSpPr>
          <p:nvPr>
            <p:ph type="body" sz="quarter" idx="14"/>
          </p:nvPr>
        </p:nvSpPr>
        <p:spPr/>
        <p:txBody>
          <a:bodyPr/>
          <a:lstStyle/>
          <a:p>
            <a:r>
              <a:rPr lang="en-US" dirty="0"/>
              <a:t>Simulink Modeling (Shields)</a:t>
            </a:r>
          </a:p>
        </p:txBody>
      </p:sp>
      <p:sp>
        <p:nvSpPr>
          <p:cNvPr id="5" name="Content Placeholder 4">
            <a:extLst>
              <a:ext uri="{FF2B5EF4-FFF2-40B4-BE49-F238E27FC236}">
                <a16:creationId xmlns:a16="http://schemas.microsoft.com/office/drawing/2014/main" id="{C8D73B49-31EE-E2DA-6557-F70250367316}"/>
              </a:ext>
            </a:extLst>
          </p:cNvPr>
          <p:cNvSpPr>
            <a:spLocks noGrp="1"/>
          </p:cNvSpPr>
          <p:nvPr>
            <p:ph sz="quarter" idx="19"/>
          </p:nvPr>
        </p:nvSpPr>
        <p:spPr>
          <a:xfrm>
            <a:off x="1412241" y="1180207"/>
            <a:ext cx="6319520" cy="2719386"/>
          </a:xfrm>
        </p:spPr>
        <p:txBody>
          <a:bodyPr/>
          <a:lstStyle/>
          <a:p>
            <a:r>
              <a:rPr lang="en-US" dirty="0"/>
              <a:t>Discovered that Q-function is causing this artifact.</a:t>
            </a:r>
            <a:br>
              <a:rPr lang="en-US" dirty="0"/>
            </a:br>
            <a:endParaRPr lang="en-US" dirty="0"/>
          </a:p>
          <a:p>
            <a:r>
              <a:rPr lang="en-US" dirty="0"/>
              <a:t>Likely reason is that “gray zone” between Q = 0     1 transition of Q-function effects the velocity of output shaft</a:t>
            </a:r>
          </a:p>
          <a:p>
            <a:endParaRPr lang="en-US" dirty="0"/>
          </a:p>
        </p:txBody>
      </p:sp>
      <p:sp>
        <p:nvSpPr>
          <p:cNvPr id="6" name="Date Placeholder 5">
            <a:extLst>
              <a:ext uri="{FF2B5EF4-FFF2-40B4-BE49-F238E27FC236}">
                <a16:creationId xmlns:a16="http://schemas.microsoft.com/office/drawing/2014/main" id="{7AD3419B-C478-60F7-E4BD-B6FA609F7C02}"/>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826322B5-87A5-2550-1453-0CB067B80906}"/>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20368F9C-917B-9BF5-3423-F41AB277E756}"/>
              </a:ext>
            </a:extLst>
          </p:cNvPr>
          <p:cNvSpPr>
            <a:spLocks noGrp="1"/>
          </p:cNvSpPr>
          <p:nvPr>
            <p:ph type="sldNum" sz="quarter" idx="22"/>
          </p:nvPr>
        </p:nvSpPr>
        <p:spPr/>
        <p:txBody>
          <a:bodyPr/>
          <a:lstStyle/>
          <a:p>
            <a:fld id="{224B4221-436D-4A56-A870-FCD944AD4DA9}" type="slidenum">
              <a:rPr lang="en-US" smtClean="0"/>
              <a:pPr/>
              <a:t>15</a:t>
            </a:fld>
            <a:r>
              <a:rPr lang="en-US" dirty="0"/>
              <a:t>/51</a:t>
            </a:r>
          </a:p>
        </p:txBody>
      </p:sp>
      <p:cxnSp>
        <p:nvCxnSpPr>
          <p:cNvPr id="12" name="Straight Arrow Connector 11">
            <a:extLst>
              <a:ext uri="{FF2B5EF4-FFF2-40B4-BE49-F238E27FC236}">
                <a16:creationId xmlns:a16="http://schemas.microsoft.com/office/drawing/2014/main" id="{9231FA12-A411-BD41-30BB-85FB5B1AA345}"/>
              </a:ext>
            </a:extLst>
          </p:cNvPr>
          <p:cNvCxnSpPr>
            <a:cxnSpLocks/>
          </p:cNvCxnSpPr>
          <p:nvPr/>
        </p:nvCxnSpPr>
        <p:spPr>
          <a:xfrm>
            <a:off x="7098453" y="2056254"/>
            <a:ext cx="291253"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15" name="Picture 14" descr="A red line graph with numbers&#10;&#10;Description automatically generated">
            <a:extLst>
              <a:ext uri="{FF2B5EF4-FFF2-40B4-BE49-F238E27FC236}">
                <a16:creationId xmlns:a16="http://schemas.microsoft.com/office/drawing/2014/main" id="{39B4BF33-C08E-FE9A-35DA-B057811BAE26}"/>
              </a:ext>
            </a:extLst>
          </p:cNvPr>
          <p:cNvPicPr>
            <a:picLocks noChangeAspect="1"/>
          </p:cNvPicPr>
          <p:nvPr/>
        </p:nvPicPr>
        <p:blipFill rotWithShape="1">
          <a:blip r:embed="rId4"/>
          <a:srcRect l="6241" t="6542" r="8415"/>
          <a:stretch/>
        </p:blipFill>
        <p:spPr>
          <a:xfrm>
            <a:off x="4903895" y="2977804"/>
            <a:ext cx="3571375" cy="1451488"/>
          </a:xfrm>
          <a:prstGeom prst="rect">
            <a:avLst/>
          </a:prstGeom>
          <a:ln>
            <a:solidFill>
              <a:srgbClr val="00B050"/>
            </a:solidFill>
          </a:ln>
        </p:spPr>
      </p:pic>
      <p:sp>
        <p:nvSpPr>
          <p:cNvPr id="20" name="Rectangle 19">
            <a:extLst>
              <a:ext uri="{FF2B5EF4-FFF2-40B4-BE49-F238E27FC236}">
                <a16:creationId xmlns:a16="http://schemas.microsoft.com/office/drawing/2014/main" id="{DF85F644-AC3E-6F56-8739-3A9EE154EE4D}"/>
              </a:ext>
            </a:extLst>
          </p:cNvPr>
          <p:cNvSpPr/>
          <p:nvPr/>
        </p:nvSpPr>
        <p:spPr>
          <a:xfrm>
            <a:off x="3495040" y="3149600"/>
            <a:ext cx="196427" cy="1236721"/>
          </a:xfrm>
          <a:prstGeom prst="rect">
            <a:avLst/>
          </a:prstGeom>
          <a:no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045F0D2-AA06-CE12-38CB-79A16B06A129}"/>
              </a:ext>
            </a:extLst>
          </p:cNvPr>
          <p:cNvCxnSpPr>
            <a:stCxn id="20" idx="0"/>
          </p:cNvCxnSpPr>
          <p:nvPr/>
        </p:nvCxnSpPr>
        <p:spPr>
          <a:xfrm flipV="1">
            <a:off x="3593254" y="2977804"/>
            <a:ext cx="1310641" cy="171796"/>
          </a:xfrm>
          <a:prstGeom prst="line">
            <a:avLst/>
          </a:prstGeom>
          <a:ln w="12700" cmpd="sng">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1822D84-ED44-A714-2239-42BAD30D364E}"/>
              </a:ext>
            </a:extLst>
          </p:cNvPr>
          <p:cNvCxnSpPr>
            <a:stCxn id="20" idx="2"/>
          </p:cNvCxnSpPr>
          <p:nvPr/>
        </p:nvCxnSpPr>
        <p:spPr>
          <a:xfrm>
            <a:off x="3593254" y="4386321"/>
            <a:ext cx="1310641" cy="42971"/>
          </a:xfrm>
          <a:prstGeom prst="line">
            <a:avLst/>
          </a:prstGeom>
          <a:ln w="12700" cmpd="sng">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BA4FD65A-2E17-1CAB-FBC8-D0180EA2DEB8}"/>
              </a:ext>
            </a:extLst>
          </p:cNvPr>
          <p:cNvSpPr txBox="1"/>
          <p:nvPr/>
        </p:nvSpPr>
        <p:spPr>
          <a:xfrm>
            <a:off x="5279305" y="3063702"/>
            <a:ext cx="1713656" cy="369332"/>
          </a:xfrm>
          <a:prstGeom prst="rect">
            <a:avLst/>
          </a:prstGeom>
          <a:noFill/>
        </p:spPr>
        <p:txBody>
          <a:bodyPr wrap="square" rtlCol="0">
            <a:spAutoFit/>
          </a:bodyPr>
          <a:lstStyle/>
          <a:p>
            <a:r>
              <a:rPr lang="en-US" b="1" dirty="0">
                <a:solidFill>
                  <a:schemeClr val="tx2">
                    <a:lumMod val="75000"/>
                  </a:schemeClr>
                </a:solidFill>
              </a:rPr>
              <a:t>Gray zone:</a:t>
            </a:r>
          </a:p>
        </p:txBody>
      </p:sp>
      <p:pic>
        <p:nvPicPr>
          <p:cNvPr id="11" name="Picture 10">
            <a:extLst>
              <a:ext uri="{FF2B5EF4-FFF2-40B4-BE49-F238E27FC236}">
                <a16:creationId xmlns:a16="http://schemas.microsoft.com/office/drawing/2014/main" id="{9258FA94-EE33-9C8D-5339-C238B31747D6}"/>
              </a:ext>
            </a:extLst>
          </p:cNvPr>
          <p:cNvPicPr>
            <a:picLocks noChangeAspect="1"/>
          </p:cNvPicPr>
          <p:nvPr/>
        </p:nvPicPr>
        <p:blipFill>
          <a:blip r:embed="rId5"/>
          <a:stretch>
            <a:fillRect/>
          </a:stretch>
        </p:blipFill>
        <p:spPr>
          <a:xfrm>
            <a:off x="1961066" y="3465206"/>
            <a:ext cx="985148" cy="476684"/>
          </a:xfrm>
          <a:prstGeom prst="rect">
            <a:avLst/>
          </a:prstGeom>
        </p:spPr>
      </p:pic>
      <p:pic>
        <p:nvPicPr>
          <p:cNvPr id="13" name="Picture 12">
            <a:extLst>
              <a:ext uri="{FF2B5EF4-FFF2-40B4-BE49-F238E27FC236}">
                <a16:creationId xmlns:a16="http://schemas.microsoft.com/office/drawing/2014/main" id="{C80A5376-0577-03E8-3177-4C8876C1EBFF}"/>
              </a:ext>
            </a:extLst>
          </p:cNvPr>
          <p:cNvPicPr>
            <a:picLocks noChangeAspect="1"/>
          </p:cNvPicPr>
          <p:nvPr/>
        </p:nvPicPr>
        <p:blipFill>
          <a:blip r:embed="rId5"/>
          <a:stretch>
            <a:fillRect/>
          </a:stretch>
        </p:blipFill>
        <p:spPr>
          <a:xfrm>
            <a:off x="7568990" y="3751749"/>
            <a:ext cx="785918" cy="380282"/>
          </a:xfrm>
          <a:prstGeom prst="rect">
            <a:avLst/>
          </a:prstGeom>
        </p:spPr>
      </p:pic>
    </p:spTree>
    <p:extLst>
      <p:ext uri="{BB962C8B-B14F-4D97-AF65-F5344CB8AC3E}">
        <p14:creationId xmlns:p14="http://schemas.microsoft.com/office/powerpoint/2010/main" val="3244590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833B26-76D5-A4F3-5A60-CF203B767E3E}"/>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42D9FAC0-AF8C-EFB9-70A7-5B5BD6F4A4B9}"/>
              </a:ext>
            </a:extLst>
          </p:cNvPr>
          <p:cNvSpPr>
            <a:spLocks noGrp="1"/>
          </p:cNvSpPr>
          <p:nvPr>
            <p:ph type="title"/>
          </p:nvPr>
        </p:nvSpPr>
        <p:spPr/>
        <p:txBody>
          <a:bodyPr/>
          <a:lstStyle/>
          <a:p>
            <a:r>
              <a:rPr lang="en-US" dirty="0"/>
              <a:t>Phantom Torque [cont. 2]</a:t>
            </a:r>
          </a:p>
        </p:txBody>
      </p:sp>
      <p:sp>
        <p:nvSpPr>
          <p:cNvPr id="4" name="Text Placeholder 3">
            <a:extLst>
              <a:ext uri="{FF2B5EF4-FFF2-40B4-BE49-F238E27FC236}">
                <a16:creationId xmlns:a16="http://schemas.microsoft.com/office/drawing/2014/main" id="{DF8B8C2C-4AC3-F799-1F58-A48215F41F98}"/>
              </a:ext>
            </a:extLst>
          </p:cNvPr>
          <p:cNvSpPr>
            <a:spLocks noGrp="1"/>
          </p:cNvSpPr>
          <p:nvPr>
            <p:ph type="body" sz="quarter" idx="14"/>
          </p:nvPr>
        </p:nvSpPr>
        <p:spPr/>
        <p:txBody>
          <a:bodyPr/>
          <a:lstStyle/>
          <a:p>
            <a:r>
              <a:rPr lang="en-US" dirty="0"/>
              <a:t>Simulink Model (Shields)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C8D73B49-31EE-E2DA-6557-F70250367316}"/>
                  </a:ext>
                </a:extLst>
              </p:cNvPr>
              <p:cNvSpPr>
                <a:spLocks noGrp="1"/>
              </p:cNvSpPr>
              <p:nvPr>
                <p:ph sz="quarter" idx="19"/>
              </p:nvPr>
            </p:nvSpPr>
            <p:spPr>
              <a:xfrm>
                <a:off x="1205653" y="1602106"/>
                <a:ext cx="4612640" cy="2719386"/>
              </a:xfrm>
            </p:spPr>
            <p:txBody>
              <a:bodyPr/>
              <a:lstStyle/>
              <a:p>
                <a:r>
                  <a:rPr lang="en-US" dirty="0"/>
                  <a:t>Two potential solutions were explored:</a:t>
                </a:r>
              </a:p>
              <a:p>
                <a:pPr marL="0" indent="0">
                  <a:buNone/>
                </a:pPr>
                <a:r>
                  <a:rPr lang="en-US" dirty="0"/>
                  <a:t>	1) boosting the backlash gain (</a:t>
                </a:r>
                <a14:m>
                  <m:oMath xmlns:m="http://schemas.openxmlformats.org/officeDocument/2006/math">
                    <m:r>
                      <a:rPr lang="en-US" b="0" i="1" smtClean="0">
                        <a:latin typeface="Cambria Math" panose="02040503050406030204" pitchFamily="18" charset="0"/>
                        <a:ea typeface="Cambria Math" panose="02040503050406030204" pitchFamily="18" charset="0"/>
                      </a:rPr>
                      <m:t>𝛼</m:t>
                    </m:r>
                  </m:oMath>
                </a14:m>
                <a:r>
                  <a:rPr lang="en-US" dirty="0"/>
                  <a:t>)</a:t>
                </a:r>
              </a:p>
              <a:p>
                <a:pPr marL="0" indent="0">
                  <a:buNone/>
                </a:pPr>
                <a:endParaRPr lang="en-US" dirty="0"/>
              </a:p>
              <a:p>
                <a:pPr marL="0" indent="0">
                  <a:buNone/>
                </a:pPr>
                <a:r>
                  <a:rPr lang="en-US" dirty="0"/>
                  <a:t>	2) taking 7</a:t>
                </a:r>
                <a:r>
                  <a:rPr lang="en-US" baseline="30000" dirty="0"/>
                  <a:t>th</a:t>
                </a:r>
                <a:r>
                  <a:rPr lang="en-US" dirty="0"/>
                  <a:t> power of Q</a:t>
                </a:r>
                <a:br>
                  <a:rPr lang="en-US" dirty="0"/>
                </a:br>
                <a:r>
                  <a:rPr lang="en-US" dirty="0"/>
                  <a:t>	(number 7 is arbitrarily chosen)</a:t>
                </a:r>
              </a:p>
            </p:txBody>
          </p:sp>
        </mc:Choice>
        <mc:Fallback xmlns="">
          <p:sp>
            <p:nvSpPr>
              <p:cNvPr id="5" name="Content Placeholder 4">
                <a:extLst>
                  <a:ext uri="{FF2B5EF4-FFF2-40B4-BE49-F238E27FC236}">
                    <a16:creationId xmlns:a16="http://schemas.microsoft.com/office/drawing/2014/main" id="{C8D73B49-31EE-E2DA-6557-F70250367316}"/>
                  </a:ext>
                </a:extLst>
              </p:cNvPr>
              <p:cNvSpPr>
                <a:spLocks noGrp="1" noRot="1" noChangeAspect="1" noMove="1" noResize="1" noEditPoints="1" noAdjustHandles="1" noChangeArrowheads="1" noChangeShapeType="1" noTextEdit="1"/>
              </p:cNvSpPr>
              <p:nvPr>
                <p:ph sz="quarter" idx="19"/>
              </p:nvPr>
            </p:nvSpPr>
            <p:spPr>
              <a:xfrm>
                <a:off x="1205653" y="1602106"/>
                <a:ext cx="4612640" cy="2719386"/>
              </a:xfrm>
              <a:blipFill>
                <a:blip r:embed="rId2"/>
                <a:stretch>
                  <a:fillRect l="-1190" t="-1121"/>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7AD3419B-C478-60F7-E4BD-B6FA609F7C02}"/>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826322B5-87A5-2550-1453-0CB067B80906}"/>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20368F9C-917B-9BF5-3423-F41AB277E756}"/>
              </a:ext>
            </a:extLst>
          </p:cNvPr>
          <p:cNvSpPr>
            <a:spLocks noGrp="1"/>
          </p:cNvSpPr>
          <p:nvPr>
            <p:ph type="sldNum" sz="quarter" idx="22"/>
          </p:nvPr>
        </p:nvSpPr>
        <p:spPr/>
        <p:txBody>
          <a:bodyPr/>
          <a:lstStyle/>
          <a:p>
            <a:fld id="{224B4221-436D-4A56-A870-FCD944AD4DA9}" type="slidenum">
              <a:rPr lang="en-US" smtClean="0"/>
              <a:pPr/>
              <a:t>16</a:t>
            </a:fld>
            <a:r>
              <a:rPr lang="en-US" dirty="0"/>
              <a:t>/51</a:t>
            </a:r>
          </a:p>
        </p:txBody>
      </p:sp>
      <p:pic>
        <p:nvPicPr>
          <p:cNvPr id="10" name="Picture 9" descr="A graph of a function&#10;&#10;Description automatically generated">
            <a:extLst>
              <a:ext uri="{FF2B5EF4-FFF2-40B4-BE49-F238E27FC236}">
                <a16:creationId xmlns:a16="http://schemas.microsoft.com/office/drawing/2014/main" id="{F5460A83-A899-6BED-B3E9-BE770C43E65E}"/>
              </a:ext>
            </a:extLst>
          </p:cNvPr>
          <p:cNvPicPr>
            <a:picLocks noChangeAspect="1"/>
          </p:cNvPicPr>
          <p:nvPr/>
        </p:nvPicPr>
        <p:blipFill rotWithShape="1">
          <a:blip r:embed="rId3"/>
          <a:srcRect l="6615" t="5620" r="3798"/>
          <a:stretch/>
        </p:blipFill>
        <p:spPr>
          <a:xfrm>
            <a:off x="5737779" y="819390"/>
            <a:ext cx="3352034" cy="3497023"/>
          </a:xfrm>
          <a:prstGeom prst="rect">
            <a:avLst/>
          </a:prstGeom>
        </p:spPr>
      </p:pic>
    </p:spTree>
    <p:extLst>
      <p:ext uri="{BB962C8B-B14F-4D97-AF65-F5344CB8AC3E}">
        <p14:creationId xmlns:p14="http://schemas.microsoft.com/office/powerpoint/2010/main" val="1353892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AB76BE-3BC9-A659-3EB4-127FDB614E39}"/>
              </a:ext>
            </a:extLst>
          </p:cNvPr>
          <p:cNvSpPr>
            <a:spLocks noGrp="1"/>
          </p:cNvSpPr>
          <p:nvPr>
            <p:ph type="body" sz="quarter" idx="17"/>
          </p:nvPr>
        </p:nvSpPr>
        <p:spPr/>
        <p:txBody>
          <a:bodyPr/>
          <a:lstStyle/>
          <a:p>
            <a:r>
              <a:rPr lang="en-US" dirty="0"/>
              <a:t>Data Driven Actuator Model of the Sample Transfer Arm in Mars Sample Return</a:t>
            </a:r>
          </a:p>
        </p:txBody>
      </p:sp>
      <p:sp>
        <p:nvSpPr>
          <p:cNvPr id="3" name="Title 2">
            <a:extLst>
              <a:ext uri="{FF2B5EF4-FFF2-40B4-BE49-F238E27FC236}">
                <a16:creationId xmlns:a16="http://schemas.microsoft.com/office/drawing/2014/main" id="{D17AC4A3-D456-C325-34FB-E2246C3636E4}"/>
              </a:ext>
            </a:extLst>
          </p:cNvPr>
          <p:cNvSpPr>
            <a:spLocks noGrp="1"/>
          </p:cNvSpPr>
          <p:nvPr>
            <p:ph type="title"/>
          </p:nvPr>
        </p:nvSpPr>
        <p:spPr/>
        <p:txBody>
          <a:bodyPr/>
          <a:lstStyle/>
          <a:p>
            <a:r>
              <a:rPr lang="en-US" dirty="0"/>
              <a:t>Phantom Torque [cont. 3]</a:t>
            </a:r>
          </a:p>
        </p:txBody>
      </p:sp>
      <p:sp>
        <p:nvSpPr>
          <p:cNvPr id="4" name="Text Placeholder 3">
            <a:extLst>
              <a:ext uri="{FF2B5EF4-FFF2-40B4-BE49-F238E27FC236}">
                <a16:creationId xmlns:a16="http://schemas.microsoft.com/office/drawing/2014/main" id="{B50C64BC-805F-2521-F329-5BEC43033878}"/>
              </a:ext>
            </a:extLst>
          </p:cNvPr>
          <p:cNvSpPr>
            <a:spLocks noGrp="1"/>
          </p:cNvSpPr>
          <p:nvPr>
            <p:ph type="body" sz="quarter" idx="14"/>
          </p:nvPr>
        </p:nvSpPr>
        <p:spPr/>
        <p:txBody>
          <a:bodyPr/>
          <a:lstStyle/>
          <a:p>
            <a:r>
              <a:rPr lang="en-US" dirty="0"/>
              <a:t>Non-feasible Potential Solutions</a:t>
            </a:r>
          </a:p>
        </p:txBody>
      </p:sp>
      <p:sp>
        <p:nvSpPr>
          <p:cNvPr id="5" name="Content Placeholder 4">
            <a:extLst>
              <a:ext uri="{FF2B5EF4-FFF2-40B4-BE49-F238E27FC236}">
                <a16:creationId xmlns:a16="http://schemas.microsoft.com/office/drawing/2014/main" id="{2370E19B-42E6-3C69-6EFB-E22638F8EB04}"/>
              </a:ext>
            </a:extLst>
          </p:cNvPr>
          <p:cNvSpPr>
            <a:spLocks noGrp="1"/>
          </p:cNvSpPr>
          <p:nvPr>
            <p:ph sz="quarter" idx="19"/>
          </p:nvPr>
        </p:nvSpPr>
        <p:spPr/>
        <p:txBody>
          <a:bodyPr/>
          <a:lstStyle/>
          <a:p>
            <a:r>
              <a:rPr lang="en-US" dirty="0"/>
              <a:t>Simulink </a:t>
            </a:r>
            <a:r>
              <a:rPr lang="en-US" dirty="0" err="1"/>
              <a:t>Bandstop</a:t>
            </a:r>
            <a:r>
              <a:rPr lang="en-US" dirty="0"/>
              <a:t> Filter block will be removed</a:t>
            </a:r>
            <a:br>
              <a:rPr lang="en-US" dirty="0"/>
            </a:br>
            <a:r>
              <a:rPr lang="en-US" sz="1600" dirty="0">
                <a:hlinkClick r:id="rId2">
                  <a:extLst>
                    <a:ext uri="{A12FA001-AC4F-418D-AE19-62706E023703}">
                      <ahyp:hlinkClr xmlns:ahyp="http://schemas.microsoft.com/office/drawing/2018/hyperlinkcolor" val="tx"/>
                    </a:ext>
                  </a:extLst>
                </a:hlinkClick>
              </a:rPr>
              <a:t>https://www.mathworks.com/help/dsp/ref/bandstopfilter.html</a:t>
            </a:r>
            <a:r>
              <a:rPr lang="en-US" sz="1600" dirty="0"/>
              <a:t>:</a:t>
            </a:r>
          </a:p>
          <a:p>
            <a:endParaRPr lang="en-US" sz="1600" dirty="0">
              <a:solidFill>
                <a:srgbClr val="7030A0"/>
              </a:solidFill>
            </a:endParaRPr>
          </a:p>
          <a:p>
            <a:endParaRPr lang="en-US" sz="1600" dirty="0">
              <a:solidFill>
                <a:srgbClr val="7030A0"/>
              </a:solidFill>
            </a:endParaRPr>
          </a:p>
          <a:p>
            <a:endParaRPr lang="en-US" sz="1600" dirty="0">
              <a:solidFill>
                <a:srgbClr val="7030A0"/>
              </a:solidFill>
            </a:endParaRPr>
          </a:p>
          <a:p>
            <a:r>
              <a:rPr lang="en-US" dirty="0"/>
              <a:t>MATLAB function block with an if statement takes long time to run simulation:</a:t>
            </a:r>
          </a:p>
          <a:p>
            <a:endParaRPr lang="en-US" dirty="0"/>
          </a:p>
          <a:p>
            <a:endParaRPr lang="en-US" dirty="0"/>
          </a:p>
          <a:p>
            <a:endParaRPr lang="en-US" dirty="0"/>
          </a:p>
        </p:txBody>
      </p:sp>
      <p:sp>
        <p:nvSpPr>
          <p:cNvPr id="6" name="Date Placeholder 5">
            <a:extLst>
              <a:ext uri="{FF2B5EF4-FFF2-40B4-BE49-F238E27FC236}">
                <a16:creationId xmlns:a16="http://schemas.microsoft.com/office/drawing/2014/main" id="{B8F81A76-15D7-E005-BCC3-4F295D6B6C5B}"/>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44DCFD3E-4AD1-9A72-1246-BE925DDF67A1}"/>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D48E8E90-B878-4466-4811-B8FCA2D80CA1}"/>
              </a:ext>
            </a:extLst>
          </p:cNvPr>
          <p:cNvSpPr>
            <a:spLocks noGrp="1"/>
          </p:cNvSpPr>
          <p:nvPr>
            <p:ph type="sldNum" sz="quarter" idx="22"/>
          </p:nvPr>
        </p:nvSpPr>
        <p:spPr/>
        <p:txBody>
          <a:bodyPr/>
          <a:lstStyle/>
          <a:p>
            <a:fld id="{224B4221-436D-4A56-A870-FCD944AD4DA9}" type="slidenum">
              <a:rPr lang="en-US" smtClean="0"/>
              <a:pPr/>
              <a:t>17</a:t>
            </a:fld>
            <a:r>
              <a:rPr lang="en-US" dirty="0"/>
              <a:t>/51</a:t>
            </a:r>
          </a:p>
        </p:txBody>
      </p:sp>
      <p:pic>
        <p:nvPicPr>
          <p:cNvPr id="10" name="Picture 9">
            <a:extLst>
              <a:ext uri="{FF2B5EF4-FFF2-40B4-BE49-F238E27FC236}">
                <a16:creationId xmlns:a16="http://schemas.microsoft.com/office/drawing/2014/main" id="{54E2CA80-CD62-F438-888C-9836FB55F6A7}"/>
              </a:ext>
            </a:extLst>
          </p:cNvPr>
          <p:cNvPicPr>
            <a:picLocks noChangeAspect="1"/>
          </p:cNvPicPr>
          <p:nvPr/>
        </p:nvPicPr>
        <p:blipFill>
          <a:blip r:embed="rId3"/>
          <a:stretch>
            <a:fillRect/>
          </a:stretch>
        </p:blipFill>
        <p:spPr>
          <a:xfrm>
            <a:off x="3048952" y="2333149"/>
            <a:ext cx="2924175" cy="628650"/>
          </a:xfrm>
          <a:prstGeom prst="rect">
            <a:avLst/>
          </a:prstGeom>
          <a:ln>
            <a:solidFill>
              <a:schemeClr val="tx1"/>
            </a:solidFill>
          </a:ln>
        </p:spPr>
      </p:pic>
      <p:pic>
        <p:nvPicPr>
          <p:cNvPr id="12" name="Picture 11">
            <a:extLst>
              <a:ext uri="{FF2B5EF4-FFF2-40B4-BE49-F238E27FC236}">
                <a16:creationId xmlns:a16="http://schemas.microsoft.com/office/drawing/2014/main" id="{12E85D49-6B93-BD44-3158-31D3EFC2834C}"/>
              </a:ext>
            </a:extLst>
          </p:cNvPr>
          <p:cNvPicPr>
            <a:picLocks noChangeAspect="1"/>
          </p:cNvPicPr>
          <p:nvPr/>
        </p:nvPicPr>
        <p:blipFill>
          <a:blip r:embed="rId4"/>
          <a:stretch>
            <a:fillRect/>
          </a:stretch>
        </p:blipFill>
        <p:spPr>
          <a:xfrm>
            <a:off x="3140825" y="3843971"/>
            <a:ext cx="2862349" cy="958852"/>
          </a:xfrm>
          <a:prstGeom prst="rect">
            <a:avLst/>
          </a:prstGeom>
          <a:ln>
            <a:solidFill>
              <a:schemeClr val="tx1"/>
            </a:solidFill>
          </a:ln>
        </p:spPr>
      </p:pic>
    </p:spTree>
    <p:extLst>
      <p:ext uri="{BB962C8B-B14F-4D97-AF65-F5344CB8AC3E}">
        <p14:creationId xmlns:p14="http://schemas.microsoft.com/office/powerpoint/2010/main" val="3056609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833B26-76D5-A4F3-5A60-CF203B767E3E}"/>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42D9FAC0-AF8C-EFB9-70A7-5B5BD6F4A4B9}"/>
              </a:ext>
            </a:extLst>
          </p:cNvPr>
          <p:cNvSpPr>
            <a:spLocks noGrp="1"/>
          </p:cNvSpPr>
          <p:nvPr>
            <p:ph type="title"/>
          </p:nvPr>
        </p:nvSpPr>
        <p:spPr/>
        <p:txBody>
          <a:bodyPr/>
          <a:lstStyle/>
          <a:p>
            <a:r>
              <a:rPr lang="en-US" dirty="0"/>
              <a:t>Phantom Torque [cont. 4]</a:t>
            </a:r>
            <a:endParaRPr lang="en-US" b="0" dirty="0"/>
          </a:p>
        </p:txBody>
      </p:sp>
      <p:sp>
        <p:nvSpPr>
          <p:cNvPr id="4" name="Text Placeholder 3">
            <a:extLst>
              <a:ext uri="{FF2B5EF4-FFF2-40B4-BE49-F238E27FC236}">
                <a16:creationId xmlns:a16="http://schemas.microsoft.com/office/drawing/2014/main" id="{DF8B8C2C-4AC3-F799-1F58-A48215F41F98}"/>
              </a:ext>
            </a:extLst>
          </p:cNvPr>
          <p:cNvSpPr>
            <a:spLocks noGrp="1"/>
          </p:cNvSpPr>
          <p:nvPr>
            <p:ph type="body" sz="quarter" idx="14"/>
          </p:nvPr>
        </p:nvSpPr>
        <p:spPr/>
        <p:txBody>
          <a:bodyPr/>
          <a:lstStyle/>
          <a:p>
            <a:r>
              <a:rPr lang="en-US" dirty="0"/>
              <a:t>Simulink Modeling (Shields)</a:t>
            </a:r>
          </a:p>
        </p:txBody>
      </p:sp>
      <p:pic>
        <p:nvPicPr>
          <p:cNvPr id="10" name="Content Placeholder 9" descr="A graph of a line&#10;&#10;Description automatically generated with medium confidence">
            <a:extLst>
              <a:ext uri="{FF2B5EF4-FFF2-40B4-BE49-F238E27FC236}">
                <a16:creationId xmlns:a16="http://schemas.microsoft.com/office/drawing/2014/main" id="{9FC28EE6-6C97-B9B3-F761-461E3881506C}"/>
              </a:ext>
            </a:extLst>
          </p:cNvPr>
          <p:cNvPicPr>
            <a:picLocks noGrp="1" noChangeAspect="1"/>
          </p:cNvPicPr>
          <p:nvPr>
            <p:ph sz="quarter" idx="19"/>
          </p:nvPr>
        </p:nvPicPr>
        <p:blipFill>
          <a:blip r:embed="rId3"/>
          <a:stretch>
            <a:fillRect/>
          </a:stretch>
        </p:blipFill>
        <p:spPr>
          <a:xfrm>
            <a:off x="2526453" y="3724868"/>
            <a:ext cx="6241626" cy="1167280"/>
          </a:xfrm>
        </p:spPr>
      </p:pic>
      <p:sp>
        <p:nvSpPr>
          <p:cNvPr id="6" name="Date Placeholder 5">
            <a:extLst>
              <a:ext uri="{FF2B5EF4-FFF2-40B4-BE49-F238E27FC236}">
                <a16:creationId xmlns:a16="http://schemas.microsoft.com/office/drawing/2014/main" id="{7AD3419B-C478-60F7-E4BD-B6FA609F7C02}"/>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826322B5-87A5-2550-1453-0CB067B80906}"/>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20368F9C-917B-9BF5-3423-F41AB277E756}"/>
              </a:ext>
            </a:extLst>
          </p:cNvPr>
          <p:cNvSpPr>
            <a:spLocks noGrp="1"/>
          </p:cNvSpPr>
          <p:nvPr>
            <p:ph type="sldNum" sz="quarter" idx="22"/>
          </p:nvPr>
        </p:nvSpPr>
        <p:spPr/>
        <p:txBody>
          <a:bodyPr/>
          <a:lstStyle/>
          <a:p>
            <a:fld id="{224B4221-436D-4A56-A870-FCD944AD4DA9}" type="slidenum">
              <a:rPr lang="en-US" smtClean="0"/>
              <a:pPr/>
              <a:t>18</a:t>
            </a:fld>
            <a:r>
              <a:rPr lang="en-US" dirty="0"/>
              <a:t>/51</a:t>
            </a:r>
          </a:p>
        </p:txBody>
      </p:sp>
      <p:pic>
        <p:nvPicPr>
          <p:cNvPr id="12" name="Picture 11" descr="A graph with blue lines and numbers&#10;&#10;Description automatically generated">
            <a:extLst>
              <a:ext uri="{FF2B5EF4-FFF2-40B4-BE49-F238E27FC236}">
                <a16:creationId xmlns:a16="http://schemas.microsoft.com/office/drawing/2014/main" id="{76C76F9D-6745-4201-F56B-651955AC6309}"/>
              </a:ext>
            </a:extLst>
          </p:cNvPr>
          <p:cNvPicPr>
            <a:picLocks noChangeAspect="1"/>
          </p:cNvPicPr>
          <p:nvPr/>
        </p:nvPicPr>
        <p:blipFill>
          <a:blip r:embed="rId4"/>
          <a:stretch>
            <a:fillRect/>
          </a:stretch>
        </p:blipFill>
        <p:spPr>
          <a:xfrm>
            <a:off x="2574056" y="1274492"/>
            <a:ext cx="6194024" cy="1167280"/>
          </a:xfrm>
          <a:prstGeom prst="rect">
            <a:avLst/>
          </a:prstGeom>
        </p:spPr>
      </p:pic>
      <p:pic>
        <p:nvPicPr>
          <p:cNvPr id="16" name="Picture 15" descr="A graph of a function&#10;&#10;Description automatically generated with medium confidence">
            <a:extLst>
              <a:ext uri="{FF2B5EF4-FFF2-40B4-BE49-F238E27FC236}">
                <a16:creationId xmlns:a16="http://schemas.microsoft.com/office/drawing/2014/main" id="{628E285E-EA8F-54ED-09EA-149015D91AF3}"/>
              </a:ext>
            </a:extLst>
          </p:cNvPr>
          <p:cNvPicPr>
            <a:picLocks noChangeAspect="1"/>
          </p:cNvPicPr>
          <p:nvPr/>
        </p:nvPicPr>
        <p:blipFill>
          <a:blip r:embed="rId5"/>
          <a:stretch>
            <a:fillRect/>
          </a:stretch>
        </p:blipFill>
        <p:spPr>
          <a:xfrm>
            <a:off x="2526452" y="2441772"/>
            <a:ext cx="6241627" cy="1323371"/>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34B4A16-4E66-1636-24E1-D16328FD2A90}"/>
                  </a:ext>
                </a:extLst>
              </p:cNvPr>
              <p:cNvSpPr txBox="1"/>
              <p:nvPr/>
            </p:nvSpPr>
            <p:spPr>
              <a:xfrm>
                <a:off x="12349" y="1675274"/>
                <a:ext cx="2578947" cy="369332"/>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ea typeface="Cambria Math" panose="02040503050406030204" pitchFamily="18" charset="0"/>
                      </a:rPr>
                      <m:t>𝛼</m:t>
                    </m:r>
                  </m:oMath>
                </a14:m>
                <a:r>
                  <a:rPr lang="en-US" dirty="0"/>
                  <a:t> = 1e10 (original)</a:t>
                </a:r>
              </a:p>
            </p:txBody>
          </p:sp>
        </mc:Choice>
        <mc:Fallback xmlns="">
          <p:sp>
            <p:nvSpPr>
              <p:cNvPr id="17" name="TextBox 16">
                <a:extLst>
                  <a:ext uri="{FF2B5EF4-FFF2-40B4-BE49-F238E27FC236}">
                    <a16:creationId xmlns:a16="http://schemas.microsoft.com/office/drawing/2014/main" id="{A34B4A16-4E66-1636-24E1-D16328FD2A90}"/>
                  </a:ext>
                </a:extLst>
              </p:cNvPr>
              <p:cNvSpPr txBox="1">
                <a:spLocks noRot="1" noChangeAspect="1" noMove="1" noResize="1" noEditPoints="1" noAdjustHandles="1" noChangeArrowheads="1" noChangeShapeType="1" noTextEdit="1"/>
              </p:cNvSpPr>
              <p:nvPr/>
            </p:nvSpPr>
            <p:spPr>
              <a:xfrm>
                <a:off x="12349" y="1675274"/>
                <a:ext cx="2578947" cy="369332"/>
              </a:xfrm>
              <a:prstGeom prst="rect">
                <a:avLst/>
              </a:prstGeom>
              <a:blipFill>
                <a:blip r:embed="rId6"/>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229933E-5FBA-C7E0-A5BF-1A104E932B34}"/>
                  </a:ext>
                </a:extLst>
              </p:cNvPr>
              <p:cNvSpPr txBox="1"/>
              <p:nvPr/>
            </p:nvSpPr>
            <p:spPr>
              <a:xfrm>
                <a:off x="12349" y="2923193"/>
                <a:ext cx="2578947" cy="369332"/>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ea typeface="Cambria Math" panose="02040503050406030204" pitchFamily="18" charset="0"/>
                      </a:rPr>
                      <m:t>𝛼</m:t>
                    </m:r>
                  </m:oMath>
                </a14:m>
                <a:r>
                  <a:rPr lang="en-US" dirty="0"/>
                  <a:t> = 1e40 (solution 1)</a:t>
                </a:r>
              </a:p>
            </p:txBody>
          </p:sp>
        </mc:Choice>
        <mc:Fallback xmlns="">
          <p:sp>
            <p:nvSpPr>
              <p:cNvPr id="18" name="TextBox 17">
                <a:extLst>
                  <a:ext uri="{FF2B5EF4-FFF2-40B4-BE49-F238E27FC236}">
                    <a16:creationId xmlns:a16="http://schemas.microsoft.com/office/drawing/2014/main" id="{7229933E-5FBA-C7E0-A5BF-1A104E932B34}"/>
                  </a:ext>
                </a:extLst>
              </p:cNvPr>
              <p:cNvSpPr txBox="1">
                <a:spLocks noRot="1" noChangeAspect="1" noMove="1" noResize="1" noEditPoints="1" noAdjustHandles="1" noChangeArrowheads="1" noChangeShapeType="1" noTextEdit="1"/>
              </p:cNvSpPr>
              <p:nvPr/>
            </p:nvSpPr>
            <p:spPr>
              <a:xfrm>
                <a:off x="12349" y="2923193"/>
                <a:ext cx="2578947" cy="369332"/>
              </a:xfrm>
              <a:prstGeom prst="rect">
                <a:avLst/>
              </a:prstGeom>
              <a:blipFill>
                <a:blip r:embed="rId7"/>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553A07E-2EEF-7DD5-0056-DE525EB73525}"/>
                  </a:ext>
                </a:extLst>
              </p:cNvPr>
              <p:cNvSpPr txBox="1"/>
              <p:nvPr/>
            </p:nvSpPr>
            <p:spPr>
              <a:xfrm>
                <a:off x="12349" y="4118600"/>
                <a:ext cx="2759141" cy="369332"/>
              </a:xfrm>
              <a:prstGeom prst="rect">
                <a:avLst/>
              </a:prstGeom>
              <a:noFill/>
            </p:spPr>
            <p:txBody>
              <a:bodyPr wrap="square" rtlCol="0">
                <a:spAutoFit/>
              </a:bodyPr>
              <a:lstStyle/>
              <a:p>
                <a14:m>
                  <m:oMath xmlns:m="http://schemas.openxmlformats.org/officeDocument/2006/math">
                    <m:sSup>
                      <m:sSupPr>
                        <m:ctrlPr>
                          <a:rPr lang="en-US"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𝑄</m:t>
                        </m:r>
                      </m:e>
                      <m:sup>
                        <m:r>
                          <a:rPr lang="en-US" i="1">
                            <a:latin typeface="Cambria Math" panose="02040503050406030204" pitchFamily="18" charset="0"/>
                            <a:ea typeface="Cambria Math" panose="02040503050406030204" pitchFamily="18" charset="0"/>
                          </a:rPr>
                          <m:t>7</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𝛼</m:t>
                    </m:r>
                  </m:oMath>
                </a14:m>
                <a:r>
                  <a:rPr lang="en-US" dirty="0"/>
                  <a:t> = 1e10 (solution 2)</a:t>
                </a:r>
              </a:p>
            </p:txBody>
          </p:sp>
        </mc:Choice>
        <mc:Fallback xmlns="">
          <p:sp>
            <p:nvSpPr>
              <p:cNvPr id="19" name="TextBox 18">
                <a:extLst>
                  <a:ext uri="{FF2B5EF4-FFF2-40B4-BE49-F238E27FC236}">
                    <a16:creationId xmlns:a16="http://schemas.microsoft.com/office/drawing/2014/main" id="{6553A07E-2EEF-7DD5-0056-DE525EB73525}"/>
                  </a:ext>
                </a:extLst>
              </p:cNvPr>
              <p:cNvSpPr txBox="1">
                <a:spLocks noRot="1" noChangeAspect="1" noMove="1" noResize="1" noEditPoints="1" noAdjustHandles="1" noChangeArrowheads="1" noChangeShapeType="1" noTextEdit="1"/>
              </p:cNvSpPr>
              <p:nvPr/>
            </p:nvSpPr>
            <p:spPr>
              <a:xfrm>
                <a:off x="12349" y="4118600"/>
                <a:ext cx="2759141" cy="369332"/>
              </a:xfrm>
              <a:prstGeom prst="rect">
                <a:avLst/>
              </a:prstGeom>
              <a:blipFill>
                <a:blip r:embed="rId8"/>
                <a:stretch>
                  <a:fillRect l="-442"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1373675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9" descr="A graph of a line&#10;&#10;Description automatically generated with medium confidence">
            <a:extLst>
              <a:ext uri="{FF2B5EF4-FFF2-40B4-BE49-F238E27FC236}">
                <a16:creationId xmlns:a16="http://schemas.microsoft.com/office/drawing/2014/main" id="{94D254EC-01DE-E7DA-2386-1AA77D7698AB}"/>
              </a:ext>
            </a:extLst>
          </p:cNvPr>
          <p:cNvPicPr>
            <a:picLocks noChangeAspect="1"/>
          </p:cNvPicPr>
          <p:nvPr/>
        </p:nvPicPr>
        <p:blipFill rotWithShape="1">
          <a:blip r:embed="rId2"/>
          <a:srcRect r="7968"/>
          <a:stretch/>
        </p:blipFill>
        <p:spPr>
          <a:xfrm>
            <a:off x="2802194" y="1925886"/>
            <a:ext cx="5894658" cy="1353022"/>
          </a:xfrm>
          <a:prstGeom prst="rect">
            <a:avLst/>
          </a:prstGeom>
        </p:spPr>
      </p:pic>
      <p:sp>
        <p:nvSpPr>
          <p:cNvPr id="2" name="Text Placeholder 1">
            <a:extLst>
              <a:ext uri="{FF2B5EF4-FFF2-40B4-BE49-F238E27FC236}">
                <a16:creationId xmlns:a16="http://schemas.microsoft.com/office/drawing/2014/main" id="{92833B26-76D5-A4F3-5A60-CF203B767E3E}"/>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42D9FAC0-AF8C-EFB9-70A7-5B5BD6F4A4B9}"/>
              </a:ext>
            </a:extLst>
          </p:cNvPr>
          <p:cNvSpPr>
            <a:spLocks noGrp="1"/>
          </p:cNvSpPr>
          <p:nvPr>
            <p:ph type="title"/>
          </p:nvPr>
        </p:nvSpPr>
        <p:spPr/>
        <p:txBody>
          <a:bodyPr/>
          <a:lstStyle/>
          <a:p>
            <a:r>
              <a:rPr lang="en-US" dirty="0"/>
              <a:t>Phantom Torque [cont. 5]</a:t>
            </a:r>
          </a:p>
        </p:txBody>
      </p:sp>
      <p:sp>
        <p:nvSpPr>
          <p:cNvPr id="4" name="Text Placeholder 3">
            <a:extLst>
              <a:ext uri="{FF2B5EF4-FFF2-40B4-BE49-F238E27FC236}">
                <a16:creationId xmlns:a16="http://schemas.microsoft.com/office/drawing/2014/main" id="{DF8B8C2C-4AC3-F799-1F58-A48215F41F98}"/>
              </a:ext>
            </a:extLst>
          </p:cNvPr>
          <p:cNvSpPr>
            <a:spLocks noGrp="1"/>
          </p:cNvSpPr>
          <p:nvPr>
            <p:ph type="body" sz="quarter" idx="14"/>
          </p:nvPr>
        </p:nvSpPr>
        <p:spPr/>
        <p:txBody>
          <a:bodyPr/>
          <a:lstStyle/>
          <a:p>
            <a:r>
              <a:rPr lang="en-US" dirty="0"/>
              <a:t>Simulink Modeling (Shields)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C8D73B49-31EE-E2DA-6557-F70250367316}"/>
                  </a:ext>
                </a:extLst>
              </p:cNvPr>
              <p:cNvSpPr>
                <a:spLocks noGrp="1"/>
              </p:cNvSpPr>
              <p:nvPr>
                <p:ph sz="quarter" idx="19"/>
              </p:nvPr>
            </p:nvSpPr>
            <p:spPr>
              <a:xfrm>
                <a:off x="1617191" y="1212057"/>
                <a:ext cx="6319520" cy="2719386"/>
              </a:xfrm>
            </p:spPr>
            <p:txBody>
              <a:bodyPr/>
              <a:lstStyle/>
              <a:p>
                <a:r>
                  <a:rPr lang="en-US" dirty="0"/>
                  <a:t>The </a:t>
                </a:r>
                <a14:m>
                  <m:oMath xmlns:m="http://schemas.openxmlformats.org/officeDocument/2006/math">
                    <m:sSup>
                      <m:sSupPr>
                        <m:ctrlPr>
                          <a:rPr lang="en-US"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𝑄</m:t>
                        </m:r>
                      </m:e>
                      <m:sup>
                        <m:r>
                          <a:rPr lang="en-US" i="1">
                            <a:latin typeface="Cambria Math" panose="02040503050406030204" pitchFamily="18" charset="0"/>
                            <a:ea typeface="Cambria Math" panose="02040503050406030204" pitchFamily="18" charset="0"/>
                          </a:rPr>
                          <m:t>7</m:t>
                        </m:r>
                      </m:sup>
                    </m:sSup>
                  </m:oMath>
                </a14:m>
                <a:r>
                  <a:rPr lang="en-US" dirty="0"/>
                  <a:t> solution appears to most closely capture the motor behavior that is seen testbed experiments</a:t>
                </a:r>
              </a:p>
            </p:txBody>
          </p:sp>
        </mc:Choice>
        <mc:Fallback xmlns="">
          <p:sp>
            <p:nvSpPr>
              <p:cNvPr id="5" name="Content Placeholder 4">
                <a:extLst>
                  <a:ext uri="{FF2B5EF4-FFF2-40B4-BE49-F238E27FC236}">
                    <a16:creationId xmlns:a16="http://schemas.microsoft.com/office/drawing/2014/main" id="{C8D73B49-31EE-E2DA-6557-F70250367316}"/>
                  </a:ext>
                </a:extLst>
              </p:cNvPr>
              <p:cNvSpPr>
                <a:spLocks noGrp="1" noRot="1" noChangeAspect="1" noMove="1" noResize="1" noEditPoints="1" noAdjustHandles="1" noChangeArrowheads="1" noChangeShapeType="1" noTextEdit="1"/>
              </p:cNvSpPr>
              <p:nvPr>
                <p:ph sz="quarter" idx="19"/>
              </p:nvPr>
            </p:nvSpPr>
            <p:spPr>
              <a:xfrm>
                <a:off x="1617191" y="1212057"/>
                <a:ext cx="6319520" cy="2719386"/>
              </a:xfrm>
              <a:blipFill>
                <a:blip r:embed="rId3"/>
                <a:stretch>
                  <a:fillRect l="-868" t="-1121" r="-868"/>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7AD3419B-C478-60F7-E4BD-B6FA609F7C02}"/>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826322B5-87A5-2550-1453-0CB067B80906}"/>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20368F9C-917B-9BF5-3423-F41AB277E756}"/>
              </a:ext>
            </a:extLst>
          </p:cNvPr>
          <p:cNvSpPr>
            <a:spLocks noGrp="1"/>
          </p:cNvSpPr>
          <p:nvPr>
            <p:ph type="sldNum" sz="quarter" idx="22"/>
          </p:nvPr>
        </p:nvSpPr>
        <p:spPr/>
        <p:txBody>
          <a:bodyPr/>
          <a:lstStyle/>
          <a:p>
            <a:fld id="{224B4221-436D-4A56-A870-FCD944AD4DA9}" type="slidenum">
              <a:rPr lang="en-US" smtClean="0"/>
              <a:pPr/>
              <a:t>19</a:t>
            </a:fld>
            <a:r>
              <a:rPr lang="en-US" dirty="0"/>
              <a:t>/51</a:t>
            </a:r>
          </a:p>
        </p:txBody>
      </p:sp>
      <p:pic>
        <p:nvPicPr>
          <p:cNvPr id="10" name="Picture 9" descr="A graph of a function&#10;&#10;Description automatically generated with medium confidence">
            <a:extLst>
              <a:ext uri="{FF2B5EF4-FFF2-40B4-BE49-F238E27FC236}">
                <a16:creationId xmlns:a16="http://schemas.microsoft.com/office/drawing/2014/main" id="{31DA8C02-8E53-F493-389C-B7787ABA56E7}"/>
              </a:ext>
            </a:extLst>
          </p:cNvPr>
          <p:cNvPicPr>
            <a:picLocks noChangeAspect="1"/>
          </p:cNvPicPr>
          <p:nvPr/>
        </p:nvPicPr>
        <p:blipFill>
          <a:blip r:embed="rId4"/>
          <a:stretch>
            <a:fillRect/>
          </a:stretch>
        </p:blipFill>
        <p:spPr>
          <a:xfrm>
            <a:off x="3003331" y="3176588"/>
            <a:ext cx="5691643" cy="1527790"/>
          </a:xfrm>
          <a:prstGeom prst="rect">
            <a:avLst/>
          </a:prstGeom>
        </p:spPr>
      </p:pic>
      <p:pic>
        <p:nvPicPr>
          <p:cNvPr id="11" name="Content Placeholder 9" descr="A graph of a line&#10;&#10;Description automatically generated with medium confidence">
            <a:extLst>
              <a:ext uri="{FF2B5EF4-FFF2-40B4-BE49-F238E27FC236}">
                <a16:creationId xmlns:a16="http://schemas.microsoft.com/office/drawing/2014/main" id="{C456D0C7-9197-E254-E0E2-502743427F92}"/>
              </a:ext>
            </a:extLst>
          </p:cNvPr>
          <p:cNvPicPr>
            <a:picLocks noChangeAspect="1"/>
          </p:cNvPicPr>
          <p:nvPr/>
        </p:nvPicPr>
        <p:blipFill rotWithShape="1">
          <a:blip r:embed="rId5"/>
          <a:srcRect l="47182" t="90834" r="44043"/>
          <a:stretch/>
        </p:blipFill>
        <p:spPr>
          <a:xfrm>
            <a:off x="5722882" y="4636969"/>
            <a:ext cx="567559" cy="115361"/>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E7BC57A-4BC2-55FA-2D80-EB330CDA7540}"/>
                  </a:ext>
                </a:extLst>
              </p:cNvPr>
              <p:cNvSpPr txBox="1"/>
              <p:nvPr/>
            </p:nvSpPr>
            <p:spPr>
              <a:xfrm>
                <a:off x="1241974" y="2227485"/>
                <a:ext cx="2995448" cy="646331"/>
              </a:xfrm>
              <a:prstGeom prst="rect">
                <a:avLst/>
              </a:prstGeom>
              <a:noFill/>
            </p:spPr>
            <p:txBody>
              <a:bodyPr wrap="square" rtlCol="0">
                <a:spAutoFit/>
              </a:bodyPr>
              <a:lstStyle/>
              <a:p>
                <a14:m>
                  <m:oMath xmlns:m="http://schemas.openxmlformats.org/officeDocument/2006/math">
                    <m:sSup>
                      <m:sSupPr>
                        <m:ctrlPr>
                          <a:rPr lang="en-US"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𝑄</m:t>
                        </m:r>
                      </m:e>
                      <m:sup>
                        <m:r>
                          <a:rPr lang="en-US" i="1">
                            <a:latin typeface="Cambria Math" panose="02040503050406030204" pitchFamily="18" charset="0"/>
                            <a:ea typeface="Cambria Math" panose="02040503050406030204" pitchFamily="18" charset="0"/>
                          </a:rPr>
                          <m:t>7</m:t>
                        </m:r>
                      </m:sup>
                    </m:sSup>
                    <m:r>
                      <a:rPr lang="en-US" i="1">
                        <a:latin typeface="Cambria Math" panose="02040503050406030204" pitchFamily="18" charset="0"/>
                        <a:ea typeface="Cambria Math" panose="02040503050406030204" pitchFamily="18" charset="0"/>
                      </a:rPr>
                      <m:t> </m:t>
                    </m:r>
                  </m:oMath>
                </a14:m>
                <a:r>
                  <a:rPr lang="en-US" dirty="0"/>
                  <a:t> solution </a:t>
                </a:r>
                <a:br>
                  <a:rPr lang="en-US" dirty="0"/>
                </a:br>
                <a:r>
                  <a:rPr lang="en-US" dirty="0"/>
                  <a:t>(Simulink):</a:t>
                </a:r>
              </a:p>
            </p:txBody>
          </p:sp>
        </mc:Choice>
        <mc:Fallback xmlns="">
          <p:sp>
            <p:nvSpPr>
              <p:cNvPr id="12" name="TextBox 11">
                <a:extLst>
                  <a:ext uri="{FF2B5EF4-FFF2-40B4-BE49-F238E27FC236}">
                    <a16:creationId xmlns:a16="http://schemas.microsoft.com/office/drawing/2014/main" id="{CE7BC57A-4BC2-55FA-2D80-EB330CDA7540}"/>
                  </a:ext>
                </a:extLst>
              </p:cNvPr>
              <p:cNvSpPr txBox="1">
                <a:spLocks noRot="1" noChangeAspect="1" noMove="1" noResize="1" noEditPoints="1" noAdjustHandles="1" noChangeArrowheads="1" noChangeShapeType="1" noTextEdit="1"/>
              </p:cNvSpPr>
              <p:nvPr/>
            </p:nvSpPr>
            <p:spPr>
              <a:xfrm>
                <a:off x="1241974" y="2227485"/>
                <a:ext cx="2995448" cy="646331"/>
              </a:xfrm>
              <a:prstGeom prst="rect">
                <a:avLst/>
              </a:prstGeom>
              <a:blipFill>
                <a:blip r:embed="rId6"/>
                <a:stretch>
                  <a:fillRect l="-1833" t="-4717" b="-14151"/>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3EA2F47A-2012-CAE6-A0DF-79464FC1728F}"/>
              </a:ext>
            </a:extLst>
          </p:cNvPr>
          <p:cNvSpPr txBox="1"/>
          <p:nvPr/>
        </p:nvSpPr>
        <p:spPr>
          <a:xfrm>
            <a:off x="1241974" y="3646749"/>
            <a:ext cx="1710558" cy="646331"/>
          </a:xfrm>
          <a:prstGeom prst="rect">
            <a:avLst/>
          </a:prstGeom>
          <a:noFill/>
        </p:spPr>
        <p:txBody>
          <a:bodyPr wrap="square" rtlCol="0">
            <a:spAutoFit/>
          </a:bodyPr>
          <a:lstStyle/>
          <a:p>
            <a:r>
              <a:rPr lang="en-US" dirty="0"/>
              <a:t>Experiment (testbed data):</a:t>
            </a:r>
          </a:p>
        </p:txBody>
      </p:sp>
      <p:sp>
        <p:nvSpPr>
          <p:cNvPr id="14" name="Rectangle 13">
            <a:extLst>
              <a:ext uri="{FF2B5EF4-FFF2-40B4-BE49-F238E27FC236}">
                <a16:creationId xmlns:a16="http://schemas.microsoft.com/office/drawing/2014/main" id="{3EAC1680-8E54-67FB-0BB9-6B16B18B07C6}"/>
              </a:ext>
            </a:extLst>
          </p:cNvPr>
          <p:cNvSpPr/>
          <p:nvPr/>
        </p:nvSpPr>
        <p:spPr>
          <a:xfrm>
            <a:off x="1158766" y="1880375"/>
            <a:ext cx="7622918" cy="1296212"/>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19601C-D1C0-ECE8-E116-376C98D38A20}"/>
              </a:ext>
            </a:extLst>
          </p:cNvPr>
          <p:cNvSpPr/>
          <p:nvPr/>
        </p:nvSpPr>
        <p:spPr>
          <a:xfrm>
            <a:off x="1158766" y="3261064"/>
            <a:ext cx="7622918" cy="1457839"/>
          </a:xfrm>
          <a:prstGeom prst="rect">
            <a:avLst/>
          </a:prstGeom>
          <a:no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939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480231-06D8-1A76-394D-C5B9384A550F}"/>
              </a:ext>
            </a:extLst>
          </p:cNvPr>
          <p:cNvSpPr>
            <a:spLocks noGrp="1"/>
          </p:cNvSpPr>
          <p:nvPr>
            <p:ph type="body" sz="quarter" idx="17"/>
          </p:nvPr>
        </p:nvSpPr>
        <p:spPr/>
        <p:txBody>
          <a:bodyPr/>
          <a:lstStyle/>
          <a:p>
            <a:r>
              <a:rPr lang="en-US" dirty="0"/>
              <a:t>Data Driven Actuator Model of the Sample Transfer Arm in Mars Sample Return</a:t>
            </a:r>
          </a:p>
        </p:txBody>
      </p:sp>
      <p:sp>
        <p:nvSpPr>
          <p:cNvPr id="3" name="Title 2">
            <a:extLst>
              <a:ext uri="{FF2B5EF4-FFF2-40B4-BE49-F238E27FC236}">
                <a16:creationId xmlns:a16="http://schemas.microsoft.com/office/drawing/2014/main" id="{66928269-AD05-BDEA-B2F5-84BABED50834}"/>
              </a:ext>
            </a:extLst>
          </p:cNvPr>
          <p:cNvSpPr>
            <a:spLocks noGrp="1"/>
          </p:cNvSpPr>
          <p:nvPr>
            <p:ph type="title"/>
          </p:nvPr>
        </p:nvSpPr>
        <p:spPr/>
        <p:txBody>
          <a:bodyPr/>
          <a:lstStyle/>
          <a:p>
            <a:r>
              <a:rPr lang="en-US" dirty="0"/>
              <a:t>Brief Introduction</a:t>
            </a:r>
          </a:p>
        </p:txBody>
      </p:sp>
      <p:sp>
        <p:nvSpPr>
          <p:cNvPr id="4" name="Text Placeholder 3">
            <a:extLst>
              <a:ext uri="{FF2B5EF4-FFF2-40B4-BE49-F238E27FC236}">
                <a16:creationId xmlns:a16="http://schemas.microsoft.com/office/drawing/2014/main" id="{D54F61E9-AE2B-F25C-7ACB-D4F751B5E1E3}"/>
              </a:ext>
            </a:extLst>
          </p:cNvPr>
          <p:cNvSpPr>
            <a:spLocks noGrp="1"/>
          </p:cNvSpPr>
          <p:nvPr>
            <p:ph type="body" sz="quarter" idx="14"/>
          </p:nvPr>
        </p:nvSpPr>
        <p:spPr/>
        <p:txBody>
          <a:bodyPr/>
          <a:lstStyle/>
          <a:p>
            <a:r>
              <a:rPr lang="en-US" dirty="0"/>
              <a:t>Bio</a:t>
            </a:r>
          </a:p>
        </p:txBody>
      </p:sp>
      <p:sp>
        <p:nvSpPr>
          <p:cNvPr id="5" name="Content Placeholder 4">
            <a:extLst>
              <a:ext uri="{FF2B5EF4-FFF2-40B4-BE49-F238E27FC236}">
                <a16:creationId xmlns:a16="http://schemas.microsoft.com/office/drawing/2014/main" id="{1B20BED9-5B93-AEAA-2451-ABDFB6E7E99D}"/>
              </a:ext>
            </a:extLst>
          </p:cNvPr>
          <p:cNvSpPr>
            <a:spLocks noGrp="1"/>
          </p:cNvSpPr>
          <p:nvPr>
            <p:ph sz="quarter" idx="19"/>
          </p:nvPr>
        </p:nvSpPr>
        <p:spPr>
          <a:xfrm>
            <a:off x="253999" y="1107441"/>
            <a:ext cx="4428613" cy="3499070"/>
          </a:xfrm>
        </p:spPr>
        <p:txBody>
          <a:bodyPr/>
          <a:lstStyle/>
          <a:p>
            <a:r>
              <a:rPr lang="en-US" sz="1800" dirty="0"/>
              <a:t>May 2024 BS graduate from </a:t>
            </a:r>
            <a:r>
              <a:rPr lang="en-US" sz="1800" b="1" dirty="0">
                <a:solidFill>
                  <a:srgbClr val="FF0000"/>
                </a:solidFill>
              </a:rPr>
              <a:t>Rensselaer Polytechnic Institute (RPI) </a:t>
            </a:r>
            <a:r>
              <a:rPr lang="en-US" sz="1800" dirty="0"/>
              <a:t>in Troy, NY in Aerospace and Mechanical Engineering.</a:t>
            </a:r>
          </a:p>
          <a:p>
            <a:pPr marL="0" indent="0">
              <a:buNone/>
            </a:pPr>
            <a:endParaRPr lang="en-US" sz="1800" dirty="0"/>
          </a:p>
          <a:p>
            <a:r>
              <a:rPr lang="en-US" sz="1800" dirty="0"/>
              <a:t>Previously at </a:t>
            </a:r>
            <a:r>
              <a:rPr lang="en-US" sz="1800" b="1" dirty="0">
                <a:solidFill>
                  <a:srgbClr val="002060"/>
                </a:solidFill>
              </a:rPr>
              <a:t>Sikorsky Aircraft </a:t>
            </a:r>
            <a:r>
              <a:rPr lang="en-US" sz="1800" dirty="0"/>
              <a:t>for ground test engineering co-op.</a:t>
            </a:r>
          </a:p>
          <a:p>
            <a:pPr marL="0" indent="0">
              <a:buNone/>
            </a:pPr>
            <a:endParaRPr lang="en-US" sz="1800" dirty="0"/>
          </a:p>
          <a:p>
            <a:r>
              <a:rPr lang="en-US" sz="1800" dirty="0"/>
              <a:t>Did research at RPI where I developed numerical tools to process experimental data and designed test hardware.</a:t>
            </a:r>
          </a:p>
        </p:txBody>
      </p:sp>
      <p:sp>
        <p:nvSpPr>
          <p:cNvPr id="6" name="Date Placeholder 5">
            <a:extLst>
              <a:ext uri="{FF2B5EF4-FFF2-40B4-BE49-F238E27FC236}">
                <a16:creationId xmlns:a16="http://schemas.microsoft.com/office/drawing/2014/main" id="{A188E9C0-20E2-43BC-B1AC-14349BECAD82}"/>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1ADA65CB-2255-3C7E-FAF5-9161DF7842CE}"/>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DD07681B-0E98-1FB2-21A1-3B53A93880D0}"/>
              </a:ext>
            </a:extLst>
          </p:cNvPr>
          <p:cNvSpPr>
            <a:spLocks noGrp="1"/>
          </p:cNvSpPr>
          <p:nvPr>
            <p:ph type="sldNum" sz="quarter" idx="22"/>
          </p:nvPr>
        </p:nvSpPr>
        <p:spPr/>
        <p:txBody>
          <a:bodyPr/>
          <a:lstStyle/>
          <a:p>
            <a:fld id="{224B4221-436D-4A56-A870-FCD944AD4DA9}" type="slidenum">
              <a:rPr lang="en-US" smtClean="0"/>
              <a:pPr/>
              <a:t>2</a:t>
            </a:fld>
            <a:r>
              <a:rPr lang="en-US" dirty="0"/>
              <a:t>/51</a:t>
            </a:r>
          </a:p>
        </p:txBody>
      </p:sp>
      <p:pic>
        <p:nvPicPr>
          <p:cNvPr id="11" name="Picture 2" descr="Rensselaer Polytechnic Institute - FIRE">
            <a:extLst>
              <a:ext uri="{FF2B5EF4-FFF2-40B4-BE49-F238E27FC236}">
                <a16:creationId xmlns:a16="http://schemas.microsoft.com/office/drawing/2014/main" id="{147A20BF-84AD-7BDA-BE88-8E439A64D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630" y="235069"/>
            <a:ext cx="3981450" cy="7556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92® Helicopter | Lockheed Martin Germany">
            <a:extLst>
              <a:ext uri="{FF2B5EF4-FFF2-40B4-BE49-F238E27FC236}">
                <a16:creationId xmlns:a16="http://schemas.microsoft.com/office/drawing/2014/main" id="{D88E3EA0-6523-46DF-3742-F8A43C688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665" y="1023065"/>
            <a:ext cx="3580415" cy="10069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erson standing in front of a board&#10;&#10;Description automatically generated">
            <a:extLst>
              <a:ext uri="{FF2B5EF4-FFF2-40B4-BE49-F238E27FC236}">
                <a16:creationId xmlns:a16="http://schemas.microsoft.com/office/drawing/2014/main" id="{D957F0D9-27EF-C0E3-9135-CCC1CDE2E8C1}"/>
              </a:ext>
            </a:extLst>
          </p:cNvPr>
          <p:cNvPicPr>
            <a:picLocks noChangeAspect="1"/>
          </p:cNvPicPr>
          <p:nvPr/>
        </p:nvPicPr>
        <p:blipFill rotWithShape="1">
          <a:blip r:embed="rId4"/>
          <a:srcRect l="21977" t="14750" r="13876"/>
          <a:stretch/>
        </p:blipFill>
        <p:spPr>
          <a:xfrm>
            <a:off x="5047067" y="2322430"/>
            <a:ext cx="2405294" cy="2256001"/>
          </a:xfrm>
          <a:prstGeom prst="rect">
            <a:avLst/>
          </a:prstGeom>
        </p:spPr>
      </p:pic>
      <p:pic>
        <p:nvPicPr>
          <p:cNvPr id="16" name="Picture 15" descr="A machine with wires and a sign&#10;&#10;Description automatically generated">
            <a:extLst>
              <a:ext uri="{FF2B5EF4-FFF2-40B4-BE49-F238E27FC236}">
                <a16:creationId xmlns:a16="http://schemas.microsoft.com/office/drawing/2014/main" id="{AF2E73C7-E35C-D745-03B0-4F73CF72F682}"/>
              </a:ext>
            </a:extLst>
          </p:cNvPr>
          <p:cNvPicPr>
            <a:picLocks noChangeAspect="1"/>
          </p:cNvPicPr>
          <p:nvPr/>
        </p:nvPicPr>
        <p:blipFill rotWithShape="1">
          <a:blip r:embed="rId5"/>
          <a:srcRect l="15452" r="19986" b="3482"/>
          <a:stretch/>
        </p:blipFill>
        <p:spPr>
          <a:xfrm>
            <a:off x="7514303" y="2322430"/>
            <a:ext cx="1445341" cy="2256001"/>
          </a:xfrm>
          <a:prstGeom prst="rect">
            <a:avLst/>
          </a:prstGeom>
        </p:spPr>
      </p:pic>
    </p:spTree>
    <p:extLst>
      <p:ext uri="{BB962C8B-B14F-4D97-AF65-F5344CB8AC3E}">
        <p14:creationId xmlns:p14="http://schemas.microsoft.com/office/powerpoint/2010/main" val="240400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814405-4040-FA5E-668C-531F889E555C}"/>
              </a:ext>
            </a:extLst>
          </p:cNvPr>
          <p:cNvSpPr>
            <a:spLocks noGrp="1"/>
          </p:cNvSpPr>
          <p:nvPr>
            <p:ph type="body" sz="quarter" idx="17"/>
          </p:nvPr>
        </p:nvSpPr>
        <p:spPr/>
        <p:txBody>
          <a:bodyPr/>
          <a:lstStyle/>
          <a:p>
            <a:r>
              <a:rPr lang="en-US" dirty="0"/>
              <a:t>Data Driven Actuator Model of the Sample Transfer Arm in Mars Sample Return</a:t>
            </a:r>
          </a:p>
        </p:txBody>
      </p:sp>
      <p:sp>
        <p:nvSpPr>
          <p:cNvPr id="3" name="Title 2">
            <a:extLst>
              <a:ext uri="{FF2B5EF4-FFF2-40B4-BE49-F238E27FC236}">
                <a16:creationId xmlns:a16="http://schemas.microsoft.com/office/drawing/2014/main" id="{F4341084-A8FF-B923-0733-67ED77D8D247}"/>
              </a:ext>
            </a:extLst>
          </p:cNvPr>
          <p:cNvSpPr>
            <a:spLocks noGrp="1"/>
          </p:cNvSpPr>
          <p:nvPr>
            <p:ph type="title"/>
          </p:nvPr>
        </p:nvSpPr>
        <p:spPr/>
        <p:txBody>
          <a:bodyPr/>
          <a:lstStyle/>
          <a:p>
            <a:r>
              <a:rPr lang="en-US" dirty="0"/>
              <a:t>Phantom Torque [cont. 6]</a:t>
            </a:r>
          </a:p>
        </p:txBody>
      </p:sp>
      <p:sp>
        <p:nvSpPr>
          <p:cNvPr id="4" name="Text Placeholder 3">
            <a:extLst>
              <a:ext uri="{FF2B5EF4-FFF2-40B4-BE49-F238E27FC236}">
                <a16:creationId xmlns:a16="http://schemas.microsoft.com/office/drawing/2014/main" id="{5DC677CB-2A80-BF0E-C71A-69F9C5F03C35}"/>
              </a:ext>
            </a:extLst>
          </p:cNvPr>
          <p:cNvSpPr>
            <a:spLocks noGrp="1"/>
          </p:cNvSpPr>
          <p:nvPr>
            <p:ph type="body" sz="quarter" idx="14"/>
          </p:nvPr>
        </p:nvSpPr>
        <p:spPr/>
        <p:txBody>
          <a:bodyPr/>
          <a:lstStyle/>
          <a:p>
            <a:r>
              <a:rPr lang="en-US" dirty="0"/>
              <a:t>Simulink Modeling (Shields)</a:t>
            </a:r>
          </a:p>
          <a:p>
            <a:endParaRPr lang="en-US" dirty="0"/>
          </a:p>
        </p:txBody>
      </p:sp>
      <p:pic>
        <p:nvPicPr>
          <p:cNvPr id="10" name="Content Placeholder 9" descr="A diagram of different colored lines&#10;&#10;Description automatically generated">
            <a:extLst>
              <a:ext uri="{FF2B5EF4-FFF2-40B4-BE49-F238E27FC236}">
                <a16:creationId xmlns:a16="http://schemas.microsoft.com/office/drawing/2014/main" id="{121D3207-ED5B-82D4-6175-F0AEAE02440A}"/>
              </a:ext>
            </a:extLst>
          </p:cNvPr>
          <p:cNvPicPr>
            <a:picLocks noGrp="1" noChangeAspect="1"/>
          </p:cNvPicPr>
          <p:nvPr>
            <p:ph sz="quarter" idx="19"/>
          </p:nvPr>
        </p:nvPicPr>
        <p:blipFill rotWithShape="1">
          <a:blip r:embed="rId2"/>
          <a:srcRect l="6523" t="4869" r="3274" b="5420"/>
          <a:stretch/>
        </p:blipFill>
        <p:spPr>
          <a:xfrm>
            <a:off x="115938" y="1163077"/>
            <a:ext cx="7710045" cy="3379426"/>
          </a:xfrm>
        </p:spPr>
      </p:pic>
      <p:sp>
        <p:nvSpPr>
          <p:cNvPr id="6" name="Date Placeholder 5">
            <a:extLst>
              <a:ext uri="{FF2B5EF4-FFF2-40B4-BE49-F238E27FC236}">
                <a16:creationId xmlns:a16="http://schemas.microsoft.com/office/drawing/2014/main" id="{458E637E-AED8-DF1F-09D9-EED24B45E77E}"/>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85D49DE4-D14B-65DA-AAF9-72F0CAD48F5F}"/>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8A333479-3C0A-E336-BDD6-1C5A2A0627A8}"/>
              </a:ext>
            </a:extLst>
          </p:cNvPr>
          <p:cNvSpPr>
            <a:spLocks noGrp="1"/>
          </p:cNvSpPr>
          <p:nvPr>
            <p:ph type="sldNum" sz="quarter" idx="22"/>
          </p:nvPr>
        </p:nvSpPr>
        <p:spPr/>
        <p:txBody>
          <a:bodyPr/>
          <a:lstStyle/>
          <a:p>
            <a:fld id="{224B4221-436D-4A56-A870-FCD944AD4DA9}" type="slidenum">
              <a:rPr lang="en-US" smtClean="0"/>
              <a:pPr/>
              <a:t>20</a:t>
            </a:fld>
            <a:r>
              <a:rPr lang="en-US" dirty="0"/>
              <a:t>/51</a:t>
            </a:r>
          </a:p>
        </p:txBody>
      </p:sp>
      <p:sp>
        <p:nvSpPr>
          <p:cNvPr id="11" name="TextBox 10">
            <a:extLst>
              <a:ext uri="{FF2B5EF4-FFF2-40B4-BE49-F238E27FC236}">
                <a16:creationId xmlns:a16="http://schemas.microsoft.com/office/drawing/2014/main" id="{EE2D8092-C781-3EF3-2409-FF73CA12D131}"/>
              </a:ext>
            </a:extLst>
          </p:cNvPr>
          <p:cNvSpPr txBox="1"/>
          <p:nvPr/>
        </p:nvSpPr>
        <p:spPr>
          <a:xfrm>
            <a:off x="7508979" y="1174634"/>
            <a:ext cx="1519083" cy="2585323"/>
          </a:xfrm>
          <a:prstGeom prst="rect">
            <a:avLst/>
          </a:prstGeom>
          <a:noFill/>
          <a:ln>
            <a:solidFill>
              <a:schemeClr val="tx1"/>
            </a:solidFill>
          </a:ln>
        </p:spPr>
        <p:txBody>
          <a:bodyPr wrap="square" rtlCol="0">
            <a:spAutoFit/>
          </a:bodyPr>
          <a:lstStyle/>
          <a:p>
            <a:r>
              <a:rPr lang="en-US" dirty="0"/>
              <a:t>By the time that </a:t>
            </a:r>
            <a:r>
              <a:rPr lang="en-US" dirty="0">
                <a:solidFill>
                  <a:srgbClr val="FF0000"/>
                </a:solidFill>
              </a:rPr>
              <a:t>motor</a:t>
            </a:r>
            <a:r>
              <a:rPr lang="en-US" dirty="0"/>
              <a:t> and </a:t>
            </a:r>
            <a:r>
              <a:rPr lang="en-US" dirty="0">
                <a:solidFill>
                  <a:srgbClr val="140AE0"/>
                </a:solidFill>
              </a:rPr>
              <a:t>output</a:t>
            </a:r>
            <a:r>
              <a:rPr lang="en-US" dirty="0"/>
              <a:t> gear hit each other, the </a:t>
            </a:r>
            <a:r>
              <a:rPr lang="en-US" dirty="0">
                <a:solidFill>
                  <a:srgbClr val="FF0000"/>
                </a:solidFill>
              </a:rPr>
              <a:t>motor </a:t>
            </a:r>
            <a:r>
              <a:rPr lang="en-US" dirty="0"/>
              <a:t>gear already switched directions</a:t>
            </a:r>
          </a:p>
        </p:txBody>
      </p:sp>
      <p:cxnSp>
        <p:nvCxnSpPr>
          <p:cNvPr id="13" name="Straight Arrow Connector 12">
            <a:extLst>
              <a:ext uri="{FF2B5EF4-FFF2-40B4-BE49-F238E27FC236}">
                <a16:creationId xmlns:a16="http://schemas.microsoft.com/office/drawing/2014/main" id="{548381DC-C259-9D41-4B29-4DB7FC0E73C0}"/>
              </a:ext>
            </a:extLst>
          </p:cNvPr>
          <p:cNvCxnSpPr>
            <a:cxnSpLocks/>
            <a:stCxn id="11" idx="1"/>
          </p:cNvCxnSpPr>
          <p:nvPr/>
        </p:nvCxnSpPr>
        <p:spPr>
          <a:xfrm flipH="1" flipV="1">
            <a:off x="4183217" y="2278626"/>
            <a:ext cx="3325762" cy="1886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24D1D11-0014-05DD-0B39-BEFCDF9FAAFB}"/>
              </a:ext>
            </a:extLst>
          </p:cNvPr>
          <p:cNvCxnSpPr>
            <a:cxnSpLocks/>
            <a:stCxn id="11" idx="1"/>
          </p:cNvCxnSpPr>
          <p:nvPr/>
        </p:nvCxnSpPr>
        <p:spPr>
          <a:xfrm flipH="1">
            <a:off x="4183217" y="2467296"/>
            <a:ext cx="3325762" cy="5499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19060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1ADAC3-FFBD-00DE-985E-9256555D2BC9}"/>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23E24E9A-4AF3-E4F1-8AE6-BB9FEDC9227F}"/>
              </a:ext>
            </a:extLst>
          </p:cNvPr>
          <p:cNvSpPr>
            <a:spLocks noGrp="1"/>
          </p:cNvSpPr>
          <p:nvPr>
            <p:ph type="title"/>
          </p:nvPr>
        </p:nvSpPr>
        <p:spPr/>
        <p:txBody>
          <a:bodyPr/>
          <a:lstStyle/>
          <a:p>
            <a:r>
              <a:rPr lang="en-US" dirty="0"/>
              <a:t>Phantom Torque [cont. 7]</a:t>
            </a:r>
          </a:p>
        </p:txBody>
      </p:sp>
      <p:sp>
        <p:nvSpPr>
          <p:cNvPr id="4" name="Text Placeholder 3">
            <a:extLst>
              <a:ext uri="{FF2B5EF4-FFF2-40B4-BE49-F238E27FC236}">
                <a16:creationId xmlns:a16="http://schemas.microsoft.com/office/drawing/2014/main" id="{0B10F833-217C-8F73-B749-550080AFFD15}"/>
              </a:ext>
            </a:extLst>
          </p:cNvPr>
          <p:cNvSpPr>
            <a:spLocks noGrp="1"/>
          </p:cNvSpPr>
          <p:nvPr>
            <p:ph type="body" sz="quarter" idx="14"/>
          </p:nvPr>
        </p:nvSpPr>
        <p:spPr/>
        <p:txBody>
          <a:bodyPr/>
          <a:lstStyle/>
          <a:p>
            <a:r>
              <a:rPr lang="en-US" dirty="0"/>
              <a:t>Simulink Modeling (Shields)</a:t>
            </a:r>
          </a:p>
        </p:txBody>
      </p:sp>
      <p:sp>
        <p:nvSpPr>
          <p:cNvPr id="6" name="Date Placeholder 5">
            <a:extLst>
              <a:ext uri="{FF2B5EF4-FFF2-40B4-BE49-F238E27FC236}">
                <a16:creationId xmlns:a16="http://schemas.microsoft.com/office/drawing/2014/main" id="{01CADF9A-ED8D-9952-84C9-AE5702A693BE}"/>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BF99E71C-7C68-5EA0-3ED7-4DFCC43153C3}"/>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AB83434E-8FC8-6F1A-43C6-D430784A04B7}"/>
              </a:ext>
            </a:extLst>
          </p:cNvPr>
          <p:cNvSpPr>
            <a:spLocks noGrp="1"/>
          </p:cNvSpPr>
          <p:nvPr>
            <p:ph type="sldNum" sz="quarter" idx="22"/>
          </p:nvPr>
        </p:nvSpPr>
        <p:spPr/>
        <p:txBody>
          <a:bodyPr/>
          <a:lstStyle/>
          <a:p>
            <a:fld id="{224B4221-436D-4A56-A870-FCD944AD4DA9}" type="slidenum">
              <a:rPr lang="en-US" smtClean="0"/>
              <a:pPr/>
              <a:t>21</a:t>
            </a:fld>
            <a:r>
              <a:rPr lang="en-US" dirty="0"/>
              <a:t>/51</a:t>
            </a:r>
          </a:p>
        </p:txBody>
      </p:sp>
      <p:sp>
        <p:nvSpPr>
          <p:cNvPr id="9" name="AutoShape 2" descr="Repair Minor Bumper Damage | Best Collision">
            <a:extLst>
              <a:ext uri="{FF2B5EF4-FFF2-40B4-BE49-F238E27FC236}">
                <a16:creationId xmlns:a16="http://schemas.microsoft.com/office/drawing/2014/main" id="{B9C4430B-3F9D-D73D-4442-22A86AB67C0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Repair Minor Bumper Damage | Best Collision">
            <a:extLst>
              <a:ext uri="{FF2B5EF4-FFF2-40B4-BE49-F238E27FC236}">
                <a16:creationId xmlns:a16="http://schemas.microsoft.com/office/drawing/2014/main" id="{09CDC61A-33CB-C4FC-BFFC-BA2CB7D8F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59" y="2174176"/>
            <a:ext cx="3041434" cy="20238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ntrol speeders on your highway with a standard 60 MPH speed limit sign. -  speed limit sign speed limit 60 sign X-R2-1-60">
            <a:extLst>
              <a:ext uri="{FF2B5EF4-FFF2-40B4-BE49-F238E27FC236}">
                <a16:creationId xmlns:a16="http://schemas.microsoft.com/office/drawing/2014/main" id="{0E525753-CFA1-BA2B-DB78-34494AD8F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7" y="2174176"/>
            <a:ext cx="1051437" cy="13022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lex Rodriguez Hits Two Home Runs in Yankees 5-4 Win Over Tampa Bay - WSJ">
            <a:extLst>
              <a:ext uri="{FF2B5EF4-FFF2-40B4-BE49-F238E27FC236}">
                <a16:creationId xmlns:a16="http://schemas.microsoft.com/office/drawing/2014/main" id="{7EBBAFE9-63A5-876C-C8C1-C7386553DE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9779" y="2171679"/>
            <a:ext cx="3041434" cy="2026372"/>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D4987436-CA7A-78FF-A3DE-818E8343FAF0}"/>
              </a:ext>
            </a:extLst>
          </p:cNvPr>
          <p:cNvSpPr/>
          <p:nvPr/>
        </p:nvSpPr>
        <p:spPr>
          <a:xfrm rot="10800000">
            <a:off x="8011641" y="2865772"/>
            <a:ext cx="542424" cy="274638"/>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Arrow: Right 11">
            <a:extLst>
              <a:ext uri="{FF2B5EF4-FFF2-40B4-BE49-F238E27FC236}">
                <a16:creationId xmlns:a16="http://schemas.microsoft.com/office/drawing/2014/main" id="{5E45DCA8-20F0-2E1A-CDA2-8025A3D00372}"/>
              </a:ext>
            </a:extLst>
          </p:cNvPr>
          <p:cNvSpPr/>
          <p:nvPr/>
        </p:nvSpPr>
        <p:spPr>
          <a:xfrm>
            <a:off x="7101025" y="3140410"/>
            <a:ext cx="542424" cy="274638"/>
          </a:xfrm>
          <a:prstGeom prst="rightArrow">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Arrow: Right 12">
            <a:extLst>
              <a:ext uri="{FF2B5EF4-FFF2-40B4-BE49-F238E27FC236}">
                <a16:creationId xmlns:a16="http://schemas.microsoft.com/office/drawing/2014/main" id="{900C4D3D-664E-F184-DA43-C5298C986171}"/>
              </a:ext>
            </a:extLst>
          </p:cNvPr>
          <p:cNvSpPr/>
          <p:nvPr/>
        </p:nvSpPr>
        <p:spPr>
          <a:xfrm>
            <a:off x="3169761" y="2999218"/>
            <a:ext cx="542424" cy="274638"/>
          </a:xfrm>
          <a:prstGeom prst="rightArrow">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Arrow: Right 13">
            <a:extLst>
              <a:ext uri="{FF2B5EF4-FFF2-40B4-BE49-F238E27FC236}">
                <a16:creationId xmlns:a16="http://schemas.microsoft.com/office/drawing/2014/main" id="{3C83A169-E616-3DF8-6FBE-BF67EE4BD186}"/>
              </a:ext>
            </a:extLst>
          </p:cNvPr>
          <p:cNvSpPr/>
          <p:nvPr/>
        </p:nvSpPr>
        <p:spPr>
          <a:xfrm>
            <a:off x="1682563" y="3003091"/>
            <a:ext cx="542424" cy="274638"/>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5" name="Rectangle 14">
            <a:extLst>
              <a:ext uri="{FF2B5EF4-FFF2-40B4-BE49-F238E27FC236}">
                <a16:creationId xmlns:a16="http://schemas.microsoft.com/office/drawing/2014/main" id="{CE43BB55-8B6D-2BCD-DD27-00D46817D6AD}"/>
              </a:ext>
            </a:extLst>
          </p:cNvPr>
          <p:cNvSpPr/>
          <p:nvPr/>
        </p:nvSpPr>
        <p:spPr>
          <a:xfrm rot="18199986" flipH="1">
            <a:off x="2416926" y="702713"/>
            <a:ext cx="51565" cy="46579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5B213A-A962-2658-014C-FEE56BF6BDB4}"/>
              </a:ext>
            </a:extLst>
          </p:cNvPr>
          <p:cNvSpPr/>
          <p:nvPr/>
        </p:nvSpPr>
        <p:spPr>
          <a:xfrm rot="3466158" flipH="1">
            <a:off x="2543758" y="746435"/>
            <a:ext cx="50248" cy="4657936"/>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3816494-249F-1F76-8602-40EAFD44A5AF}"/>
              </a:ext>
            </a:extLst>
          </p:cNvPr>
          <p:cNvSpPr/>
          <p:nvPr/>
        </p:nvSpPr>
        <p:spPr>
          <a:xfrm>
            <a:off x="4874342" y="1997932"/>
            <a:ext cx="4173793" cy="2388389"/>
          </a:xfrm>
          <a:prstGeom prst="ellipse">
            <a:avLst/>
          </a:prstGeom>
          <a:no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EF19AB3-D05B-7037-7674-CF6EB166E2BB}"/>
              </a:ext>
            </a:extLst>
          </p:cNvPr>
          <p:cNvSpPr txBox="1"/>
          <p:nvPr/>
        </p:nvSpPr>
        <p:spPr>
          <a:xfrm>
            <a:off x="292217" y="1307784"/>
            <a:ext cx="3881576" cy="369332"/>
          </a:xfrm>
          <a:prstGeom prst="rect">
            <a:avLst/>
          </a:prstGeom>
          <a:noFill/>
        </p:spPr>
        <p:txBody>
          <a:bodyPr wrap="square" rtlCol="0">
            <a:spAutoFit/>
          </a:bodyPr>
          <a:lstStyle/>
          <a:p>
            <a:r>
              <a:rPr lang="en-US" dirty="0"/>
              <a:t>Not this (velocity in same direction):</a:t>
            </a:r>
          </a:p>
        </p:txBody>
      </p:sp>
      <p:sp>
        <p:nvSpPr>
          <p:cNvPr id="20" name="TextBox 19">
            <a:extLst>
              <a:ext uri="{FF2B5EF4-FFF2-40B4-BE49-F238E27FC236}">
                <a16:creationId xmlns:a16="http://schemas.microsoft.com/office/drawing/2014/main" id="{BE523FA6-7350-56BB-3BED-8B0E547EADAE}"/>
              </a:ext>
            </a:extLst>
          </p:cNvPr>
          <p:cNvSpPr txBox="1"/>
          <p:nvPr/>
        </p:nvSpPr>
        <p:spPr>
          <a:xfrm>
            <a:off x="4970209" y="1303847"/>
            <a:ext cx="4157720" cy="369332"/>
          </a:xfrm>
          <a:prstGeom prst="rect">
            <a:avLst/>
          </a:prstGeom>
          <a:noFill/>
        </p:spPr>
        <p:txBody>
          <a:bodyPr wrap="square" rtlCol="0">
            <a:spAutoFit/>
          </a:bodyPr>
          <a:lstStyle/>
          <a:p>
            <a:r>
              <a:rPr lang="en-US" dirty="0"/>
              <a:t>But this (velocity in opposite direction):</a:t>
            </a:r>
          </a:p>
        </p:txBody>
      </p:sp>
    </p:spTree>
    <p:extLst>
      <p:ext uri="{BB962C8B-B14F-4D97-AF65-F5344CB8AC3E}">
        <p14:creationId xmlns:p14="http://schemas.microsoft.com/office/powerpoint/2010/main" val="402348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2F7137-5954-1B56-C263-9374B93BE7BC}"/>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A7E34477-F113-65B7-66D7-D76110F44904}"/>
              </a:ext>
            </a:extLst>
          </p:cNvPr>
          <p:cNvSpPr>
            <a:spLocks noGrp="1"/>
          </p:cNvSpPr>
          <p:nvPr>
            <p:ph type="title"/>
          </p:nvPr>
        </p:nvSpPr>
        <p:spPr/>
        <p:txBody>
          <a:bodyPr/>
          <a:lstStyle/>
          <a:p>
            <a:r>
              <a:rPr lang="en-US" sz="2000" dirty="0"/>
              <a:t>Objectives of Experiment/Simulation Comparison</a:t>
            </a:r>
          </a:p>
        </p:txBody>
      </p:sp>
      <p:sp>
        <p:nvSpPr>
          <p:cNvPr id="4" name="Text Placeholder 3">
            <a:extLst>
              <a:ext uri="{FF2B5EF4-FFF2-40B4-BE49-F238E27FC236}">
                <a16:creationId xmlns:a16="http://schemas.microsoft.com/office/drawing/2014/main" id="{FEB0E153-9C12-A498-2FFB-B9B04A8876F2}"/>
              </a:ext>
            </a:extLst>
          </p:cNvPr>
          <p:cNvSpPr>
            <a:spLocks noGrp="1"/>
          </p:cNvSpPr>
          <p:nvPr>
            <p:ph type="body" sz="quarter" idx="14"/>
          </p:nvPr>
        </p:nvSpPr>
        <p:spPr/>
        <p:txBody>
          <a:bodyPr/>
          <a:lstStyle/>
          <a:p>
            <a:r>
              <a:rPr lang="en-US" dirty="0"/>
              <a:t>High Level Summary</a:t>
            </a:r>
          </a:p>
        </p:txBody>
      </p:sp>
      <p:sp>
        <p:nvSpPr>
          <p:cNvPr id="5" name="Content Placeholder 4">
            <a:extLst>
              <a:ext uri="{FF2B5EF4-FFF2-40B4-BE49-F238E27FC236}">
                <a16:creationId xmlns:a16="http://schemas.microsoft.com/office/drawing/2014/main" id="{CD1E2EDC-E812-6C33-63A2-31358D1D0B93}"/>
              </a:ext>
            </a:extLst>
          </p:cNvPr>
          <p:cNvSpPr>
            <a:spLocks noGrp="1"/>
          </p:cNvSpPr>
          <p:nvPr>
            <p:ph sz="quarter" idx="19"/>
          </p:nvPr>
        </p:nvSpPr>
        <p:spPr>
          <a:xfrm>
            <a:off x="610913" y="1592899"/>
            <a:ext cx="7922173" cy="2719386"/>
          </a:xfrm>
        </p:spPr>
        <p:txBody>
          <a:bodyPr/>
          <a:lstStyle/>
          <a:p>
            <a:r>
              <a:rPr lang="en-US" dirty="0"/>
              <a:t>If simulation data matches experimental data: actuator behavior is properly captured in model</a:t>
            </a:r>
            <a:br>
              <a:rPr lang="en-US" dirty="0"/>
            </a:br>
            <a:endParaRPr lang="en-US" dirty="0"/>
          </a:p>
          <a:p>
            <a:r>
              <a:rPr lang="en-US" dirty="0"/>
              <a:t>Ways to determine “match” between experiment and simulation:</a:t>
            </a:r>
            <a:br>
              <a:rPr lang="en-US" dirty="0"/>
            </a:br>
            <a:r>
              <a:rPr lang="en-US" dirty="0"/>
              <a:t>1) bode plot (magnitude gain and phase shift - frequency domain)</a:t>
            </a:r>
            <a:br>
              <a:rPr lang="en-US" dirty="0"/>
            </a:br>
            <a:r>
              <a:rPr lang="en-US" dirty="0"/>
              <a:t>2) transient plot (time series comparison)</a:t>
            </a:r>
          </a:p>
        </p:txBody>
      </p:sp>
      <p:sp>
        <p:nvSpPr>
          <p:cNvPr id="6" name="Date Placeholder 5">
            <a:extLst>
              <a:ext uri="{FF2B5EF4-FFF2-40B4-BE49-F238E27FC236}">
                <a16:creationId xmlns:a16="http://schemas.microsoft.com/office/drawing/2014/main" id="{0BADC545-6BCE-6EEA-AD1D-528597DE72DD}"/>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97317E4B-CFF4-BCD9-BA63-B6E143E04F47}"/>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BC1D7D0E-8A61-2E0F-A82A-CF179B5E6DA9}"/>
              </a:ext>
            </a:extLst>
          </p:cNvPr>
          <p:cNvSpPr>
            <a:spLocks noGrp="1"/>
          </p:cNvSpPr>
          <p:nvPr>
            <p:ph type="sldNum" sz="quarter" idx="22"/>
          </p:nvPr>
        </p:nvSpPr>
        <p:spPr/>
        <p:txBody>
          <a:bodyPr/>
          <a:lstStyle/>
          <a:p>
            <a:fld id="{224B4221-436D-4A56-A870-FCD944AD4DA9}" type="slidenum">
              <a:rPr lang="en-US" smtClean="0"/>
              <a:pPr/>
              <a:t>22</a:t>
            </a:fld>
            <a:r>
              <a:rPr lang="en-US" dirty="0"/>
              <a:t>/51</a:t>
            </a:r>
          </a:p>
        </p:txBody>
      </p:sp>
    </p:spTree>
    <p:extLst>
      <p:ext uri="{BB962C8B-B14F-4D97-AF65-F5344CB8AC3E}">
        <p14:creationId xmlns:p14="http://schemas.microsoft.com/office/powerpoint/2010/main" val="999332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aph of a function&#10;&#10;Description automatically generated">
            <a:extLst>
              <a:ext uri="{FF2B5EF4-FFF2-40B4-BE49-F238E27FC236}">
                <a16:creationId xmlns:a16="http://schemas.microsoft.com/office/drawing/2014/main" id="{E7B2B880-5B0C-0490-8A20-4E1FE206143A}"/>
              </a:ext>
            </a:extLst>
          </p:cNvPr>
          <p:cNvPicPr>
            <a:picLocks noChangeAspect="1"/>
          </p:cNvPicPr>
          <p:nvPr/>
        </p:nvPicPr>
        <p:blipFill>
          <a:blip r:embed="rId2"/>
          <a:stretch>
            <a:fillRect/>
          </a:stretch>
        </p:blipFill>
        <p:spPr>
          <a:xfrm>
            <a:off x="1295153" y="2135065"/>
            <a:ext cx="6590564" cy="1872427"/>
          </a:xfrm>
          <a:prstGeom prst="rect">
            <a:avLst/>
          </a:prstGeom>
        </p:spPr>
      </p:pic>
      <p:sp>
        <p:nvSpPr>
          <p:cNvPr id="2" name="Text Placeholder 1">
            <a:extLst>
              <a:ext uri="{FF2B5EF4-FFF2-40B4-BE49-F238E27FC236}">
                <a16:creationId xmlns:a16="http://schemas.microsoft.com/office/drawing/2014/main" id="{6128BE6B-964F-BE66-ABB0-AC05D56BC2DA}"/>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88813E8B-A92A-FB3E-834B-ECEB46DF9665}"/>
              </a:ext>
            </a:extLst>
          </p:cNvPr>
          <p:cNvSpPr>
            <a:spLocks noGrp="1"/>
          </p:cNvSpPr>
          <p:nvPr>
            <p:ph type="title"/>
          </p:nvPr>
        </p:nvSpPr>
        <p:spPr/>
        <p:txBody>
          <a:bodyPr/>
          <a:lstStyle/>
          <a:p>
            <a:r>
              <a:rPr lang="en-US" dirty="0"/>
              <a:t>Bode Plots</a:t>
            </a:r>
          </a:p>
        </p:txBody>
      </p:sp>
      <p:sp>
        <p:nvSpPr>
          <p:cNvPr id="5" name="Content Placeholder 4">
            <a:extLst>
              <a:ext uri="{FF2B5EF4-FFF2-40B4-BE49-F238E27FC236}">
                <a16:creationId xmlns:a16="http://schemas.microsoft.com/office/drawing/2014/main" id="{F79384B2-5AED-77AB-D02C-58BCB20D2C56}"/>
              </a:ext>
            </a:extLst>
          </p:cNvPr>
          <p:cNvSpPr>
            <a:spLocks noGrp="1"/>
          </p:cNvSpPr>
          <p:nvPr>
            <p:ph sz="quarter" idx="19"/>
          </p:nvPr>
        </p:nvSpPr>
        <p:spPr>
          <a:xfrm>
            <a:off x="1430675" y="844934"/>
            <a:ext cx="6319520" cy="2719386"/>
          </a:xfrm>
        </p:spPr>
        <p:txBody>
          <a:bodyPr/>
          <a:lstStyle/>
          <a:p>
            <a:r>
              <a:rPr lang="en-US" dirty="0"/>
              <a:t>Bode plots show the frequency response (change in magnitude and phase of system relative to the sinusoidal attenuating force) as a function of frequency</a:t>
            </a:r>
          </a:p>
        </p:txBody>
      </p:sp>
      <p:sp>
        <p:nvSpPr>
          <p:cNvPr id="6" name="Date Placeholder 5">
            <a:extLst>
              <a:ext uri="{FF2B5EF4-FFF2-40B4-BE49-F238E27FC236}">
                <a16:creationId xmlns:a16="http://schemas.microsoft.com/office/drawing/2014/main" id="{E3C2E727-DADB-75D2-9708-170F6C8422F5}"/>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FEAC82FB-13F4-A207-CB2A-AB011C55156C}"/>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DEC36D6F-D497-652C-96CE-D57E651092C3}"/>
              </a:ext>
            </a:extLst>
          </p:cNvPr>
          <p:cNvSpPr>
            <a:spLocks noGrp="1"/>
          </p:cNvSpPr>
          <p:nvPr>
            <p:ph type="sldNum" sz="quarter" idx="22"/>
          </p:nvPr>
        </p:nvSpPr>
        <p:spPr/>
        <p:txBody>
          <a:bodyPr/>
          <a:lstStyle/>
          <a:p>
            <a:fld id="{224B4221-436D-4A56-A870-FCD944AD4DA9}" type="slidenum">
              <a:rPr lang="en-US" smtClean="0"/>
              <a:pPr/>
              <a:t>23</a:t>
            </a:fld>
            <a:r>
              <a:rPr lang="en-US" dirty="0"/>
              <a:t>/51</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D5DDD41-E7E0-8591-09FA-AD1BA0895044}"/>
                  </a:ext>
                </a:extLst>
              </p:cNvPr>
              <p:cNvSpPr txBox="1"/>
              <p:nvPr/>
            </p:nvSpPr>
            <p:spPr>
              <a:xfrm>
                <a:off x="341056" y="4007492"/>
                <a:ext cx="4295468" cy="582147"/>
              </a:xfrm>
              <a:prstGeom prst="rect">
                <a:avLst/>
              </a:prstGeom>
              <a:noFill/>
            </p:spPr>
            <p:txBody>
              <a:bodyPr wrap="square" rtlCol="0">
                <a:spAutoFit/>
              </a:bodyPr>
              <a:lstStyle/>
              <a:p>
                <a:r>
                  <a:rPr lang="en-US" dirty="0"/>
                  <a:t>Magnitude Gain [dB] = </a:t>
                </a:r>
                <a14:m>
                  <m:oMath xmlns:m="http://schemas.openxmlformats.org/officeDocument/2006/math">
                    <m:r>
                      <a:rPr lang="en-US" b="0" i="0" smtClean="0">
                        <a:latin typeface="Cambria Math" panose="02040503050406030204" pitchFamily="18" charset="0"/>
                      </a:rPr>
                      <m:t>20∗</m:t>
                    </m:r>
                    <m:sSub>
                      <m:sSubPr>
                        <m:ctrlPr>
                          <a:rPr lang="en-US" i="1" smtClean="0">
                            <a:latin typeface="Cambria Math" panose="02040503050406030204" pitchFamily="18" charset="0"/>
                          </a:rPr>
                        </m:ctrlPr>
                      </m:sSubPr>
                      <m:e>
                        <m:r>
                          <a:rPr lang="en-US" b="0" i="1" smtClean="0">
                            <a:latin typeface="Cambria Math" panose="02040503050406030204" pitchFamily="18" charset="0"/>
                          </a:rPr>
                          <m:t>𝑙𝑜𝑔</m:t>
                        </m:r>
                      </m:e>
                      <m:sub>
                        <m:r>
                          <a:rPr lang="en-US" b="0" i="1" smtClean="0">
                            <a:latin typeface="Cambria Math" panose="02040503050406030204" pitchFamily="18" charset="0"/>
                          </a:rPr>
                          <m:t>10</m:t>
                        </m:r>
                      </m:sub>
                    </m:sSub>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𝑜𝑢𝑡</m:t>
                                </m:r>
                              </m:sub>
                            </m:sSub>
                          </m:num>
                          <m:den>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b="0" i="1" smtClean="0">
                                    <a:latin typeface="Cambria Math" panose="02040503050406030204" pitchFamily="18" charset="0"/>
                                  </a:rPr>
                                  <m:t>𝑖𝑛</m:t>
                                </m:r>
                              </m:sub>
                            </m:sSub>
                          </m:den>
                        </m:f>
                      </m:e>
                    </m:d>
                  </m:oMath>
                </a14:m>
                <a:endParaRPr lang="en-US" dirty="0"/>
              </a:p>
            </p:txBody>
          </p:sp>
        </mc:Choice>
        <mc:Fallback xmlns="">
          <p:sp>
            <p:nvSpPr>
              <p:cNvPr id="15" name="TextBox 14">
                <a:extLst>
                  <a:ext uri="{FF2B5EF4-FFF2-40B4-BE49-F238E27FC236}">
                    <a16:creationId xmlns:a16="http://schemas.microsoft.com/office/drawing/2014/main" id="{0D5DDD41-E7E0-8591-09FA-AD1BA0895044}"/>
                  </a:ext>
                </a:extLst>
              </p:cNvPr>
              <p:cNvSpPr txBox="1">
                <a:spLocks noRot="1" noChangeAspect="1" noMove="1" noResize="1" noEditPoints="1" noAdjustHandles="1" noChangeArrowheads="1" noChangeShapeType="1" noTextEdit="1"/>
              </p:cNvSpPr>
              <p:nvPr/>
            </p:nvSpPr>
            <p:spPr>
              <a:xfrm>
                <a:off x="341056" y="4007492"/>
                <a:ext cx="4295468" cy="582147"/>
              </a:xfrm>
              <a:prstGeom prst="rect">
                <a:avLst/>
              </a:prstGeom>
              <a:blipFill>
                <a:blip r:embed="rId3"/>
                <a:stretch>
                  <a:fillRect l="-12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8FE48B6-FED2-2168-2F4A-66A15F524141}"/>
                  </a:ext>
                </a:extLst>
              </p:cNvPr>
              <p:cNvSpPr txBox="1"/>
              <p:nvPr/>
            </p:nvSpPr>
            <p:spPr>
              <a:xfrm>
                <a:off x="4748427" y="4044297"/>
                <a:ext cx="3025386" cy="508537"/>
              </a:xfrm>
              <a:prstGeom prst="rect">
                <a:avLst/>
              </a:prstGeom>
              <a:noFill/>
            </p:spPr>
            <p:txBody>
              <a:bodyPr wrap="square" rtlCol="0">
                <a:spAutoFit/>
              </a:bodyPr>
              <a:lstStyle/>
              <a:p>
                <a:r>
                  <a:rPr lang="en-US" dirty="0"/>
                  <a:t>Phase shift [rad] = </a:t>
                </a:r>
                <a14:m>
                  <m:oMath xmlns:m="http://schemas.openxmlformats.org/officeDocument/2006/math">
                    <m:f>
                      <m:fPr>
                        <m:ctrlPr>
                          <a:rPr lang="en-US" b="0" i="1" smtClean="0">
                            <a:latin typeface="Cambria Math" panose="02040503050406030204" pitchFamily="18" charset="0"/>
                            <a:ea typeface="Cambria Math" panose="02040503050406030204" pitchFamily="18" charset="0"/>
                          </a:rPr>
                        </m:ctrlPr>
                      </m:fPr>
                      <m:num>
                        <m:r>
                          <a:rPr lang="en-US">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num>
                      <m:den>
                        <m:r>
                          <a:rPr lang="en-US" b="0" i="1" smtClean="0">
                            <a:latin typeface="Cambria Math" panose="02040503050406030204" pitchFamily="18" charset="0"/>
                            <a:ea typeface="Cambria Math" panose="02040503050406030204" pitchFamily="18" charset="0"/>
                          </a:rPr>
                          <m:t>𝑇</m:t>
                        </m:r>
                      </m:den>
                    </m:f>
                  </m:oMath>
                </a14:m>
                <a:endParaRPr lang="en-US" dirty="0"/>
              </a:p>
            </p:txBody>
          </p:sp>
        </mc:Choice>
        <mc:Fallback xmlns="">
          <p:sp>
            <p:nvSpPr>
              <p:cNvPr id="18" name="TextBox 17">
                <a:extLst>
                  <a:ext uri="{FF2B5EF4-FFF2-40B4-BE49-F238E27FC236}">
                    <a16:creationId xmlns:a16="http://schemas.microsoft.com/office/drawing/2014/main" id="{58FE48B6-FED2-2168-2F4A-66A15F524141}"/>
                  </a:ext>
                </a:extLst>
              </p:cNvPr>
              <p:cNvSpPr txBox="1">
                <a:spLocks noRot="1" noChangeAspect="1" noMove="1" noResize="1" noEditPoints="1" noAdjustHandles="1" noChangeArrowheads="1" noChangeShapeType="1" noTextEdit="1"/>
              </p:cNvSpPr>
              <p:nvPr/>
            </p:nvSpPr>
            <p:spPr>
              <a:xfrm>
                <a:off x="4748427" y="4044297"/>
                <a:ext cx="3025386" cy="508537"/>
              </a:xfrm>
              <a:prstGeom prst="rect">
                <a:avLst/>
              </a:prstGeom>
              <a:blipFill>
                <a:blip r:embed="rId4"/>
                <a:stretch>
                  <a:fillRect l="-1815" b="-2381"/>
                </a:stretch>
              </a:blipFill>
            </p:spPr>
            <p:txBody>
              <a:bodyPr/>
              <a:lstStyle/>
              <a:p>
                <a:r>
                  <a:rPr lang="en-US">
                    <a:noFill/>
                  </a:rPr>
                  <a:t> </a:t>
                </a:r>
              </a:p>
            </p:txBody>
          </p:sp>
        </mc:Fallback>
      </mc:AlternateContent>
    </p:spTree>
    <p:extLst>
      <p:ext uri="{BB962C8B-B14F-4D97-AF65-F5344CB8AC3E}">
        <p14:creationId xmlns:p14="http://schemas.microsoft.com/office/powerpoint/2010/main" val="2512578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418789-C848-CA11-0A36-C8AAC99A7158}"/>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655022E2-EA41-80E6-B3B5-BCDDFF16BECD}"/>
              </a:ext>
            </a:extLst>
          </p:cNvPr>
          <p:cNvSpPr>
            <a:spLocks noGrp="1"/>
          </p:cNvSpPr>
          <p:nvPr>
            <p:ph type="title"/>
          </p:nvPr>
        </p:nvSpPr>
        <p:spPr/>
        <p:txBody>
          <a:bodyPr/>
          <a:lstStyle/>
          <a:p>
            <a:r>
              <a:rPr lang="en-US" dirty="0"/>
              <a:t>Testbed Information</a:t>
            </a:r>
          </a:p>
        </p:txBody>
      </p:sp>
      <p:sp>
        <p:nvSpPr>
          <p:cNvPr id="4" name="Text Placeholder 3">
            <a:extLst>
              <a:ext uri="{FF2B5EF4-FFF2-40B4-BE49-F238E27FC236}">
                <a16:creationId xmlns:a16="http://schemas.microsoft.com/office/drawing/2014/main" id="{11B69C9F-0FCF-F2E3-CD68-FDDF28A7F440}"/>
              </a:ext>
            </a:extLst>
          </p:cNvPr>
          <p:cNvSpPr>
            <a:spLocks noGrp="1"/>
          </p:cNvSpPr>
          <p:nvPr>
            <p:ph type="body" sz="quarter" idx="14"/>
          </p:nvPr>
        </p:nvSpPr>
        <p:spPr/>
        <p:txBody>
          <a:bodyPr/>
          <a:lstStyle/>
          <a:p>
            <a:r>
              <a:rPr lang="en-US" dirty="0"/>
              <a:t>Motor Specs</a:t>
            </a:r>
          </a:p>
        </p:txBody>
      </p:sp>
      <p:sp>
        <p:nvSpPr>
          <p:cNvPr id="5" name="Content Placeholder 4">
            <a:extLst>
              <a:ext uri="{FF2B5EF4-FFF2-40B4-BE49-F238E27FC236}">
                <a16:creationId xmlns:a16="http://schemas.microsoft.com/office/drawing/2014/main" id="{CD85BC42-A028-D892-54EF-57EE152C2569}"/>
              </a:ext>
            </a:extLst>
          </p:cNvPr>
          <p:cNvSpPr>
            <a:spLocks noGrp="1"/>
          </p:cNvSpPr>
          <p:nvPr>
            <p:ph sz="quarter" idx="19"/>
          </p:nvPr>
        </p:nvSpPr>
        <p:spPr>
          <a:xfrm>
            <a:off x="762488" y="1115630"/>
            <a:ext cx="7619024" cy="2719386"/>
          </a:xfrm>
        </p:spPr>
        <p:txBody>
          <a:bodyPr/>
          <a:lstStyle/>
          <a:p>
            <a:r>
              <a:rPr lang="en-US" dirty="0"/>
              <a:t>Motors used in testbed are different from those of STA.</a:t>
            </a:r>
            <a:br>
              <a:rPr lang="en-US" dirty="0"/>
            </a:br>
            <a:endParaRPr lang="en-US" dirty="0"/>
          </a:p>
          <a:p>
            <a:r>
              <a:rPr lang="en-US" dirty="0"/>
              <a:t>Likewise with the STA, testbed has three “families” or sizes of motors (designated as sizes 17, 32, and 40 because of the different harmonic drives used).</a:t>
            </a:r>
          </a:p>
          <a:p>
            <a:endParaRPr lang="en-US" dirty="0"/>
          </a:p>
          <a:p>
            <a:r>
              <a:rPr lang="en-US" dirty="0"/>
              <a:t>Even though motors are different, the </a:t>
            </a:r>
            <a:r>
              <a:rPr lang="en-US" b="1" dirty="0">
                <a:solidFill>
                  <a:schemeClr val="accent1"/>
                </a:solidFill>
              </a:rPr>
              <a:t>lessons learned </a:t>
            </a:r>
            <a:r>
              <a:rPr lang="en-US" dirty="0"/>
              <a:t>and the </a:t>
            </a:r>
            <a:r>
              <a:rPr lang="en-US" b="1" dirty="0">
                <a:solidFill>
                  <a:schemeClr val="accent1"/>
                </a:solidFill>
              </a:rPr>
              <a:t>models and numerical tools developed </a:t>
            </a:r>
            <a:r>
              <a:rPr lang="en-US" dirty="0"/>
              <a:t>during work on testbed motors will </a:t>
            </a:r>
            <a:r>
              <a:rPr lang="en-US" b="1" dirty="0">
                <a:solidFill>
                  <a:srgbClr val="140AE0"/>
                </a:solidFill>
              </a:rPr>
              <a:t>give insight into STA actuator behavior </a:t>
            </a:r>
            <a:r>
              <a:rPr lang="en-US" dirty="0"/>
              <a:t>which can directly translate over to help model the STA actuators</a:t>
            </a:r>
          </a:p>
        </p:txBody>
      </p:sp>
      <p:sp>
        <p:nvSpPr>
          <p:cNvPr id="6" name="Date Placeholder 5">
            <a:extLst>
              <a:ext uri="{FF2B5EF4-FFF2-40B4-BE49-F238E27FC236}">
                <a16:creationId xmlns:a16="http://schemas.microsoft.com/office/drawing/2014/main" id="{52D49C27-0F7C-EBCF-33F8-8ACC0A63A097}"/>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CDD1531B-60E4-CAA1-2844-2087B5602285}"/>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8A2F5BEE-08FB-297E-9DC7-DDBE46B9E00D}"/>
              </a:ext>
            </a:extLst>
          </p:cNvPr>
          <p:cNvSpPr>
            <a:spLocks noGrp="1"/>
          </p:cNvSpPr>
          <p:nvPr>
            <p:ph type="sldNum" sz="quarter" idx="22"/>
          </p:nvPr>
        </p:nvSpPr>
        <p:spPr/>
        <p:txBody>
          <a:bodyPr/>
          <a:lstStyle/>
          <a:p>
            <a:fld id="{224B4221-436D-4A56-A870-FCD944AD4DA9}" type="slidenum">
              <a:rPr lang="en-US" smtClean="0"/>
              <a:pPr/>
              <a:t>24</a:t>
            </a:fld>
            <a:r>
              <a:rPr lang="en-US" dirty="0"/>
              <a:t>/51</a:t>
            </a:r>
          </a:p>
        </p:txBody>
      </p:sp>
    </p:spTree>
    <p:extLst>
      <p:ext uri="{BB962C8B-B14F-4D97-AF65-F5344CB8AC3E}">
        <p14:creationId xmlns:p14="http://schemas.microsoft.com/office/powerpoint/2010/main" val="618863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418789-C848-CA11-0A36-C8AAC99A7158}"/>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655022E2-EA41-80E6-B3B5-BCDDFF16BECD}"/>
              </a:ext>
            </a:extLst>
          </p:cNvPr>
          <p:cNvSpPr>
            <a:spLocks noGrp="1"/>
          </p:cNvSpPr>
          <p:nvPr>
            <p:ph type="title"/>
          </p:nvPr>
        </p:nvSpPr>
        <p:spPr/>
        <p:txBody>
          <a:bodyPr/>
          <a:lstStyle/>
          <a:p>
            <a:r>
              <a:rPr lang="en-US" dirty="0"/>
              <a:t>Testbed Information [cont. 1]</a:t>
            </a:r>
          </a:p>
        </p:txBody>
      </p:sp>
      <p:sp>
        <p:nvSpPr>
          <p:cNvPr id="4" name="Text Placeholder 3">
            <a:extLst>
              <a:ext uri="{FF2B5EF4-FFF2-40B4-BE49-F238E27FC236}">
                <a16:creationId xmlns:a16="http://schemas.microsoft.com/office/drawing/2014/main" id="{11B69C9F-0FCF-F2E3-CD68-FDDF28A7F440}"/>
              </a:ext>
            </a:extLst>
          </p:cNvPr>
          <p:cNvSpPr>
            <a:spLocks noGrp="1"/>
          </p:cNvSpPr>
          <p:nvPr>
            <p:ph type="body" sz="quarter" idx="14"/>
          </p:nvPr>
        </p:nvSpPr>
        <p:spPr/>
        <p:txBody>
          <a:bodyPr/>
          <a:lstStyle/>
          <a:p>
            <a:r>
              <a:rPr lang="en-US" dirty="0"/>
              <a:t>Testbed Diagram</a:t>
            </a:r>
          </a:p>
        </p:txBody>
      </p:sp>
      <p:sp>
        <p:nvSpPr>
          <p:cNvPr id="5" name="Content Placeholder 4">
            <a:extLst>
              <a:ext uri="{FF2B5EF4-FFF2-40B4-BE49-F238E27FC236}">
                <a16:creationId xmlns:a16="http://schemas.microsoft.com/office/drawing/2014/main" id="{CD85BC42-A028-D892-54EF-57EE152C2569}"/>
              </a:ext>
            </a:extLst>
          </p:cNvPr>
          <p:cNvSpPr>
            <a:spLocks noGrp="1"/>
          </p:cNvSpPr>
          <p:nvPr>
            <p:ph sz="quarter" idx="19"/>
          </p:nvPr>
        </p:nvSpPr>
        <p:spPr>
          <a:xfrm>
            <a:off x="157655" y="1267032"/>
            <a:ext cx="8812924" cy="2719386"/>
          </a:xfrm>
        </p:spPr>
        <p:txBody>
          <a:bodyPr/>
          <a:lstStyle/>
          <a:p>
            <a:r>
              <a:rPr lang="en-US" dirty="0"/>
              <a:t>Speed reduction by gearmotor (has backlash) and harmonic (no backlash)</a:t>
            </a:r>
          </a:p>
          <a:p>
            <a:r>
              <a:rPr lang="en-US" dirty="0"/>
              <a:t>Hall sensors read motor angular position</a:t>
            </a:r>
          </a:p>
          <a:p>
            <a:r>
              <a:rPr lang="en-US" dirty="0"/>
              <a:t>Output resolver reads output shaft angular position</a:t>
            </a:r>
          </a:p>
        </p:txBody>
      </p:sp>
      <p:sp>
        <p:nvSpPr>
          <p:cNvPr id="6" name="Date Placeholder 5">
            <a:extLst>
              <a:ext uri="{FF2B5EF4-FFF2-40B4-BE49-F238E27FC236}">
                <a16:creationId xmlns:a16="http://schemas.microsoft.com/office/drawing/2014/main" id="{52D49C27-0F7C-EBCF-33F8-8ACC0A63A097}"/>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CDD1531B-60E4-CAA1-2844-2087B5602285}"/>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8A2F5BEE-08FB-297E-9DC7-DDBE46B9E00D}"/>
              </a:ext>
            </a:extLst>
          </p:cNvPr>
          <p:cNvSpPr>
            <a:spLocks noGrp="1"/>
          </p:cNvSpPr>
          <p:nvPr>
            <p:ph type="sldNum" sz="quarter" idx="22"/>
          </p:nvPr>
        </p:nvSpPr>
        <p:spPr/>
        <p:txBody>
          <a:bodyPr/>
          <a:lstStyle/>
          <a:p>
            <a:fld id="{224B4221-436D-4A56-A870-FCD944AD4DA9}" type="slidenum">
              <a:rPr lang="en-US" smtClean="0"/>
              <a:pPr/>
              <a:t>25</a:t>
            </a:fld>
            <a:r>
              <a:rPr lang="en-US" dirty="0"/>
              <a:t>/51</a:t>
            </a:r>
          </a:p>
        </p:txBody>
      </p:sp>
      <p:pic>
        <p:nvPicPr>
          <p:cNvPr id="10" name="Picture 9" descr="A diagram of a mechanical design&#10;&#10;Description automatically generated with medium confidence">
            <a:extLst>
              <a:ext uri="{FF2B5EF4-FFF2-40B4-BE49-F238E27FC236}">
                <a16:creationId xmlns:a16="http://schemas.microsoft.com/office/drawing/2014/main" id="{4A9DF0C0-F8EA-8364-9D42-6EC79FB660A6}"/>
              </a:ext>
            </a:extLst>
          </p:cNvPr>
          <p:cNvPicPr>
            <a:picLocks noChangeAspect="1"/>
          </p:cNvPicPr>
          <p:nvPr/>
        </p:nvPicPr>
        <p:blipFill rotWithShape="1">
          <a:blip r:embed="rId2"/>
          <a:srcRect l="61207" t="72304" r="1982" b="2113"/>
          <a:stretch/>
        </p:blipFill>
        <p:spPr>
          <a:xfrm>
            <a:off x="1531115" y="2571750"/>
            <a:ext cx="5959849" cy="2205285"/>
          </a:xfrm>
          <a:prstGeom prst="rect">
            <a:avLst/>
          </a:prstGeom>
        </p:spPr>
      </p:pic>
    </p:spTree>
    <p:extLst>
      <p:ext uri="{BB962C8B-B14F-4D97-AF65-F5344CB8AC3E}">
        <p14:creationId xmlns:p14="http://schemas.microsoft.com/office/powerpoint/2010/main" val="1890697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5BAB04-54B5-EC75-1AC8-AB779C95EEA0}"/>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3224E766-F5AE-B4AB-76B7-8A66FBE12436}"/>
              </a:ext>
            </a:extLst>
          </p:cNvPr>
          <p:cNvSpPr>
            <a:spLocks noGrp="1"/>
          </p:cNvSpPr>
          <p:nvPr>
            <p:ph type="title"/>
          </p:nvPr>
        </p:nvSpPr>
        <p:spPr/>
        <p:txBody>
          <a:bodyPr/>
          <a:lstStyle/>
          <a:p>
            <a:r>
              <a:rPr lang="en-US" dirty="0"/>
              <a:t>Experiment/Simulation Action Cycle</a:t>
            </a:r>
          </a:p>
        </p:txBody>
      </p:sp>
      <p:sp>
        <p:nvSpPr>
          <p:cNvPr id="6" name="Date Placeholder 5">
            <a:extLst>
              <a:ext uri="{FF2B5EF4-FFF2-40B4-BE49-F238E27FC236}">
                <a16:creationId xmlns:a16="http://schemas.microsoft.com/office/drawing/2014/main" id="{F2F8DFEC-64C0-99E2-2AF0-E803A7784683}"/>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14D59FEC-C93A-8293-0D61-8DA6CFFCF326}"/>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7B745181-FC18-B699-9889-C06D5D229806}"/>
              </a:ext>
            </a:extLst>
          </p:cNvPr>
          <p:cNvSpPr>
            <a:spLocks noGrp="1"/>
          </p:cNvSpPr>
          <p:nvPr>
            <p:ph type="sldNum" sz="quarter" idx="22"/>
          </p:nvPr>
        </p:nvSpPr>
        <p:spPr/>
        <p:txBody>
          <a:bodyPr/>
          <a:lstStyle/>
          <a:p>
            <a:fld id="{224B4221-436D-4A56-A870-FCD944AD4DA9}" type="slidenum">
              <a:rPr lang="en-US" smtClean="0"/>
              <a:pPr/>
              <a:t>26</a:t>
            </a:fld>
            <a:r>
              <a:rPr lang="en-US" dirty="0"/>
              <a:t>/51</a:t>
            </a:r>
          </a:p>
        </p:txBody>
      </p:sp>
      <p:pic>
        <p:nvPicPr>
          <p:cNvPr id="13" name="Picture 12" descr="A drawing of a device&#10;&#10;Description automatically generated">
            <a:extLst>
              <a:ext uri="{FF2B5EF4-FFF2-40B4-BE49-F238E27FC236}">
                <a16:creationId xmlns:a16="http://schemas.microsoft.com/office/drawing/2014/main" id="{678E5378-A0EB-10FF-BD43-31E03DADF227}"/>
              </a:ext>
            </a:extLst>
          </p:cNvPr>
          <p:cNvPicPr>
            <a:picLocks noChangeAspect="1"/>
          </p:cNvPicPr>
          <p:nvPr/>
        </p:nvPicPr>
        <p:blipFill>
          <a:blip r:embed="rId2"/>
          <a:stretch>
            <a:fillRect/>
          </a:stretch>
        </p:blipFill>
        <p:spPr>
          <a:xfrm>
            <a:off x="1082527" y="2825389"/>
            <a:ext cx="2571492" cy="1297373"/>
          </a:xfrm>
          <a:prstGeom prst="rect">
            <a:avLst/>
          </a:prstGeom>
          <a:solidFill>
            <a:srgbClr val="00B050"/>
          </a:solidFill>
          <a:ln>
            <a:noFill/>
          </a:ln>
        </p:spPr>
      </p:pic>
      <p:pic>
        <p:nvPicPr>
          <p:cNvPr id="10" name="Picture 2" descr="About MATLAB and Simulink - Matlab &amp; Simulink - MATLAB &amp; Simulink -  İstanbul Okan Üniversitesi">
            <a:extLst>
              <a:ext uri="{FF2B5EF4-FFF2-40B4-BE49-F238E27FC236}">
                <a16:creationId xmlns:a16="http://schemas.microsoft.com/office/drawing/2014/main" id="{C2FA6489-0185-71C9-34F1-9D3510109B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23" t="13596" r="9206" b="14661"/>
          <a:stretch/>
        </p:blipFill>
        <p:spPr bwMode="auto">
          <a:xfrm>
            <a:off x="3052223" y="1195272"/>
            <a:ext cx="2488483" cy="8426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Arrow: Right 18">
            <a:extLst>
              <a:ext uri="{FF2B5EF4-FFF2-40B4-BE49-F238E27FC236}">
                <a16:creationId xmlns:a16="http://schemas.microsoft.com/office/drawing/2014/main" id="{1BA05B3A-9FB0-D692-6AAB-68602F7024DF}"/>
              </a:ext>
            </a:extLst>
          </p:cNvPr>
          <p:cNvSpPr/>
          <p:nvPr/>
        </p:nvSpPr>
        <p:spPr>
          <a:xfrm rot="2123167">
            <a:off x="5525179" y="2119526"/>
            <a:ext cx="619256" cy="35026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E41F6CBD-09A5-3F05-2DA4-52B290264621}"/>
              </a:ext>
            </a:extLst>
          </p:cNvPr>
          <p:cNvSpPr/>
          <p:nvPr/>
        </p:nvSpPr>
        <p:spPr>
          <a:xfrm rot="10800000">
            <a:off x="4044272" y="3339540"/>
            <a:ext cx="619256" cy="350262"/>
          </a:xfrm>
          <a:prstGeom prst="rightArrow">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16617F7B-86CC-6177-AF62-3FEDF7E15B56}"/>
              </a:ext>
            </a:extLst>
          </p:cNvPr>
          <p:cNvSpPr/>
          <p:nvPr/>
        </p:nvSpPr>
        <p:spPr>
          <a:xfrm rot="17840894">
            <a:off x="2544468" y="2251400"/>
            <a:ext cx="617305" cy="350262"/>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0AA7362-F434-019A-1CEB-49AE10557B3F}"/>
              </a:ext>
            </a:extLst>
          </p:cNvPr>
          <p:cNvSpPr txBox="1"/>
          <p:nvPr/>
        </p:nvSpPr>
        <p:spPr>
          <a:xfrm>
            <a:off x="640512" y="1911639"/>
            <a:ext cx="1926366" cy="523220"/>
          </a:xfrm>
          <a:prstGeom prst="rect">
            <a:avLst/>
          </a:prstGeom>
          <a:noFill/>
          <a:ln>
            <a:solidFill>
              <a:srgbClr val="00B050"/>
            </a:solidFill>
          </a:ln>
        </p:spPr>
        <p:txBody>
          <a:bodyPr wrap="square" rtlCol="0">
            <a:spAutoFit/>
          </a:bodyPr>
          <a:lstStyle/>
          <a:p>
            <a:r>
              <a:rPr lang="en-US" sz="1400" b="1" dirty="0"/>
              <a:t>Experimental data in form of HDF5 file</a:t>
            </a:r>
          </a:p>
        </p:txBody>
      </p:sp>
      <p:sp>
        <p:nvSpPr>
          <p:cNvPr id="24" name="TextBox 23">
            <a:extLst>
              <a:ext uri="{FF2B5EF4-FFF2-40B4-BE49-F238E27FC236}">
                <a16:creationId xmlns:a16="http://schemas.microsoft.com/office/drawing/2014/main" id="{3A25CA79-41B1-7FD1-976C-1528C8761DFD}"/>
              </a:ext>
            </a:extLst>
          </p:cNvPr>
          <p:cNvSpPr txBox="1"/>
          <p:nvPr/>
        </p:nvSpPr>
        <p:spPr>
          <a:xfrm>
            <a:off x="6026051" y="1650347"/>
            <a:ext cx="1322707" cy="523220"/>
          </a:xfrm>
          <a:prstGeom prst="rect">
            <a:avLst/>
          </a:prstGeom>
          <a:noFill/>
          <a:ln>
            <a:solidFill>
              <a:srgbClr val="FF0000"/>
            </a:solidFill>
          </a:ln>
        </p:spPr>
        <p:txBody>
          <a:bodyPr wrap="square" rtlCol="0">
            <a:spAutoFit/>
          </a:bodyPr>
          <a:lstStyle/>
          <a:p>
            <a:r>
              <a:rPr lang="en-US" sz="1400" b="1" dirty="0"/>
              <a:t>Simulation results</a:t>
            </a:r>
          </a:p>
        </p:txBody>
      </p:sp>
      <p:pic>
        <p:nvPicPr>
          <p:cNvPr id="31" name="Picture 30" descr="A diagram of a diagram&#10;&#10;Description automatically generated">
            <a:extLst>
              <a:ext uri="{FF2B5EF4-FFF2-40B4-BE49-F238E27FC236}">
                <a16:creationId xmlns:a16="http://schemas.microsoft.com/office/drawing/2014/main" id="{972732C3-8F7F-8B85-26D3-4C043B2A84C9}"/>
              </a:ext>
            </a:extLst>
          </p:cNvPr>
          <p:cNvPicPr>
            <a:picLocks noChangeAspect="1"/>
          </p:cNvPicPr>
          <p:nvPr/>
        </p:nvPicPr>
        <p:blipFill>
          <a:blip r:embed="rId4"/>
          <a:stretch>
            <a:fillRect/>
          </a:stretch>
        </p:blipFill>
        <p:spPr>
          <a:xfrm>
            <a:off x="5233629" y="2660079"/>
            <a:ext cx="2696137" cy="1466827"/>
          </a:xfrm>
          <a:prstGeom prst="rect">
            <a:avLst/>
          </a:prstGeom>
          <a:ln>
            <a:solidFill>
              <a:schemeClr val="tx1"/>
            </a:solidFill>
          </a:ln>
        </p:spPr>
      </p:pic>
      <p:sp>
        <p:nvSpPr>
          <p:cNvPr id="4" name="TextBox 3">
            <a:extLst>
              <a:ext uri="{FF2B5EF4-FFF2-40B4-BE49-F238E27FC236}">
                <a16:creationId xmlns:a16="http://schemas.microsoft.com/office/drawing/2014/main" id="{69780B1E-4AAC-11B5-2047-EFA35150EDBA}"/>
              </a:ext>
            </a:extLst>
          </p:cNvPr>
          <p:cNvSpPr txBox="1"/>
          <p:nvPr/>
        </p:nvSpPr>
        <p:spPr>
          <a:xfrm>
            <a:off x="3981692" y="3764203"/>
            <a:ext cx="744416" cy="307777"/>
          </a:xfrm>
          <a:prstGeom prst="rect">
            <a:avLst/>
          </a:prstGeom>
          <a:noFill/>
          <a:ln>
            <a:solidFill>
              <a:srgbClr val="00B0F0"/>
            </a:solidFill>
          </a:ln>
        </p:spPr>
        <p:txBody>
          <a:bodyPr wrap="square" rtlCol="0">
            <a:spAutoFit/>
          </a:bodyPr>
          <a:lstStyle/>
          <a:p>
            <a:r>
              <a:rPr lang="en-US" sz="1400" b="1" dirty="0"/>
              <a:t>If “no”</a:t>
            </a:r>
          </a:p>
        </p:txBody>
      </p:sp>
      <p:sp>
        <p:nvSpPr>
          <p:cNvPr id="5" name="TextBox 4">
            <a:extLst>
              <a:ext uri="{FF2B5EF4-FFF2-40B4-BE49-F238E27FC236}">
                <a16:creationId xmlns:a16="http://schemas.microsoft.com/office/drawing/2014/main" id="{780DA0A2-9FC9-5C10-0912-D34698580F79}"/>
              </a:ext>
            </a:extLst>
          </p:cNvPr>
          <p:cNvSpPr txBox="1"/>
          <p:nvPr/>
        </p:nvSpPr>
        <p:spPr>
          <a:xfrm>
            <a:off x="987334" y="3458970"/>
            <a:ext cx="1048407" cy="461665"/>
          </a:xfrm>
          <a:prstGeom prst="rect">
            <a:avLst/>
          </a:prstGeom>
          <a:noFill/>
        </p:spPr>
        <p:txBody>
          <a:bodyPr wrap="square" rtlCol="0">
            <a:spAutoFit/>
          </a:bodyPr>
          <a:lstStyle/>
          <a:p>
            <a:r>
              <a:rPr lang="en-US" sz="1200" dirty="0"/>
              <a:t>Motor sizes 17, 32, 40</a:t>
            </a:r>
          </a:p>
        </p:txBody>
      </p:sp>
      <p:sp>
        <p:nvSpPr>
          <p:cNvPr id="14" name="Isosceles Triangle 13">
            <a:extLst>
              <a:ext uri="{FF2B5EF4-FFF2-40B4-BE49-F238E27FC236}">
                <a16:creationId xmlns:a16="http://schemas.microsoft.com/office/drawing/2014/main" id="{7C844502-5E65-57CE-98DC-92B4EC683969}"/>
              </a:ext>
            </a:extLst>
          </p:cNvPr>
          <p:cNvSpPr/>
          <p:nvPr/>
        </p:nvSpPr>
        <p:spPr>
          <a:xfrm rot="12840206">
            <a:off x="5831061" y="3506738"/>
            <a:ext cx="165015" cy="157655"/>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7D31BD65-A073-211D-5315-96BD8C0EBAFA}"/>
              </a:ext>
            </a:extLst>
          </p:cNvPr>
          <p:cNvSpPr/>
          <p:nvPr/>
        </p:nvSpPr>
        <p:spPr>
          <a:xfrm rot="9116687">
            <a:off x="7479739" y="3618229"/>
            <a:ext cx="165015" cy="157655"/>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202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BB0757-A2B0-1170-7F3E-C135D434B39E}"/>
              </a:ext>
            </a:extLst>
          </p:cNvPr>
          <p:cNvSpPr>
            <a:spLocks noGrp="1"/>
          </p:cNvSpPr>
          <p:nvPr>
            <p:ph type="body" sz="quarter" idx="17"/>
          </p:nvPr>
        </p:nvSpPr>
        <p:spPr/>
        <p:txBody>
          <a:bodyPr/>
          <a:lstStyle/>
          <a:p>
            <a:r>
              <a:rPr lang="en-US" dirty="0"/>
              <a:t>Data Driven Actuator Model of the Sample Transfer Arm in Mars Sample Return</a:t>
            </a:r>
          </a:p>
        </p:txBody>
      </p:sp>
      <p:sp>
        <p:nvSpPr>
          <p:cNvPr id="3" name="Title 2">
            <a:extLst>
              <a:ext uri="{FF2B5EF4-FFF2-40B4-BE49-F238E27FC236}">
                <a16:creationId xmlns:a16="http://schemas.microsoft.com/office/drawing/2014/main" id="{66B6B16F-4B76-6234-1DDF-A9AADA42EAC6}"/>
              </a:ext>
            </a:extLst>
          </p:cNvPr>
          <p:cNvSpPr>
            <a:spLocks noGrp="1"/>
          </p:cNvSpPr>
          <p:nvPr>
            <p:ph type="title"/>
          </p:nvPr>
        </p:nvSpPr>
        <p:spPr/>
        <p:txBody>
          <a:bodyPr/>
          <a:lstStyle/>
          <a:p>
            <a:r>
              <a:rPr lang="en-US" dirty="0"/>
              <a:t>Simulink Simulation-Running Script</a:t>
            </a:r>
          </a:p>
        </p:txBody>
      </p:sp>
      <p:sp>
        <p:nvSpPr>
          <p:cNvPr id="4" name="Text Placeholder 3">
            <a:extLst>
              <a:ext uri="{FF2B5EF4-FFF2-40B4-BE49-F238E27FC236}">
                <a16:creationId xmlns:a16="http://schemas.microsoft.com/office/drawing/2014/main" id="{2BE258AC-8B2E-7293-B848-1605E866F79C}"/>
              </a:ext>
            </a:extLst>
          </p:cNvPr>
          <p:cNvSpPr>
            <a:spLocks noGrp="1"/>
          </p:cNvSpPr>
          <p:nvPr>
            <p:ph type="body" sz="quarter" idx="14"/>
          </p:nvPr>
        </p:nvSpPr>
        <p:spPr/>
        <p:txBody>
          <a:bodyPr/>
          <a:lstStyle/>
          <a:p>
            <a:r>
              <a:rPr lang="en-US" dirty="0"/>
              <a:t>MATLAB Numerical Tools</a:t>
            </a:r>
          </a:p>
        </p:txBody>
      </p:sp>
      <p:sp>
        <p:nvSpPr>
          <p:cNvPr id="5" name="Content Placeholder 4">
            <a:extLst>
              <a:ext uri="{FF2B5EF4-FFF2-40B4-BE49-F238E27FC236}">
                <a16:creationId xmlns:a16="http://schemas.microsoft.com/office/drawing/2014/main" id="{A62DFF17-2720-DE1B-AA22-69ACA43DAD1D}"/>
              </a:ext>
            </a:extLst>
          </p:cNvPr>
          <p:cNvSpPr>
            <a:spLocks noGrp="1"/>
          </p:cNvSpPr>
          <p:nvPr>
            <p:ph sz="quarter" idx="19"/>
          </p:nvPr>
        </p:nvSpPr>
        <p:spPr>
          <a:xfrm>
            <a:off x="1412240" y="1398905"/>
            <a:ext cx="6319520" cy="3349201"/>
          </a:xfrm>
        </p:spPr>
        <p:txBody>
          <a:bodyPr/>
          <a:lstStyle/>
          <a:p>
            <a:pPr marL="0" indent="0">
              <a:buNone/>
            </a:pPr>
            <a:r>
              <a:rPr lang="en-US" sz="1800" dirty="0"/>
              <a:t>1) Extracting data of interest from HDF5 file</a:t>
            </a:r>
          </a:p>
          <a:p>
            <a:pPr marL="0" indent="0">
              <a:buNone/>
            </a:pPr>
            <a:endParaRPr lang="en-US" sz="1800" dirty="0"/>
          </a:p>
          <a:p>
            <a:pPr marL="0" indent="0">
              <a:buNone/>
            </a:pPr>
            <a:r>
              <a:rPr lang="en-US" sz="1800" dirty="0"/>
              <a:t>2) Use of command position from experimental data as the command input for Simulink simulation (togglable)</a:t>
            </a:r>
          </a:p>
          <a:p>
            <a:pPr marL="0" indent="0">
              <a:buNone/>
            </a:pPr>
            <a:endParaRPr lang="en-US" sz="1800" dirty="0"/>
          </a:p>
          <a:p>
            <a:pPr marL="0" indent="0">
              <a:buNone/>
            </a:pPr>
            <a:r>
              <a:rPr lang="en-US" sz="1800" dirty="0"/>
              <a:t>3) Numerically determining frequency response for experimental data and simulation data</a:t>
            </a:r>
          </a:p>
        </p:txBody>
      </p:sp>
      <p:sp>
        <p:nvSpPr>
          <p:cNvPr id="6" name="Date Placeholder 5">
            <a:extLst>
              <a:ext uri="{FF2B5EF4-FFF2-40B4-BE49-F238E27FC236}">
                <a16:creationId xmlns:a16="http://schemas.microsoft.com/office/drawing/2014/main" id="{FB6EAABE-7A21-63BD-FA1D-1F03B8AB1A8B}"/>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0A363039-DB8F-F356-2F2C-6B437D561507}"/>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4D0DBC2C-A500-366D-219E-E4BD454302F3}"/>
              </a:ext>
            </a:extLst>
          </p:cNvPr>
          <p:cNvSpPr>
            <a:spLocks noGrp="1"/>
          </p:cNvSpPr>
          <p:nvPr>
            <p:ph type="sldNum" sz="quarter" idx="22"/>
          </p:nvPr>
        </p:nvSpPr>
        <p:spPr/>
        <p:txBody>
          <a:bodyPr/>
          <a:lstStyle/>
          <a:p>
            <a:fld id="{224B4221-436D-4A56-A870-FCD944AD4DA9}" type="slidenum">
              <a:rPr lang="en-US" smtClean="0"/>
              <a:pPr/>
              <a:t>27</a:t>
            </a:fld>
            <a:r>
              <a:rPr lang="en-US" dirty="0"/>
              <a:t>/51</a:t>
            </a:r>
          </a:p>
        </p:txBody>
      </p:sp>
    </p:spTree>
    <p:extLst>
      <p:ext uri="{BB962C8B-B14F-4D97-AF65-F5344CB8AC3E}">
        <p14:creationId xmlns:p14="http://schemas.microsoft.com/office/powerpoint/2010/main" val="2027209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53E74-348F-BCF4-A566-1DBF2C6D368A}"/>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B2D3C88E-94D8-7279-3915-90393E5A37F7}"/>
              </a:ext>
            </a:extLst>
          </p:cNvPr>
          <p:cNvSpPr>
            <a:spLocks noGrp="1"/>
          </p:cNvSpPr>
          <p:nvPr>
            <p:ph type="title"/>
          </p:nvPr>
        </p:nvSpPr>
        <p:spPr/>
        <p:txBody>
          <a:bodyPr/>
          <a:lstStyle/>
          <a:p>
            <a:r>
              <a:rPr lang="en-US" sz="1750" dirty="0"/>
              <a:t>Extracting Data of Interest from HDF5 File</a:t>
            </a:r>
          </a:p>
        </p:txBody>
      </p:sp>
      <p:sp>
        <p:nvSpPr>
          <p:cNvPr id="4" name="Text Placeholder 3">
            <a:extLst>
              <a:ext uri="{FF2B5EF4-FFF2-40B4-BE49-F238E27FC236}">
                <a16:creationId xmlns:a16="http://schemas.microsoft.com/office/drawing/2014/main" id="{2FC60C04-857F-2EDF-B179-8D29A29ECFAB}"/>
              </a:ext>
            </a:extLst>
          </p:cNvPr>
          <p:cNvSpPr>
            <a:spLocks noGrp="1"/>
          </p:cNvSpPr>
          <p:nvPr>
            <p:ph type="body" sz="quarter" idx="14"/>
          </p:nvPr>
        </p:nvSpPr>
        <p:spPr/>
        <p:txBody>
          <a:bodyPr/>
          <a:lstStyle/>
          <a:p>
            <a:r>
              <a:rPr lang="en-US" dirty="0"/>
              <a:t>MATLAB Numerical Tools</a:t>
            </a:r>
          </a:p>
        </p:txBody>
      </p:sp>
      <p:sp>
        <p:nvSpPr>
          <p:cNvPr id="6" name="Date Placeholder 5">
            <a:extLst>
              <a:ext uri="{FF2B5EF4-FFF2-40B4-BE49-F238E27FC236}">
                <a16:creationId xmlns:a16="http://schemas.microsoft.com/office/drawing/2014/main" id="{838F5E47-889C-551B-FF89-3168054B8906}"/>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0011FB2D-E887-0AA3-EBDB-51BF1694F3FA}"/>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B7C50024-8654-B9C2-712F-CB1C7C412238}"/>
              </a:ext>
            </a:extLst>
          </p:cNvPr>
          <p:cNvSpPr>
            <a:spLocks noGrp="1"/>
          </p:cNvSpPr>
          <p:nvPr>
            <p:ph type="sldNum" sz="quarter" idx="22"/>
          </p:nvPr>
        </p:nvSpPr>
        <p:spPr/>
        <p:txBody>
          <a:bodyPr/>
          <a:lstStyle/>
          <a:p>
            <a:fld id="{224B4221-436D-4A56-A870-FCD944AD4DA9}" type="slidenum">
              <a:rPr lang="en-US" smtClean="0"/>
              <a:pPr/>
              <a:t>28</a:t>
            </a:fld>
            <a:r>
              <a:rPr lang="en-US" dirty="0"/>
              <a:t>/51</a:t>
            </a:r>
          </a:p>
        </p:txBody>
      </p:sp>
      <p:sp>
        <p:nvSpPr>
          <p:cNvPr id="5" name="TextBox 4">
            <a:extLst>
              <a:ext uri="{FF2B5EF4-FFF2-40B4-BE49-F238E27FC236}">
                <a16:creationId xmlns:a16="http://schemas.microsoft.com/office/drawing/2014/main" id="{C96E2482-DAEE-7C0B-80A3-016CA8A8F19E}"/>
              </a:ext>
            </a:extLst>
          </p:cNvPr>
          <p:cNvSpPr txBox="1"/>
          <p:nvPr/>
        </p:nvSpPr>
        <p:spPr>
          <a:xfrm>
            <a:off x="492161" y="2378364"/>
            <a:ext cx="1610388" cy="954107"/>
          </a:xfrm>
          <a:prstGeom prst="rect">
            <a:avLst/>
          </a:prstGeom>
          <a:noFill/>
          <a:ln>
            <a:solidFill>
              <a:schemeClr val="tx1"/>
            </a:solidFill>
          </a:ln>
        </p:spPr>
        <p:txBody>
          <a:bodyPr wrap="square" rtlCol="0">
            <a:spAutoFit/>
          </a:bodyPr>
          <a:lstStyle/>
          <a:p>
            <a:r>
              <a:rPr lang="en-US" sz="1400" dirty="0"/>
              <a:t>1) Directory name</a:t>
            </a:r>
          </a:p>
          <a:p>
            <a:r>
              <a:rPr lang="en-US" sz="1400" dirty="0"/>
              <a:t>2) Motor size</a:t>
            </a:r>
          </a:p>
          <a:p>
            <a:r>
              <a:rPr lang="en-US" sz="1400" dirty="0"/>
              <a:t>3) Waveform</a:t>
            </a:r>
          </a:p>
          <a:p>
            <a:r>
              <a:rPr lang="en-US" sz="1400" dirty="0"/>
              <a:t>4) Test number</a:t>
            </a:r>
          </a:p>
        </p:txBody>
      </p:sp>
      <p:sp>
        <p:nvSpPr>
          <p:cNvPr id="9" name="TextBox 8">
            <a:extLst>
              <a:ext uri="{FF2B5EF4-FFF2-40B4-BE49-F238E27FC236}">
                <a16:creationId xmlns:a16="http://schemas.microsoft.com/office/drawing/2014/main" id="{F52816B5-3D26-95E4-3911-2DA2269615BD}"/>
              </a:ext>
            </a:extLst>
          </p:cNvPr>
          <p:cNvSpPr txBox="1"/>
          <p:nvPr/>
        </p:nvSpPr>
        <p:spPr>
          <a:xfrm>
            <a:off x="2776234" y="2701529"/>
            <a:ext cx="2858365" cy="307777"/>
          </a:xfrm>
          <a:prstGeom prst="rect">
            <a:avLst/>
          </a:prstGeom>
          <a:noFill/>
          <a:ln>
            <a:solidFill>
              <a:schemeClr val="tx1"/>
            </a:solidFill>
          </a:ln>
        </p:spPr>
        <p:txBody>
          <a:bodyPr wrap="square" rtlCol="0">
            <a:spAutoFit/>
          </a:bodyPr>
          <a:lstStyle/>
          <a:p>
            <a:r>
              <a:rPr lang="en-US" sz="1400" b="1" dirty="0"/>
              <a:t>extractPosVelDataFromHDF5.m</a:t>
            </a:r>
          </a:p>
        </p:txBody>
      </p:sp>
      <p:sp>
        <p:nvSpPr>
          <p:cNvPr id="15" name="Arrow: Right 14">
            <a:extLst>
              <a:ext uri="{FF2B5EF4-FFF2-40B4-BE49-F238E27FC236}">
                <a16:creationId xmlns:a16="http://schemas.microsoft.com/office/drawing/2014/main" id="{00B65608-6498-726C-81A6-21223E1508FF}"/>
              </a:ext>
            </a:extLst>
          </p:cNvPr>
          <p:cNvSpPr/>
          <p:nvPr/>
        </p:nvSpPr>
        <p:spPr>
          <a:xfrm>
            <a:off x="2226032" y="2713181"/>
            <a:ext cx="426720" cy="274637"/>
          </a:xfrm>
          <a:prstGeom prst="rightArrow">
            <a:avLst/>
          </a:prstGeom>
          <a:solidFill>
            <a:srgbClr val="B05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FC0F704-EAD0-54E5-2CC4-DF073FB589F4}"/>
              </a:ext>
            </a:extLst>
          </p:cNvPr>
          <p:cNvSpPr/>
          <p:nvPr/>
        </p:nvSpPr>
        <p:spPr>
          <a:xfrm>
            <a:off x="5758082" y="2709538"/>
            <a:ext cx="426720" cy="274637"/>
          </a:xfrm>
          <a:prstGeom prst="rightArrow">
            <a:avLst/>
          </a:prstGeom>
          <a:solidFill>
            <a:srgbClr val="B05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7203E34-B201-E075-1191-12738E3631F4}"/>
              </a:ext>
            </a:extLst>
          </p:cNvPr>
          <p:cNvPicPr>
            <a:picLocks noChangeAspect="1"/>
          </p:cNvPicPr>
          <p:nvPr/>
        </p:nvPicPr>
        <p:blipFill>
          <a:blip r:embed="rId3"/>
          <a:stretch>
            <a:fillRect/>
          </a:stretch>
        </p:blipFill>
        <p:spPr>
          <a:xfrm>
            <a:off x="6268871" y="2100883"/>
            <a:ext cx="2594266" cy="1444058"/>
          </a:xfrm>
          <a:prstGeom prst="rect">
            <a:avLst/>
          </a:prstGeom>
          <a:ln>
            <a:solidFill>
              <a:schemeClr val="tx1"/>
            </a:solidFill>
          </a:ln>
        </p:spPr>
      </p:pic>
    </p:spTree>
    <p:extLst>
      <p:ext uri="{BB962C8B-B14F-4D97-AF65-F5344CB8AC3E}">
        <p14:creationId xmlns:p14="http://schemas.microsoft.com/office/powerpoint/2010/main" val="2777490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71192A-961D-4A0B-3C89-105DC0155600}"/>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C76A82A6-7DB2-7C10-2A60-E7EBC7C64E52}"/>
              </a:ext>
            </a:extLst>
          </p:cNvPr>
          <p:cNvSpPr>
            <a:spLocks noGrp="1"/>
          </p:cNvSpPr>
          <p:nvPr>
            <p:ph type="title"/>
          </p:nvPr>
        </p:nvSpPr>
        <p:spPr/>
        <p:txBody>
          <a:bodyPr/>
          <a:lstStyle/>
          <a:p>
            <a:r>
              <a:rPr lang="en-US" sz="2000" dirty="0"/>
              <a:t>Use of Experimental Data Command Position in Simulation</a:t>
            </a:r>
          </a:p>
        </p:txBody>
      </p:sp>
      <p:sp>
        <p:nvSpPr>
          <p:cNvPr id="4" name="Text Placeholder 3">
            <a:extLst>
              <a:ext uri="{FF2B5EF4-FFF2-40B4-BE49-F238E27FC236}">
                <a16:creationId xmlns:a16="http://schemas.microsoft.com/office/drawing/2014/main" id="{B182521F-873C-BBC2-B853-5F06F845E0BF}"/>
              </a:ext>
            </a:extLst>
          </p:cNvPr>
          <p:cNvSpPr>
            <a:spLocks noGrp="1"/>
          </p:cNvSpPr>
          <p:nvPr>
            <p:ph type="body" sz="quarter" idx="14"/>
          </p:nvPr>
        </p:nvSpPr>
        <p:spPr/>
        <p:txBody>
          <a:bodyPr/>
          <a:lstStyle/>
          <a:p>
            <a:r>
              <a:rPr lang="en-US" dirty="0"/>
              <a:t>MATLAB Numerical Tools</a:t>
            </a:r>
          </a:p>
        </p:txBody>
      </p:sp>
      <p:sp>
        <p:nvSpPr>
          <p:cNvPr id="5" name="Content Placeholder 4">
            <a:extLst>
              <a:ext uri="{FF2B5EF4-FFF2-40B4-BE49-F238E27FC236}">
                <a16:creationId xmlns:a16="http://schemas.microsoft.com/office/drawing/2014/main" id="{EF6A04B9-EF88-AE09-0072-4EBE93F5618E}"/>
              </a:ext>
            </a:extLst>
          </p:cNvPr>
          <p:cNvSpPr>
            <a:spLocks noGrp="1"/>
          </p:cNvSpPr>
          <p:nvPr>
            <p:ph sz="quarter" idx="19"/>
          </p:nvPr>
        </p:nvSpPr>
        <p:spPr>
          <a:xfrm>
            <a:off x="50800" y="1468657"/>
            <a:ext cx="3261360" cy="3116889"/>
          </a:xfrm>
        </p:spPr>
        <p:txBody>
          <a:bodyPr/>
          <a:lstStyle/>
          <a:p>
            <a:r>
              <a:rPr lang="en-US" b="1" dirty="0"/>
              <a:t>Command Position </a:t>
            </a:r>
            <a:r>
              <a:rPr lang="en-US" dirty="0"/>
              <a:t>(from experimental data)</a:t>
            </a:r>
          </a:p>
          <a:p>
            <a:r>
              <a:rPr lang="en-US" b="1" dirty="0">
                <a:solidFill>
                  <a:srgbClr val="140AE0"/>
                </a:solidFill>
              </a:rPr>
              <a:t>Experiment Position</a:t>
            </a:r>
          </a:p>
          <a:p>
            <a:r>
              <a:rPr lang="en-US" b="1" dirty="0">
                <a:solidFill>
                  <a:srgbClr val="FF0000"/>
                </a:solidFill>
              </a:rPr>
              <a:t>Simulink Position</a:t>
            </a:r>
          </a:p>
          <a:p>
            <a:endParaRPr lang="en-US" b="1" dirty="0">
              <a:solidFill>
                <a:srgbClr val="FF0000"/>
              </a:solidFill>
            </a:endParaRPr>
          </a:p>
          <a:p>
            <a:r>
              <a:rPr lang="en-US" dirty="0"/>
              <a:t>This capability can help to validate Simulink model using experimental data</a:t>
            </a:r>
          </a:p>
        </p:txBody>
      </p:sp>
      <p:sp>
        <p:nvSpPr>
          <p:cNvPr id="6" name="Date Placeholder 5">
            <a:extLst>
              <a:ext uri="{FF2B5EF4-FFF2-40B4-BE49-F238E27FC236}">
                <a16:creationId xmlns:a16="http://schemas.microsoft.com/office/drawing/2014/main" id="{CF3ADA8A-9EC9-00AD-4A08-00F42BF7EE5D}"/>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1E909F3E-0AA8-574F-A327-AE11C86D925B}"/>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FD4CC276-849D-AEAD-61D1-3EF8F0282495}"/>
              </a:ext>
            </a:extLst>
          </p:cNvPr>
          <p:cNvSpPr>
            <a:spLocks noGrp="1"/>
          </p:cNvSpPr>
          <p:nvPr>
            <p:ph type="sldNum" sz="quarter" idx="22"/>
          </p:nvPr>
        </p:nvSpPr>
        <p:spPr/>
        <p:txBody>
          <a:bodyPr/>
          <a:lstStyle/>
          <a:p>
            <a:fld id="{224B4221-436D-4A56-A870-FCD944AD4DA9}" type="slidenum">
              <a:rPr lang="en-US" smtClean="0"/>
              <a:pPr/>
              <a:t>29</a:t>
            </a:fld>
            <a:r>
              <a:rPr lang="en-US" dirty="0"/>
              <a:t>/51</a:t>
            </a:r>
          </a:p>
        </p:txBody>
      </p:sp>
      <p:pic>
        <p:nvPicPr>
          <p:cNvPr id="12" name="Picture 11" descr="A blue and red striped pattern&#10;&#10;Description automatically generated">
            <a:extLst>
              <a:ext uri="{FF2B5EF4-FFF2-40B4-BE49-F238E27FC236}">
                <a16:creationId xmlns:a16="http://schemas.microsoft.com/office/drawing/2014/main" id="{622FB076-27EC-F69C-0C16-91B7967FF94B}"/>
              </a:ext>
            </a:extLst>
          </p:cNvPr>
          <p:cNvPicPr>
            <a:picLocks noChangeAspect="1"/>
          </p:cNvPicPr>
          <p:nvPr/>
        </p:nvPicPr>
        <p:blipFill rotWithShape="1">
          <a:blip r:embed="rId3"/>
          <a:srcRect l="9852" t="2923" r="8445" b="4606"/>
          <a:stretch/>
        </p:blipFill>
        <p:spPr>
          <a:xfrm>
            <a:off x="3251201" y="1107441"/>
            <a:ext cx="5699759" cy="3404426"/>
          </a:xfrm>
          <a:prstGeom prst="rect">
            <a:avLst/>
          </a:prstGeom>
        </p:spPr>
      </p:pic>
      <p:sp>
        <p:nvSpPr>
          <p:cNvPr id="13" name="Rectangle 12">
            <a:extLst>
              <a:ext uri="{FF2B5EF4-FFF2-40B4-BE49-F238E27FC236}">
                <a16:creationId xmlns:a16="http://schemas.microsoft.com/office/drawing/2014/main" id="{65C1412B-5877-2F80-A3FB-42248C5E13CF}"/>
              </a:ext>
            </a:extLst>
          </p:cNvPr>
          <p:cNvSpPr/>
          <p:nvPr/>
        </p:nvSpPr>
        <p:spPr>
          <a:xfrm>
            <a:off x="8087360" y="3894667"/>
            <a:ext cx="765387" cy="3454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28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0BFCF6-AA0F-9E73-AEAB-A5F5BA3ADC47}"/>
              </a:ext>
            </a:extLst>
          </p:cNvPr>
          <p:cNvSpPr>
            <a:spLocks noGrp="1"/>
          </p:cNvSpPr>
          <p:nvPr>
            <p:ph type="body" sz="quarter" idx="17"/>
          </p:nvPr>
        </p:nvSpPr>
        <p:spPr/>
        <p:txBody>
          <a:bodyPr/>
          <a:lstStyle/>
          <a:p>
            <a:r>
              <a:rPr lang="en-US" dirty="0"/>
              <a:t>Data Driven Actuator Model of the Sample Transfer Arm in Mars Sample Return</a:t>
            </a:r>
          </a:p>
        </p:txBody>
      </p:sp>
      <p:sp>
        <p:nvSpPr>
          <p:cNvPr id="3" name="Title 2">
            <a:extLst>
              <a:ext uri="{FF2B5EF4-FFF2-40B4-BE49-F238E27FC236}">
                <a16:creationId xmlns:a16="http://schemas.microsoft.com/office/drawing/2014/main" id="{77D8CE4E-6F16-5F1F-16EC-46B2DFEC0F28}"/>
              </a:ext>
            </a:extLst>
          </p:cNvPr>
          <p:cNvSpPr>
            <a:spLocks noGrp="1"/>
          </p:cNvSpPr>
          <p:nvPr>
            <p:ph type="title"/>
          </p:nvPr>
        </p:nvSpPr>
        <p:spPr/>
        <p:txBody>
          <a:bodyPr/>
          <a:lstStyle/>
          <a:p>
            <a:r>
              <a:rPr lang="en-US" dirty="0"/>
              <a:t>Project Background</a:t>
            </a:r>
          </a:p>
        </p:txBody>
      </p:sp>
      <p:sp>
        <p:nvSpPr>
          <p:cNvPr id="4" name="Text Placeholder 3">
            <a:extLst>
              <a:ext uri="{FF2B5EF4-FFF2-40B4-BE49-F238E27FC236}">
                <a16:creationId xmlns:a16="http://schemas.microsoft.com/office/drawing/2014/main" id="{539F47F9-DD7C-A28A-4E15-280B086A6C33}"/>
              </a:ext>
            </a:extLst>
          </p:cNvPr>
          <p:cNvSpPr>
            <a:spLocks noGrp="1"/>
          </p:cNvSpPr>
          <p:nvPr>
            <p:ph type="body" sz="quarter" idx="14"/>
          </p:nvPr>
        </p:nvSpPr>
        <p:spPr/>
        <p:txBody>
          <a:bodyPr/>
          <a:lstStyle/>
          <a:p>
            <a:r>
              <a:rPr lang="en-US" dirty="0"/>
              <a:t>Introduction</a:t>
            </a:r>
          </a:p>
        </p:txBody>
      </p:sp>
      <p:sp>
        <p:nvSpPr>
          <p:cNvPr id="5" name="Content Placeholder 4">
            <a:extLst>
              <a:ext uri="{FF2B5EF4-FFF2-40B4-BE49-F238E27FC236}">
                <a16:creationId xmlns:a16="http://schemas.microsoft.com/office/drawing/2014/main" id="{875A8A63-2E7E-476F-3D62-88E0D6D1072D}"/>
              </a:ext>
            </a:extLst>
          </p:cNvPr>
          <p:cNvSpPr>
            <a:spLocks noGrp="1"/>
          </p:cNvSpPr>
          <p:nvPr>
            <p:ph sz="quarter" idx="19"/>
          </p:nvPr>
        </p:nvSpPr>
        <p:spPr>
          <a:xfrm>
            <a:off x="253999" y="1107441"/>
            <a:ext cx="5319297" cy="3359150"/>
          </a:xfrm>
        </p:spPr>
        <p:txBody>
          <a:bodyPr/>
          <a:lstStyle/>
          <a:p>
            <a:r>
              <a:rPr lang="en-US" sz="1800" dirty="0"/>
              <a:t>JPL/NASA/ESA are planning to retrieve the mars regolith (dirt) samples that the Perseverance Rover has collected</a:t>
            </a:r>
          </a:p>
          <a:p>
            <a:endParaRPr lang="en-US" sz="1800" dirty="0"/>
          </a:p>
          <a:p>
            <a:r>
              <a:rPr lang="en-US" sz="1800" dirty="0"/>
              <a:t>The baseline Sample Retrieval Lander (SRL) has 7 degree of freedom (DOF) Sample Transfer Arm (STA) that retrieves Mars sample tubes (including potential evidence of biosignatures).</a:t>
            </a:r>
          </a:p>
          <a:p>
            <a:endParaRPr lang="en-US" sz="1800" dirty="0"/>
          </a:p>
          <a:p>
            <a:r>
              <a:rPr lang="en-US" sz="1800" dirty="0"/>
              <a:t>STA would use BLDC (brushless DC) motor actuators (red arrows).</a:t>
            </a:r>
          </a:p>
        </p:txBody>
      </p:sp>
      <p:sp>
        <p:nvSpPr>
          <p:cNvPr id="6" name="Date Placeholder 5">
            <a:extLst>
              <a:ext uri="{FF2B5EF4-FFF2-40B4-BE49-F238E27FC236}">
                <a16:creationId xmlns:a16="http://schemas.microsoft.com/office/drawing/2014/main" id="{55459507-4947-6BC2-64F4-A1D87A8470F1}"/>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629CD67F-7C99-B393-836B-EA19A1C9E67C}"/>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A5C08E2E-AA5B-6DD4-3F00-B687E30F5EF9}"/>
              </a:ext>
            </a:extLst>
          </p:cNvPr>
          <p:cNvSpPr>
            <a:spLocks noGrp="1"/>
          </p:cNvSpPr>
          <p:nvPr>
            <p:ph type="sldNum" sz="quarter" idx="22"/>
          </p:nvPr>
        </p:nvSpPr>
        <p:spPr/>
        <p:txBody>
          <a:bodyPr/>
          <a:lstStyle/>
          <a:p>
            <a:fld id="{224B4221-436D-4A56-A870-FCD944AD4DA9}" type="slidenum">
              <a:rPr lang="en-US" smtClean="0"/>
              <a:pPr/>
              <a:t>3</a:t>
            </a:fld>
            <a:r>
              <a:rPr lang="en-US" dirty="0"/>
              <a:t>/51</a:t>
            </a:r>
          </a:p>
        </p:txBody>
      </p:sp>
      <p:pic>
        <p:nvPicPr>
          <p:cNvPr id="9" name="Picture 8" descr="A close-up of a space ship&#10;&#10;Description automatically generated">
            <a:extLst>
              <a:ext uri="{FF2B5EF4-FFF2-40B4-BE49-F238E27FC236}">
                <a16:creationId xmlns:a16="http://schemas.microsoft.com/office/drawing/2014/main" id="{A925AFE1-8D2F-109A-F9AF-B31055A62101}"/>
              </a:ext>
            </a:extLst>
          </p:cNvPr>
          <p:cNvPicPr>
            <a:picLocks noChangeAspect="1"/>
          </p:cNvPicPr>
          <p:nvPr/>
        </p:nvPicPr>
        <p:blipFill rotWithShape="1">
          <a:blip r:embed="rId2"/>
          <a:srcRect t="12275" b="18667"/>
          <a:stretch/>
        </p:blipFill>
        <p:spPr>
          <a:xfrm>
            <a:off x="5891772" y="2896173"/>
            <a:ext cx="2443294" cy="1919428"/>
          </a:xfrm>
          <a:prstGeom prst="rect">
            <a:avLst/>
          </a:prstGeom>
        </p:spPr>
      </p:pic>
      <p:pic>
        <p:nvPicPr>
          <p:cNvPr id="1026" name="Picture 2" descr="IR HiRel marks milestone with NASA’s Mars Perseverance rover - Infineon Technologies">
            <a:extLst>
              <a:ext uri="{FF2B5EF4-FFF2-40B4-BE49-F238E27FC236}">
                <a16:creationId xmlns:a16="http://schemas.microsoft.com/office/drawing/2014/main" id="{F6471FE2-7F85-B4DF-3BB0-A1B4028054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46" t="29693" r="30340" b="8466"/>
          <a:stretch/>
        </p:blipFill>
        <p:spPr bwMode="auto">
          <a:xfrm>
            <a:off x="5863136" y="421685"/>
            <a:ext cx="2548373" cy="21460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61CDE37-D1A5-55FE-323E-ECAE40A13B97}"/>
              </a:ext>
            </a:extLst>
          </p:cNvPr>
          <p:cNvSpPr txBox="1"/>
          <p:nvPr/>
        </p:nvSpPr>
        <p:spPr>
          <a:xfrm>
            <a:off x="5738649" y="105272"/>
            <a:ext cx="3239813" cy="369332"/>
          </a:xfrm>
          <a:prstGeom prst="rect">
            <a:avLst/>
          </a:prstGeom>
          <a:noFill/>
        </p:spPr>
        <p:txBody>
          <a:bodyPr wrap="square" rtlCol="0">
            <a:spAutoFit/>
          </a:bodyPr>
          <a:lstStyle/>
          <a:p>
            <a:pPr algn="ctr"/>
            <a:r>
              <a:rPr lang="en-US" sz="1200" dirty="0"/>
              <a:t>Perseverance Mars Rover</a:t>
            </a:r>
            <a:r>
              <a:rPr lang="en-US" dirty="0"/>
              <a:t>:</a:t>
            </a:r>
          </a:p>
        </p:txBody>
      </p:sp>
      <p:sp>
        <p:nvSpPr>
          <p:cNvPr id="11" name="TextBox 10">
            <a:extLst>
              <a:ext uri="{FF2B5EF4-FFF2-40B4-BE49-F238E27FC236}">
                <a16:creationId xmlns:a16="http://schemas.microsoft.com/office/drawing/2014/main" id="{B9F90754-85CF-5704-229B-40FDF3D8BFC2}"/>
              </a:ext>
            </a:extLst>
          </p:cNvPr>
          <p:cNvSpPr txBox="1"/>
          <p:nvPr/>
        </p:nvSpPr>
        <p:spPr>
          <a:xfrm>
            <a:off x="5723488" y="2666110"/>
            <a:ext cx="3239813" cy="261610"/>
          </a:xfrm>
          <a:prstGeom prst="rect">
            <a:avLst/>
          </a:prstGeom>
          <a:noFill/>
        </p:spPr>
        <p:txBody>
          <a:bodyPr wrap="square" rtlCol="0">
            <a:spAutoFit/>
          </a:bodyPr>
          <a:lstStyle/>
          <a:p>
            <a:r>
              <a:rPr lang="en-US" sz="1100" dirty="0"/>
              <a:t>Rendition of MSL STA and STA Actuators:</a:t>
            </a:r>
          </a:p>
        </p:txBody>
      </p:sp>
    </p:spTree>
    <p:extLst>
      <p:ext uri="{BB962C8B-B14F-4D97-AF65-F5344CB8AC3E}">
        <p14:creationId xmlns:p14="http://schemas.microsoft.com/office/powerpoint/2010/main" val="3642006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53E74-348F-BCF4-A566-1DBF2C6D368A}"/>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B2D3C88E-94D8-7279-3915-90393E5A37F7}"/>
              </a:ext>
            </a:extLst>
          </p:cNvPr>
          <p:cNvSpPr>
            <a:spLocks noGrp="1"/>
          </p:cNvSpPr>
          <p:nvPr>
            <p:ph type="title"/>
          </p:nvPr>
        </p:nvSpPr>
        <p:spPr/>
        <p:txBody>
          <a:bodyPr/>
          <a:lstStyle/>
          <a:p>
            <a:r>
              <a:rPr lang="en-US" sz="1750" dirty="0"/>
              <a:t>Numerically Determining Frequency Response of Experimental Data</a:t>
            </a:r>
          </a:p>
        </p:txBody>
      </p:sp>
      <p:sp>
        <p:nvSpPr>
          <p:cNvPr id="4" name="Text Placeholder 3">
            <a:extLst>
              <a:ext uri="{FF2B5EF4-FFF2-40B4-BE49-F238E27FC236}">
                <a16:creationId xmlns:a16="http://schemas.microsoft.com/office/drawing/2014/main" id="{2FC60C04-857F-2EDF-B179-8D29A29ECFAB}"/>
              </a:ext>
            </a:extLst>
          </p:cNvPr>
          <p:cNvSpPr>
            <a:spLocks noGrp="1"/>
          </p:cNvSpPr>
          <p:nvPr>
            <p:ph type="body" sz="quarter" idx="14"/>
          </p:nvPr>
        </p:nvSpPr>
        <p:spPr/>
        <p:txBody>
          <a:bodyPr/>
          <a:lstStyle/>
          <a:p>
            <a:r>
              <a:rPr lang="en-US" dirty="0"/>
              <a:t>MATLAB Numerical Tools</a:t>
            </a:r>
          </a:p>
        </p:txBody>
      </p:sp>
      <p:pic>
        <p:nvPicPr>
          <p:cNvPr id="10" name="Content Placeholder 9" descr="A screenshot of a computer code&#10;&#10;Description automatically generated">
            <a:extLst>
              <a:ext uri="{FF2B5EF4-FFF2-40B4-BE49-F238E27FC236}">
                <a16:creationId xmlns:a16="http://schemas.microsoft.com/office/drawing/2014/main" id="{05C6E280-4BA3-8332-4D3E-CAB0641989F6}"/>
              </a:ext>
            </a:extLst>
          </p:cNvPr>
          <p:cNvPicPr>
            <a:picLocks noGrp="1" noChangeAspect="1"/>
          </p:cNvPicPr>
          <p:nvPr>
            <p:ph sz="quarter" idx="19"/>
          </p:nvPr>
        </p:nvPicPr>
        <p:blipFill rotWithShape="1">
          <a:blip r:embed="rId3"/>
          <a:srcRect/>
          <a:stretch/>
        </p:blipFill>
        <p:spPr>
          <a:xfrm>
            <a:off x="5931613" y="1761459"/>
            <a:ext cx="2696880" cy="2243160"/>
          </a:xfrm>
          <a:ln>
            <a:solidFill>
              <a:schemeClr val="tx1"/>
            </a:solidFill>
          </a:ln>
        </p:spPr>
      </p:pic>
      <p:sp>
        <p:nvSpPr>
          <p:cNvPr id="6" name="Date Placeholder 5">
            <a:extLst>
              <a:ext uri="{FF2B5EF4-FFF2-40B4-BE49-F238E27FC236}">
                <a16:creationId xmlns:a16="http://schemas.microsoft.com/office/drawing/2014/main" id="{838F5E47-889C-551B-FF89-3168054B8906}"/>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0011FB2D-E887-0AA3-EBDB-51BF1694F3FA}"/>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B7C50024-8654-B9C2-712F-CB1C7C412238}"/>
              </a:ext>
            </a:extLst>
          </p:cNvPr>
          <p:cNvSpPr>
            <a:spLocks noGrp="1"/>
          </p:cNvSpPr>
          <p:nvPr>
            <p:ph type="sldNum" sz="quarter" idx="22"/>
          </p:nvPr>
        </p:nvSpPr>
        <p:spPr/>
        <p:txBody>
          <a:bodyPr/>
          <a:lstStyle/>
          <a:p>
            <a:fld id="{224B4221-436D-4A56-A870-FCD944AD4DA9}" type="slidenum">
              <a:rPr lang="en-US" smtClean="0"/>
              <a:pPr/>
              <a:t>30</a:t>
            </a:fld>
            <a:r>
              <a:rPr lang="en-US" dirty="0"/>
              <a:t>/51</a:t>
            </a:r>
          </a:p>
        </p:txBody>
      </p:sp>
      <p:sp>
        <p:nvSpPr>
          <p:cNvPr id="11" name="TextBox 10">
            <a:extLst>
              <a:ext uri="{FF2B5EF4-FFF2-40B4-BE49-F238E27FC236}">
                <a16:creationId xmlns:a16="http://schemas.microsoft.com/office/drawing/2014/main" id="{A6206138-2981-4D34-33FC-029EBD0B6C8E}"/>
              </a:ext>
            </a:extLst>
          </p:cNvPr>
          <p:cNvSpPr txBox="1"/>
          <p:nvPr/>
        </p:nvSpPr>
        <p:spPr>
          <a:xfrm>
            <a:off x="3296596" y="2726127"/>
            <a:ext cx="2106507" cy="307777"/>
          </a:xfrm>
          <a:prstGeom prst="rect">
            <a:avLst/>
          </a:prstGeom>
          <a:noFill/>
          <a:ln>
            <a:solidFill>
              <a:schemeClr val="tx1"/>
            </a:solidFill>
          </a:ln>
        </p:spPr>
        <p:txBody>
          <a:bodyPr wrap="square" rtlCol="0">
            <a:spAutoFit/>
          </a:bodyPr>
          <a:lstStyle/>
          <a:p>
            <a:r>
              <a:rPr lang="en-US" sz="1400" b="1" dirty="0"/>
              <a:t>frequencyResponse.m</a:t>
            </a:r>
          </a:p>
        </p:txBody>
      </p:sp>
      <p:sp>
        <p:nvSpPr>
          <p:cNvPr id="13" name="Arrow: Right 12">
            <a:extLst>
              <a:ext uri="{FF2B5EF4-FFF2-40B4-BE49-F238E27FC236}">
                <a16:creationId xmlns:a16="http://schemas.microsoft.com/office/drawing/2014/main" id="{4ADEE80A-7C5C-BE39-EFDF-567380BA3472}"/>
              </a:ext>
            </a:extLst>
          </p:cNvPr>
          <p:cNvSpPr/>
          <p:nvPr/>
        </p:nvSpPr>
        <p:spPr>
          <a:xfrm>
            <a:off x="2818981" y="2739041"/>
            <a:ext cx="426720" cy="274637"/>
          </a:xfrm>
          <a:prstGeom prst="rightArrow">
            <a:avLst/>
          </a:prstGeom>
          <a:solidFill>
            <a:srgbClr val="B05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16F3B34-38EE-4117-8347-B799F69344FC}"/>
              </a:ext>
            </a:extLst>
          </p:cNvPr>
          <p:cNvSpPr txBox="1"/>
          <p:nvPr/>
        </p:nvSpPr>
        <p:spPr>
          <a:xfrm>
            <a:off x="473746" y="2408811"/>
            <a:ext cx="2294340" cy="954107"/>
          </a:xfrm>
          <a:prstGeom prst="rect">
            <a:avLst/>
          </a:prstGeom>
          <a:noFill/>
          <a:ln>
            <a:solidFill>
              <a:schemeClr val="tx1"/>
            </a:solidFill>
          </a:ln>
        </p:spPr>
        <p:txBody>
          <a:bodyPr wrap="square" rtlCol="0">
            <a:spAutoFit/>
          </a:bodyPr>
          <a:lstStyle/>
          <a:p>
            <a:r>
              <a:rPr lang="en-US" sz="1400" dirty="0"/>
              <a:t>1) time array</a:t>
            </a:r>
          </a:p>
          <a:p>
            <a:r>
              <a:rPr lang="en-US" sz="1400" dirty="0"/>
              <a:t>2) actual position array</a:t>
            </a:r>
          </a:p>
          <a:p>
            <a:r>
              <a:rPr lang="en-US" sz="1400" dirty="0"/>
              <a:t>3) command position array</a:t>
            </a:r>
          </a:p>
          <a:p>
            <a:r>
              <a:rPr lang="en-US" sz="1400" dirty="0"/>
              <a:t>4) Time range</a:t>
            </a:r>
          </a:p>
        </p:txBody>
      </p:sp>
      <p:sp>
        <p:nvSpPr>
          <p:cNvPr id="20" name="Arrow: Right 19">
            <a:extLst>
              <a:ext uri="{FF2B5EF4-FFF2-40B4-BE49-F238E27FC236}">
                <a16:creationId xmlns:a16="http://schemas.microsoft.com/office/drawing/2014/main" id="{7FB72217-5CEC-A193-EE3E-D687CB735C90}"/>
              </a:ext>
            </a:extLst>
          </p:cNvPr>
          <p:cNvSpPr/>
          <p:nvPr/>
        </p:nvSpPr>
        <p:spPr>
          <a:xfrm>
            <a:off x="5453998" y="2739041"/>
            <a:ext cx="426720" cy="274637"/>
          </a:xfrm>
          <a:prstGeom prst="rightArrow">
            <a:avLst/>
          </a:prstGeom>
          <a:solidFill>
            <a:srgbClr val="B05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1360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53E74-348F-BCF4-A566-1DBF2C6D368A}"/>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B2D3C88E-94D8-7279-3915-90393E5A37F7}"/>
              </a:ext>
            </a:extLst>
          </p:cNvPr>
          <p:cNvSpPr>
            <a:spLocks noGrp="1"/>
          </p:cNvSpPr>
          <p:nvPr>
            <p:ph type="title"/>
          </p:nvPr>
        </p:nvSpPr>
        <p:spPr/>
        <p:txBody>
          <a:bodyPr/>
          <a:lstStyle/>
          <a:p>
            <a:r>
              <a:rPr lang="en-US" sz="1750" dirty="0"/>
              <a:t>Numerically Determining Frequency Response of Experimental Data [cont. 1]</a:t>
            </a:r>
          </a:p>
        </p:txBody>
      </p:sp>
      <p:sp>
        <p:nvSpPr>
          <p:cNvPr id="4" name="Text Placeholder 3">
            <a:extLst>
              <a:ext uri="{FF2B5EF4-FFF2-40B4-BE49-F238E27FC236}">
                <a16:creationId xmlns:a16="http://schemas.microsoft.com/office/drawing/2014/main" id="{2FC60C04-857F-2EDF-B179-8D29A29ECFAB}"/>
              </a:ext>
            </a:extLst>
          </p:cNvPr>
          <p:cNvSpPr>
            <a:spLocks noGrp="1"/>
          </p:cNvSpPr>
          <p:nvPr>
            <p:ph type="body" sz="quarter" idx="14"/>
          </p:nvPr>
        </p:nvSpPr>
        <p:spPr/>
        <p:txBody>
          <a:bodyPr/>
          <a:lstStyle/>
          <a:p>
            <a:r>
              <a:rPr lang="en-US" dirty="0"/>
              <a:t>MATLAB Numerical Tools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74073D8B-1033-3EE1-F687-C03B931BA289}"/>
                  </a:ext>
                </a:extLst>
              </p:cNvPr>
              <p:cNvSpPr>
                <a:spLocks noGrp="1"/>
              </p:cNvSpPr>
              <p:nvPr>
                <p:ph sz="quarter" idx="19"/>
              </p:nvPr>
            </p:nvSpPr>
            <p:spPr>
              <a:xfrm>
                <a:off x="916516" y="1129515"/>
                <a:ext cx="7189047" cy="2964860"/>
              </a:xfrm>
            </p:spPr>
            <p:txBody>
              <a:bodyPr/>
              <a:lstStyle/>
              <a:p>
                <a:r>
                  <a:rPr lang="en-US" dirty="0"/>
                  <a:t>3 arrays of interest: time, command and actual position</a:t>
                </a:r>
              </a:p>
              <a:p>
                <a:endParaRPr lang="en-US" dirty="0"/>
              </a:p>
              <a:p>
                <a:r>
                  <a:rPr lang="en-US" dirty="0"/>
                  <a:t>Fit a sine curve to actual and command position using MATLAB </a:t>
                </a:r>
                <a:r>
                  <a:rPr lang="en-US" i="1" dirty="0" err="1"/>
                  <a:t>curveFitter</a:t>
                </a:r>
                <a:r>
                  <a:rPr lang="en-US" b="1" dirty="0"/>
                  <a:t> </a:t>
                </a:r>
                <a:r>
                  <a:rPr lang="en-US" dirty="0"/>
                  <a:t>toolbox (finds A, B, and C coefficients)</a:t>
                </a:r>
              </a:p>
              <a:p>
                <a:endParaRPr lang="en-US" dirty="0"/>
              </a:p>
              <a:p>
                <a:r>
                  <a:rPr lang="en-US" dirty="0"/>
                  <a:t>Resulting sine curve has form: </a:t>
                </a:r>
                <a:br>
                  <a:rPr lang="en-US" dirty="0"/>
                </a:br>
                <a:r>
                  <a:rPr lang="en-US" b="1" dirty="0"/>
                  <a:t>pos(t) </a:t>
                </a:r>
                <a:r>
                  <a:rPr lang="en-US" dirty="0"/>
                  <a:t>= A*sin(B*t + C)		</a:t>
                </a:r>
                <a:r>
                  <a:rPr lang="en-US" b="1" dirty="0"/>
                  <a:t>vel(t) </a:t>
                </a:r>
                <a:r>
                  <a:rPr lang="en-US" dirty="0"/>
                  <a:t>= A*B*cos(B*t + C)</a:t>
                </a:r>
              </a:p>
              <a:p>
                <a:endParaRPr lang="en-US" dirty="0"/>
              </a:p>
              <a:p>
                <a:r>
                  <a:rPr lang="en-US" dirty="0"/>
                  <a:t>Analytically find roots of velocity (peak/trough time values): </a:t>
                </a:r>
                <a:r>
                  <a:rPr lang="en-US" b="1" dirty="0"/>
                  <a:t>roots of vel(t) </a:t>
                </a:r>
                <a:r>
                  <a:rPr lang="en-US" dirty="0"/>
                  <a:t>= </a:t>
                </a:r>
                <a14:m>
                  <m:oMath xmlns:m="http://schemas.openxmlformats.org/officeDocument/2006/math">
                    <m:f>
                      <m:fPr>
                        <m:ctrlPr>
                          <a:rPr lang="en-US" i="1" smtClean="0">
                            <a:latin typeface="Cambria Math" panose="02040503050406030204" pitchFamily="18" charset="0"/>
                          </a:rPr>
                        </m:ctrlPr>
                      </m:fPr>
                      <m:num>
                        <m:r>
                          <m:rPr>
                            <m:sty m:val="p"/>
                          </m:rPr>
                          <a:rPr lang="en-US" b="0" i="0" smtClean="0">
                            <a:latin typeface="Cambria Math" panose="02040503050406030204" pitchFamily="18" charset="0"/>
                            <a:ea typeface="Cambria Math" panose="02040503050406030204" pitchFamily="18" charset="0"/>
                          </a:rPr>
                          <m:t>π</m:t>
                        </m:r>
                      </m:num>
                      <m:den>
                        <m:r>
                          <a:rPr lang="en-US" b="0" i="0" smtClean="0">
                            <a:latin typeface="Cambria Math" panose="02040503050406030204" pitchFamily="18" charset="0"/>
                          </a:rPr>
                          <m:t>2</m:t>
                        </m:r>
                        <m:r>
                          <m:rPr>
                            <m:sty m:val="p"/>
                          </m:rPr>
                          <a:rPr lang="en-US" b="0" i="0" smtClean="0">
                            <a:latin typeface="Cambria Math" panose="02040503050406030204" pitchFamily="18" charset="0"/>
                          </a:rPr>
                          <m:t>B</m:t>
                        </m:r>
                      </m:den>
                    </m:f>
                    <m:r>
                      <a:rPr lang="en-US" b="0" i="0" smtClean="0">
                        <a:latin typeface="Cambria Math" panose="02040503050406030204" pitchFamily="18" charset="0"/>
                      </a:rPr>
                      <m:t>+</m:t>
                    </m:r>
                    <m:r>
                      <m:rPr>
                        <m:sty m:val="p"/>
                      </m:rPr>
                      <a:rPr lang="en-US" b="0" i="0" smtClean="0">
                        <a:solidFill>
                          <a:schemeClr val="tx1"/>
                        </a:solidFill>
                        <a:latin typeface="Cambria Math" panose="02040503050406030204" pitchFamily="18" charset="0"/>
                      </a:rPr>
                      <m:t>n</m:t>
                    </m:r>
                    <m:f>
                      <m:fPr>
                        <m:ctrlPr>
                          <a:rPr lang="en-US" i="1" smtClean="0">
                            <a:latin typeface="Cambria Math" panose="02040503050406030204" pitchFamily="18" charset="0"/>
                          </a:rPr>
                        </m:ctrlPr>
                      </m:fPr>
                      <m:num>
                        <m:r>
                          <m:rPr>
                            <m:sty m:val="p"/>
                          </m:rPr>
                          <a:rPr lang="en-US" b="0" i="0">
                            <a:latin typeface="Cambria Math" panose="02040503050406030204" pitchFamily="18" charset="0"/>
                            <a:ea typeface="Cambria Math" panose="02040503050406030204" pitchFamily="18" charset="0"/>
                          </a:rPr>
                          <m:t>π</m:t>
                        </m:r>
                      </m:num>
                      <m:den>
                        <m:r>
                          <m:rPr>
                            <m:sty m:val="p"/>
                          </m:rPr>
                          <a:rPr lang="en-US" b="0" i="0" smtClean="0">
                            <a:latin typeface="Cambria Math" panose="02040503050406030204" pitchFamily="18" charset="0"/>
                          </a:rPr>
                          <m:t>B</m:t>
                        </m:r>
                      </m:den>
                    </m:f>
                    <m:r>
                      <a:rPr lang="en-US" b="0" i="0" smtClean="0">
                        <a:latin typeface="Cambria Math" panose="02040503050406030204" pitchFamily="18" charset="0"/>
                      </a:rPr>
                      <m:t>−</m:t>
                    </m:r>
                    <m:f>
                      <m:fPr>
                        <m:ctrlPr>
                          <a:rPr lang="en-US" i="1" smtClean="0">
                            <a:latin typeface="Cambria Math" panose="02040503050406030204" pitchFamily="18" charset="0"/>
                          </a:rPr>
                        </m:ctrlPr>
                      </m:fPr>
                      <m:num>
                        <m:r>
                          <m:rPr>
                            <m:sty m:val="p"/>
                          </m:rPr>
                          <a:rPr lang="en-US" b="0" i="0" smtClean="0">
                            <a:latin typeface="Cambria Math" panose="02040503050406030204" pitchFamily="18" charset="0"/>
                          </a:rPr>
                          <m:t>C</m:t>
                        </m:r>
                      </m:num>
                      <m:den>
                        <m:r>
                          <m:rPr>
                            <m:sty m:val="p"/>
                          </m:rPr>
                          <a:rPr lang="en-US" b="0" i="0" smtClean="0">
                            <a:latin typeface="Cambria Math" panose="02040503050406030204" pitchFamily="18" charset="0"/>
                          </a:rPr>
                          <m:t>B</m:t>
                        </m:r>
                      </m:den>
                    </m:f>
                  </m:oMath>
                </a14:m>
                <a:r>
                  <a:rPr lang="en-US" dirty="0"/>
                  <a:t> , </a:t>
                </a:r>
                <a14:m>
                  <m:oMath xmlns:m="http://schemas.openxmlformats.org/officeDocument/2006/math">
                    <m:r>
                      <m:rPr>
                        <m:sty m:val="p"/>
                      </m:rPr>
                      <a:rPr lang="en-US" b="0" i="0" smtClean="0">
                        <a:solidFill>
                          <a:schemeClr val="tx1"/>
                        </a:solidFill>
                        <a:latin typeface="Cambria Math" panose="02040503050406030204" pitchFamily="18" charset="0"/>
                        <a:ea typeface="Cambria Math" panose="02040503050406030204" pitchFamily="18" charset="0"/>
                      </a:rPr>
                      <m:t>n</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𝕫</m:t>
                        </m:r>
                      </m:e>
                      <m:sup>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×1</m:t>
                        </m:r>
                      </m:sup>
                    </m:sSup>
                  </m:oMath>
                </a14:m>
                <a:r>
                  <a:rPr lang="en-US" dirty="0"/>
                  <a:t> for m roots</a:t>
                </a:r>
              </a:p>
            </p:txBody>
          </p:sp>
        </mc:Choice>
        <mc:Fallback xmlns="">
          <p:sp>
            <p:nvSpPr>
              <p:cNvPr id="5" name="Content Placeholder 4">
                <a:extLst>
                  <a:ext uri="{FF2B5EF4-FFF2-40B4-BE49-F238E27FC236}">
                    <a16:creationId xmlns:a16="http://schemas.microsoft.com/office/drawing/2014/main" id="{74073D8B-1033-3EE1-F687-C03B931BA289}"/>
                  </a:ext>
                </a:extLst>
              </p:cNvPr>
              <p:cNvSpPr>
                <a:spLocks noGrp="1" noRot="1" noChangeAspect="1" noMove="1" noResize="1" noEditPoints="1" noAdjustHandles="1" noChangeArrowheads="1" noChangeShapeType="1" noTextEdit="1"/>
              </p:cNvSpPr>
              <p:nvPr>
                <p:ph sz="quarter" idx="19"/>
              </p:nvPr>
            </p:nvSpPr>
            <p:spPr>
              <a:xfrm>
                <a:off x="916516" y="1129515"/>
                <a:ext cx="7189047" cy="2964860"/>
              </a:xfrm>
              <a:blipFill>
                <a:blip r:embed="rId2"/>
                <a:stretch>
                  <a:fillRect l="-763" t="-821" b="-24025"/>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838F5E47-889C-551B-FF89-3168054B8906}"/>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0011FB2D-E887-0AA3-EBDB-51BF1694F3FA}"/>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B7C50024-8654-B9C2-712F-CB1C7C412238}"/>
              </a:ext>
            </a:extLst>
          </p:cNvPr>
          <p:cNvSpPr>
            <a:spLocks noGrp="1"/>
          </p:cNvSpPr>
          <p:nvPr>
            <p:ph type="sldNum" sz="quarter" idx="22"/>
          </p:nvPr>
        </p:nvSpPr>
        <p:spPr/>
        <p:txBody>
          <a:bodyPr/>
          <a:lstStyle/>
          <a:p>
            <a:fld id="{224B4221-436D-4A56-A870-FCD944AD4DA9}" type="slidenum">
              <a:rPr lang="en-US" smtClean="0"/>
              <a:pPr/>
              <a:t>31</a:t>
            </a:fld>
            <a:r>
              <a:rPr lang="en-US" dirty="0"/>
              <a:t>/51</a:t>
            </a:r>
          </a:p>
        </p:txBody>
      </p:sp>
      <p:cxnSp>
        <p:nvCxnSpPr>
          <p:cNvPr id="12" name="Straight Arrow Connector 11">
            <a:extLst>
              <a:ext uri="{FF2B5EF4-FFF2-40B4-BE49-F238E27FC236}">
                <a16:creationId xmlns:a16="http://schemas.microsoft.com/office/drawing/2014/main" id="{8C411C37-E726-5A5B-3B0D-0685DB7F84EE}"/>
              </a:ext>
            </a:extLst>
          </p:cNvPr>
          <p:cNvCxnSpPr>
            <a:cxnSpLocks/>
          </p:cNvCxnSpPr>
          <p:nvPr/>
        </p:nvCxnSpPr>
        <p:spPr>
          <a:xfrm>
            <a:off x="3854026" y="3415641"/>
            <a:ext cx="73829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E9931C4-6F52-1B10-FB26-BCE1A4FE96CD}"/>
                  </a:ext>
                </a:extLst>
              </p:cNvPr>
              <p:cNvSpPr txBox="1"/>
              <p:nvPr/>
            </p:nvSpPr>
            <p:spPr>
              <a:xfrm>
                <a:off x="4057226" y="3237996"/>
                <a:ext cx="321734" cy="355290"/>
              </a:xfrm>
              <a:prstGeom prst="rect">
                <a:avLst/>
              </a:prstGeom>
              <a:solidFill>
                <a:schemeClr val="bg1"/>
              </a:solidFill>
              <a:ln>
                <a:solidFill>
                  <a:schemeClr val="accent1"/>
                </a:solid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900" i="1" smtClean="0">
                              <a:latin typeface="Cambria Math" panose="02040503050406030204" pitchFamily="18" charset="0"/>
                            </a:rPr>
                          </m:ctrlPr>
                        </m:fPr>
                        <m:num>
                          <m:r>
                            <a:rPr lang="en-US" sz="900" b="0" i="1" smtClean="0">
                              <a:latin typeface="Cambria Math" panose="02040503050406030204" pitchFamily="18" charset="0"/>
                            </a:rPr>
                            <m:t>𝑑</m:t>
                          </m:r>
                        </m:num>
                        <m:den>
                          <m:r>
                            <a:rPr lang="en-US" sz="900" b="0" i="1" smtClean="0">
                              <a:latin typeface="Cambria Math" panose="02040503050406030204" pitchFamily="18" charset="0"/>
                            </a:rPr>
                            <m:t>𝑑𝑡</m:t>
                          </m:r>
                        </m:den>
                      </m:f>
                    </m:oMath>
                  </m:oMathPara>
                </a14:m>
                <a:endParaRPr lang="en-US" sz="1200" dirty="0"/>
              </a:p>
            </p:txBody>
          </p:sp>
        </mc:Choice>
        <mc:Fallback xmlns="">
          <p:sp>
            <p:nvSpPr>
              <p:cNvPr id="13" name="TextBox 12">
                <a:extLst>
                  <a:ext uri="{FF2B5EF4-FFF2-40B4-BE49-F238E27FC236}">
                    <a16:creationId xmlns:a16="http://schemas.microsoft.com/office/drawing/2014/main" id="{DE9931C4-6F52-1B10-FB26-BCE1A4FE96CD}"/>
                  </a:ext>
                </a:extLst>
              </p:cNvPr>
              <p:cNvSpPr txBox="1">
                <a:spLocks noRot="1" noChangeAspect="1" noMove="1" noResize="1" noEditPoints="1" noAdjustHandles="1" noChangeArrowheads="1" noChangeShapeType="1" noTextEdit="1"/>
              </p:cNvSpPr>
              <p:nvPr/>
            </p:nvSpPr>
            <p:spPr>
              <a:xfrm>
                <a:off x="4057226" y="3237996"/>
                <a:ext cx="321734" cy="355290"/>
              </a:xfrm>
              <a:prstGeom prst="rect">
                <a:avLst/>
              </a:prstGeom>
              <a:blipFill>
                <a:blip r:embed="rId3"/>
                <a:stretch>
                  <a:fillRect/>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2693635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aph of a function&#10;&#10;Description automatically generated with medium confidence">
            <a:extLst>
              <a:ext uri="{FF2B5EF4-FFF2-40B4-BE49-F238E27FC236}">
                <a16:creationId xmlns:a16="http://schemas.microsoft.com/office/drawing/2014/main" id="{46D2C758-448C-47BF-8D37-1BE912A33954}"/>
              </a:ext>
            </a:extLst>
          </p:cNvPr>
          <p:cNvPicPr>
            <a:picLocks noChangeAspect="1"/>
          </p:cNvPicPr>
          <p:nvPr/>
        </p:nvPicPr>
        <p:blipFill rotWithShape="1">
          <a:blip r:embed="rId2"/>
          <a:srcRect t="3902" r="7844"/>
          <a:stretch/>
        </p:blipFill>
        <p:spPr>
          <a:xfrm>
            <a:off x="4807337" y="689609"/>
            <a:ext cx="4171437" cy="4125987"/>
          </a:xfrm>
          <a:prstGeom prst="rect">
            <a:avLst/>
          </a:prstGeom>
        </p:spPr>
      </p:pic>
      <p:sp>
        <p:nvSpPr>
          <p:cNvPr id="2" name="Text Placeholder 1">
            <a:extLst>
              <a:ext uri="{FF2B5EF4-FFF2-40B4-BE49-F238E27FC236}">
                <a16:creationId xmlns:a16="http://schemas.microsoft.com/office/drawing/2014/main" id="{F6153E74-348F-BCF4-A566-1DBF2C6D368A}"/>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B2D3C88E-94D8-7279-3915-90393E5A37F7}"/>
              </a:ext>
            </a:extLst>
          </p:cNvPr>
          <p:cNvSpPr>
            <a:spLocks noGrp="1"/>
          </p:cNvSpPr>
          <p:nvPr>
            <p:ph type="title"/>
          </p:nvPr>
        </p:nvSpPr>
        <p:spPr/>
        <p:txBody>
          <a:bodyPr/>
          <a:lstStyle/>
          <a:p>
            <a:r>
              <a:rPr lang="en-US" sz="1750" dirty="0"/>
              <a:t>Numerically Determining Frequency Response of Experimental Data [cont. 2]</a:t>
            </a:r>
          </a:p>
        </p:txBody>
      </p:sp>
      <p:sp>
        <p:nvSpPr>
          <p:cNvPr id="4" name="Text Placeholder 3">
            <a:extLst>
              <a:ext uri="{FF2B5EF4-FFF2-40B4-BE49-F238E27FC236}">
                <a16:creationId xmlns:a16="http://schemas.microsoft.com/office/drawing/2014/main" id="{2FC60C04-857F-2EDF-B179-8D29A29ECFAB}"/>
              </a:ext>
            </a:extLst>
          </p:cNvPr>
          <p:cNvSpPr>
            <a:spLocks noGrp="1"/>
          </p:cNvSpPr>
          <p:nvPr>
            <p:ph type="body" sz="quarter" idx="14"/>
          </p:nvPr>
        </p:nvSpPr>
        <p:spPr/>
        <p:txBody>
          <a:bodyPr/>
          <a:lstStyle/>
          <a:p>
            <a:r>
              <a:rPr lang="en-US" dirty="0"/>
              <a:t>MATLAB Numerical Tools</a:t>
            </a:r>
          </a:p>
        </p:txBody>
      </p:sp>
      <p:sp>
        <p:nvSpPr>
          <p:cNvPr id="5" name="Content Placeholder 4">
            <a:extLst>
              <a:ext uri="{FF2B5EF4-FFF2-40B4-BE49-F238E27FC236}">
                <a16:creationId xmlns:a16="http://schemas.microsoft.com/office/drawing/2014/main" id="{74073D8B-1033-3EE1-F687-C03B931BA289}"/>
              </a:ext>
            </a:extLst>
          </p:cNvPr>
          <p:cNvSpPr>
            <a:spLocks noGrp="1"/>
          </p:cNvSpPr>
          <p:nvPr>
            <p:ph sz="quarter" idx="19"/>
          </p:nvPr>
        </p:nvSpPr>
        <p:spPr>
          <a:xfrm>
            <a:off x="254000" y="1137967"/>
            <a:ext cx="5408507" cy="3384809"/>
          </a:xfrm>
        </p:spPr>
        <p:txBody>
          <a:bodyPr/>
          <a:lstStyle/>
          <a:p>
            <a:r>
              <a:rPr lang="en-US" sz="1800" dirty="0"/>
              <a:t>Fit sine curve for both </a:t>
            </a:r>
            <a:r>
              <a:rPr lang="en-US" sz="1800" b="1" dirty="0">
                <a:solidFill>
                  <a:srgbClr val="140AE0"/>
                </a:solidFill>
              </a:rPr>
              <a:t>actual</a:t>
            </a:r>
            <a:r>
              <a:rPr lang="en-US" sz="1800" dirty="0"/>
              <a:t> and </a:t>
            </a:r>
            <a:r>
              <a:rPr lang="en-US" sz="1800" b="1" dirty="0">
                <a:solidFill>
                  <a:srgbClr val="FF0000"/>
                </a:solidFill>
              </a:rPr>
              <a:t>command</a:t>
            </a:r>
            <a:r>
              <a:rPr lang="en-US" sz="1800" dirty="0"/>
              <a:t> position to determine their peak/trough times (dotted lines)</a:t>
            </a:r>
          </a:p>
          <a:p>
            <a:endParaRPr lang="en-US" sz="1800" dirty="0"/>
          </a:p>
          <a:p>
            <a:r>
              <a:rPr lang="en-US" sz="1800" dirty="0"/>
              <a:t>Peak/trough times:         </a:t>
            </a:r>
            <a:br>
              <a:rPr lang="en-US" sz="1800" dirty="0"/>
            </a:br>
            <a:r>
              <a:rPr lang="en-US" sz="1800" dirty="0"/>
              <a:t>       frequency, </a:t>
            </a:r>
            <a:r>
              <a:rPr lang="en-US" sz="1800" b="1" dirty="0"/>
              <a:t>phase shift</a:t>
            </a:r>
          </a:p>
          <a:p>
            <a:endParaRPr lang="en-US" sz="1800" b="1" dirty="0"/>
          </a:p>
          <a:p>
            <a:r>
              <a:rPr lang="en-US" sz="1800" dirty="0"/>
              <a:t>Position values at peaks/troughs:</a:t>
            </a:r>
            <a:br>
              <a:rPr lang="en-US" sz="1800" dirty="0"/>
            </a:br>
            <a:r>
              <a:rPr lang="en-US" sz="1800" dirty="0"/>
              <a:t>       oscillation amplitudes, </a:t>
            </a:r>
            <a:r>
              <a:rPr lang="en-US" sz="1800" b="1" dirty="0"/>
              <a:t>magnitude gain</a:t>
            </a:r>
          </a:p>
          <a:p>
            <a:endParaRPr lang="en-US" sz="1800" b="1" dirty="0"/>
          </a:p>
          <a:p>
            <a:r>
              <a:rPr lang="en-US" sz="1800" dirty="0"/>
              <a:t>Can be seen in:</a:t>
            </a:r>
            <a:br>
              <a:rPr lang="en-US" dirty="0"/>
            </a:br>
            <a:r>
              <a:rPr lang="en-US" sz="1600" b="1" dirty="0">
                <a:solidFill>
                  <a:srgbClr val="7030A0"/>
                </a:solidFill>
              </a:rPr>
              <a:t>C:\Users\agkwon\analyses\frequencyResponse.m</a:t>
            </a:r>
            <a:endParaRPr lang="en-US" b="1" dirty="0">
              <a:solidFill>
                <a:srgbClr val="7030A0"/>
              </a:solidFill>
            </a:endParaRPr>
          </a:p>
        </p:txBody>
      </p:sp>
      <p:sp>
        <p:nvSpPr>
          <p:cNvPr id="6" name="Date Placeholder 5">
            <a:extLst>
              <a:ext uri="{FF2B5EF4-FFF2-40B4-BE49-F238E27FC236}">
                <a16:creationId xmlns:a16="http://schemas.microsoft.com/office/drawing/2014/main" id="{838F5E47-889C-551B-FF89-3168054B8906}"/>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0011FB2D-E887-0AA3-EBDB-51BF1694F3FA}"/>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B7C50024-8654-B9C2-712F-CB1C7C412238}"/>
              </a:ext>
            </a:extLst>
          </p:cNvPr>
          <p:cNvSpPr>
            <a:spLocks noGrp="1"/>
          </p:cNvSpPr>
          <p:nvPr>
            <p:ph type="sldNum" sz="quarter" idx="22"/>
          </p:nvPr>
        </p:nvSpPr>
        <p:spPr/>
        <p:txBody>
          <a:bodyPr/>
          <a:lstStyle/>
          <a:p>
            <a:fld id="{224B4221-436D-4A56-A870-FCD944AD4DA9}" type="slidenum">
              <a:rPr lang="en-US" smtClean="0"/>
              <a:pPr/>
              <a:t>32</a:t>
            </a:fld>
            <a:r>
              <a:rPr lang="en-US" dirty="0"/>
              <a:t>/51</a:t>
            </a:r>
          </a:p>
        </p:txBody>
      </p:sp>
      <p:cxnSp>
        <p:nvCxnSpPr>
          <p:cNvPr id="16" name="Straight Arrow Connector 15">
            <a:extLst>
              <a:ext uri="{FF2B5EF4-FFF2-40B4-BE49-F238E27FC236}">
                <a16:creationId xmlns:a16="http://schemas.microsoft.com/office/drawing/2014/main" id="{8BCECB04-E912-8810-0222-85D395A5EFC7}"/>
              </a:ext>
            </a:extLst>
          </p:cNvPr>
          <p:cNvCxnSpPr>
            <a:cxnSpLocks/>
          </p:cNvCxnSpPr>
          <p:nvPr/>
        </p:nvCxnSpPr>
        <p:spPr>
          <a:xfrm>
            <a:off x="711200" y="2829286"/>
            <a:ext cx="2438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A18945B3-8A24-E633-CE79-0603A8885E3F}"/>
              </a:ext>
            </a:extLst>
          </p:cNvPr>
          <p:cNvCxnSpPr>
            <a:cxnSpLocks/>
          </p:cNvCxnSpPr>
          <p:nvPr/>
        </p:nvCxnSpPr>
        <p:spPr>
          <a:xfrm>
            <a:off x="711200" y="3753956"/>
            <a:ext cx="2438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32DB24D-6223-2FBF-1215-0A6E69EB301D}"/>
              </a:ext>
            </a:extLst>
          </p:cNvPr>
          <p:cNvCxnSpPr/>
          <p:nvPr/>
        </p:nvCxnSpPr>
        <p:spPr>
          <a:xfrm flipV="1">
            <a:off x="711200" y="2693820"/>
            <a:ext cx="0" cy="135466"/>
          </a:xfrm>
          <a:prstGeom prst="line">
            <a:avLst/>
          </a:prstGeom>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31AC464-C2EB-CA1A-5299-7E5F2B437AB0}"/>
              </a:ext>
            </a:extLst>
          </p:cNvPr>
          <p:cNvCxnSpPr/>
          <p:nvPr/>
        </p:nvCxnSpPr>
        <p:spPr>
          <a:xfrm flipV="1">
            <a:off x="711200" y="3618490"/>
            <a:ext cx="0" cy="135466"/>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34676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53E74-348F-BCF4-A566-1DBF2C6D368A}"/>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B2D3C88E-94D8-7279-3915-90393E5A37F7}"/>
              </a:ext>
            </a:extLst>
          </p:cNvPr>
          <p:cNvSpPr>
            <a:spLocks noGrp="1"/>
          </p:cNvSpPr>
          <p:nvPr>
            <p:ph type="title"/>
          </p:nvPr>
        </p:nvSpPr>
        <p:spPr/>
        <p:txBody>
          <a:bodyPr/>
          <a:lstStyle/>
          <a:p>
            <a:r>
              <a:rPr lang="en-US" sz="1750" dirty="0"/>
              <a:t>Numerically Determining Frequency Response of Experimental Data [cont. 3]</a:t>
            </a:r>
          </a:p>
        </p:txBody>
      </p:sp>
      <p:sp>
        <p:nvSpPr>
          <p:cNvPr id="4" name="Text Placeholder 3">
            <a:extLst>
              <a:ext uri="{FF2B5EF4-FFF2-40B4-BE49-F238E27FC236}">
                <a16:creationId xmlns:a16="http://schemas.microsoft.com/office/drawing/2014/main" id="{2FC60C04-857F-2EDF-B179-8D29A29ECFAB}"/>
              </a:ext>
            </a:extLst>
          </p:cNvPr>
          <p:cNvSpPr>
            <a:spLocks noGrp="1"/>
          </p:cNvSpPr>
          <p:nvPr>
            <p:ph type="body" sz="quarter" idx="14"/>
          </p:nvPr>
        </p:nvSpPr>
        <p:spPr/>
        <p:txBody>
          <a:bodyPr/>
          <a:lstStyle/>
          <a:p>
            <a:r>
              <a:rPr lang="en-US" dirty="0"/>
              <a:t>MATLAB Numerical Tools</a:t>
            </a:r>
          </a:p>
        </p:txBody>
      </p:sp>
      <p:pic>
        <p:nvPicPr>
          <p:cNvPr id="10" name="Content Placeholder 9" descr="A screenshot of a computer code&#10;&#10;Description automatically generated">
            <a:extLst>
              <a:ext uri="{FF2B5EF4-FFF2-40B4-BE49-F238E27FC236}">
                <a16:creationId xmlns:a16="http://schemas.microsoft.com/office/drawing/2014/main" id="{05C6E280-4BA3-8332-4D3E-CAB0641989F6}"/>
              </a:ext>
            </a:extLst>
          </p:cNvPr>
          <p:cNvPicPr>
            <a:picLocks noGrp="1" noChangeAspect="1"/>
          </p:cNvPicPr>
          <p:nvPr>
            <p:ph sz="quarter" idx="19"/>
          </p:nvPr>
        </p:nvPicPr>
        <p:blipFill rotWithShape="1">
          <a:blip r:embed="rId3"/>
          <a:srcRect/>
          <a:stretch/>
        </p:blipFill>
        <p:spPr>
          <a:xfrm>
            <a:off x="6199787" y="1671557"/>
            <a:ext cx="2701028" cy="2246611"/>
          </a:xfrm>
          <a:ln>
            <a:solidFill>
              <a:schemeClr val="tx1"/>
            </a:solidFill>
          </a:ln>
        </p:spPr>
      </p:pic>
      <p:sp>
        <p:nvSpPr>
          <p:cNvPr id="6" name="Date Placeholder 5">
            <a:extLst>
              <a:ext uri="{FF2B5EF4-FFF2-40B4-BE49-F238E27FC236}">
                <a16:creationId xmlns:a16="http://schemas.microsoft.com/office/drawing/2014/main" id="{838F5E47-889C-551B-FF89-3168054B8906}"/>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0011FB2D-E887-0AA3-EBDB-51BF1694F3FA}"/>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B7C50024-8654-B9C2-712F-CB1C7C412238}"/>
              </a:ext>
            </a:extLst>
          </p:cNvPr>
          <p:cNvSpPr>
            <a:spLocks noGrp="1"/>
          </p:cNvSpPr>
          <p:nvPr>
            <p:ph type="sldNum" sz="quarter" idx="22"/>
          </p:nvPr>
        </p:nvSpPr>
        <p:spPr/>
        <p:txBody>
          <a:bodyPr/>
          <a:lstStyle/>
          <a:p>
            <a:fld id="{224B4221-436D-4A56-A870-FCD944AD4DA9}" type="slidenum">
              <a:rPr lang="en-US" smtClean="0"/>
              <a:pPr/>
              <a:t>33</a:t>
            </a:fld>
            <a:r>
              <a:rPr lang="en-US" dirty="0"/>
              <a:t>/51</a:t>
            </a:r>
          </a:p>
        </p:txBody>
      </p:sp>
      <p:sp>
        <p:nvSpPr>
          <p:cNvPr id="5" name="TextBox 4">
            <a:extLst>
              <a:ext uri="{FF2B5EF4-FFF2-40B4-BE49-F238E27FC236}">
                <a16:creationId xmlns:a16="http://schemas.microsoft.com/office/drawing/2014/main" id="{C96E2482-DAEE-7C0B-80A3-016CA8A8F19E}"/>
              </a:ext>
            </a:extLst>
          </p:cNvPr>
          <p:cNvSpPr txBox="1"/>
          <p:nvPr/>
        </p:nvSpPr>
        <p:spPr>
          <a:xfrm>
            <a:off x="180044" y="2308557"/>
            <a:ext cx="1610388" cy="954107"/>
          </a:xfrm>
          <a:prstGeom prst="rect">
            <a:avLst/>
          </a:prstGeom>
          <a:noFill/>
          <a:ln>
            <a:solidFill>
              <a:schemeClr val="tx1"/>
            </a:solidFill>
          </a:ln>
        </p:spPr>
        <p:txBody>
          <a:bodyPr wrap="square" rtlCol="0">
            <a:spAutoFit/>
          </a:bodyPr>
          <a:lstStyle/>
          <a:p>
            <a:r>
              <a:rPr lang="en-US" sz="1400" dirty="0"/>
              <a:t>1) Directory name</a:t>
            </a:r>
          </a:p>
          <a:p>
            <a:r>
              <a:rPr lang="en-US" sz="1400" dirty="0"/>
              <a:t>2) Motor size</a:t>
            </a:r>
          </a:p>
          <a:p>
            <a:r>
              <a:rPr lang="en-US" sz="1400" dirty="0"/>
              <a:t>3) Waveform</a:t>
            </a:r>
          </a:p>
          <a:p>
            <a:r>
              <a:rPr lang="en-US" sz="1400" dirty="0"/>
              <a:t>4) Test number</a:t>
            </a:r>
          </a:p>
        </p:txBody>
      </p:sp>
      <p:sp>
        <p:nvSpPr>
          <p:cNvPr id="9" name="TextBox 8">
            <a:extLst>
              <a:ext uri="{FF2B5EF4-FFF2-40B4-BE49-F238E27FC236}">
                <a16:creationId xmlns:a16="http://schemas.microsoft.com/office/drawing/2014/main" id="{F52816B5-3D26-95E4-3911-2DA2269615BD}"/>
              </a:ext>
            </a:extLst>
          </p:cNvPr>
          <p:cNvSpPr txBox="1"/>
          <p:nvPr/>
        </p:nvSpPr>
        <p:spPr>
          <a:xfrm>
            <a:off x="2157826" y="2687776"/>
            <a:ext cx="1905354" cy="230832"/>
          </a:xfrm>
          <a:prstGeom prst="rect">
            <a:avLst/>
          </a:prstGeom>
          <a:noFill/>
          <a:ln>
            <a:solidFill>
              <a:schemeClr val="tx1"/>
            </a:solidFill>
          </a:ln>
        </p:spPr>
        <p:txBody>
          <a:bodyPr wrap="square" rtlCol="0">
            <a:spAutoFit/>
          </a:bodyPr>
          <a:lstStyle/>
          <a:p>
            <a:r>
              <a:rPr lang="en-US" sz="900" b="1" dirty="0"/>
              <a:t>extractPosVelDataFromHDF5.m</a:t>
            </a:r>
          </a:p>
        </p:txBody>
      </p:sp>
      <p:sp>
        <p:nvSpPr>
          <p:cNvPr id="15" name="Arrow: Right 14">
            <a:extLst>
              <a:ext uri="{FF2B5EF4-FFF2-40B4-BE49-F238E27FC236}">
                <a16:creationId xmlns:a16="http://schemas.microsoft.com/office/drawing/2014/main" id="{00B65608-6498-726C-81A6-21223E1508FF}"/>
              </a:ext>
            </a:extLst>
          </p:cNvPr>
          <p:cNvSpPr/>
          <p:nvPr/>
        </p:nvSpPr>
        <p:spPr>
          <a:xfrm>
            <a:off x="1839239" y="2677873"/>
            <a:ext cx="269780" cy="274637"/>
          </a:xfrm>
          <a:prstGeom prst="rightArrow">
            <a:avLst/>
          </a:prstGeom>
          <a:solidFill>
            <a:srgbClr val="B05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5404BD9-BD9F-AC94-ACFF-0DA3F9AC5671}"/>
              </a:ext>
            </a:extLst>
          </p:cNvPr>
          <p:cNvSpPr txBox="1"/>
          <p:nvPr/>
        </p:nvSpPr>
        <p:spPr>
          <a:xfrm>
            <a:off x="4405977" y="2677873"/>
            <a:ext cx="1440904" cy="230832"/>
          </a:xfrm>
          <a:prstGeom prst="rect">
            <a:avLst/>
          </a:prstGeom>
          <a:noFill/>
          <a:ln>
            <a:solidFill>
              <a:schemeClr val="tx1"/>
            </a:solidFill>
          </a:ln>
        </p:spPr>
        <p:txBody>
          <a:bodyPr wrap="square" rtlCol="0">
            <a:spAutoFit/>
          </a:bodyPr>
          <a:lstStyle/>
          <a:p>
            <a:r>
              <a:rPr lang="en-US" sz="900" b="1" dirty="0" err="1"/>
              <a:t>frequencyResponse.m</a:t>
            </a:r>
            <a:endParaRPr lang="en-US" sz="900" dirty="0"/>
          </a:p>
        </p:txBody>
      </p:sp>
      <p:sp>
        <p:nvSpPr>
          <p:cNvPr id="12" name="Arrow: Right 11">
            <a:extLst>
              <a:ext uri="{FF2B5EF4-FFF2-40B4-BE49-F238E27FC236}">
                <a16:creationId xmlns:a16="http://schemas.microsoft.com/office/drawing/2014/main" id="{3AFBD6FF-C301-ADAE-2CD0-E430BAA25E88}"/>
              </a:ext>
            </a:extLst>
          </p:cNvPr>
          <p:cNvSpPr/>
          <p:nvPr/>
        </p:nvSpPr>
        <p:spPr>
          <a:xfrm>
            <a:off x="4114342" y="2665873"/>
            <a:ext cx="269780" cy="274637"/>
          </a:xfrm>
          <a:prstGeom prst="rightArrow">
            <a:avLst/>
          </a:prstGeom>
          <a:solidFill>
            <a:srgbClr val="B05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06F00D00-6B7A-CE52-D5E7-6151E90DA836}"/>
              </a:ext>
            </a:extLst>
          </p:cNvPr>
          <p:cNvSpPr/>
          <p:nvPr/>
        </p:nvSpPr>
        <p:spPr>
          <a:xfrm>
            <a:off x="5881199" y="2655970"/>
            <a:ext cx="269780" cy="274637"/>
          </a:xfrm>
          <a:prstGeom prst="rightArrow">
            <a:avLst/>
          </a:prstGeom>
          <a:solidFill>
            <a:srgbClr val="B05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69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114376-4F26-18F2-46DF-5598370FD91F}"/>
              </a:ext>
            </a:extLst>
          </p:cNvPr>
          <p:cNvSpPr>
            <a:spLocks noGrp="1"/>
          </p:cNvSpPr>
          <p:nvPr>
            <p:ph type="body" sz="quarter" idx="17"/>
          </p:nvPr>
        </p:nvSpPr>
        <p:spPr/>
        <p:txBody>
          <a:bodyPr/>
          <a:lstStyle/>
          <a:p>
            <a:r>
              <a:rPr lang="en-US" dirty="0"/>
              <a:t>Data Driven Actuator Model of the Sample Transfer Arm in Mars Sample Return</a:t>
            </a:r>
          </a:p>
        </p:txBody>
      </p:sp>
      <p:sp>
        <p:nvSpPr>
          <p:cNvPr id="3" name="Title 2">
            <a:extLst>
              <a:ext uri="{FF2B5EF4-FFF2-40B4-BE49-F238E27FC236}">
                <a16:creationId xmlns:a16="http://schemas.microsoft.com/office/drawing/2014/main" id="{6A71EBD5-4E04-667B-15BF-01EA64F16BAE}"/>
              </a:ext>
            </a:extLst>
          </p:cNvPr>
          <p:cNvSpPr>
            <a:spLocks noGrp="1"/>
          </p:cNvSpPr>
          <p:nvPr>
            <p:ph type="title"/>
          </p:nvPr>
        </p:nvSpPr>
        <p:spPr/>
        <p:txBody>
          <a:bodyPr/>
          <a:lstStyle/>
          <a:p>
            <a:r>
              <a:rPr lang="en-US" sz="1750" dirty="0"/>
              <a:t>Numerically Determining Frequency Response of Experimental Data [cont. 4]</a:t>
            </a:r>
          </a:p>
        </p:txBody>
      </p:sp>
      <p:sp>
        <p:nvSpPr>
          <p:cNvPr id="4" name="Text Placeholder 3">
            <a:extLst>
              <a:ext uri="{FF2B5EF4-FFF2-40B4-BE49-F238E27FC236}">
                <a16:creationId xmlns:a16="http://schemas.microsoft.com/office/drawing/2014/main" id="{FA93366D-869F-FF03-FAFA-C7C0FAAD5B2E}"/>
              </a:ext>
            </a:extLst>
          </p:cNvPr>
          <p:cNvSpPr>
            <a:spLocks noGrp="1"/>
          </p:cNvSpPr>
          <p:nvPr>
            <p:ph type="body" sz="quarter" idx="14"/>
          </p:nvPr>
        </p:nvSpPr>
        <p:spPr/>
        <p:txBody>
          <a:bodyPr/>
          <a:lstStyle/>
          <a:p>
            <a:r>
              <a:rPr lang="en-US" dirty="0"/>
              <a:t>MATLAB Numerical Tools</a:t>
            </a:r>
          </a:p>
        </p:txBody>
      </p:sp>
      <p:sp>
        <p:nvSpPr>
          <p:cNvPr id="6" name="Date Placeholder 5">
            <a:extLst>
              <a:ext uri="{FF2B5EF4-FFF2-40B4-BE49-F238E27FC236}">
                <a16:creationId xmlns:a16="http://schemas.microsoft.com/office/drawing/2014/main" id="{DAE2EA5F-FA6F-8B29-ECA8-31EC5B464E0D}"/>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55972E5B-AB6A-464C-15A9-A8D4F0C89327}"/>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FED69A2A-900D-D989-C5AE-1139A83718BA}"/>
              </a:ext>
            </a:extLst>
          </p:cNvPr>
          <p:cNvSpPr>
            <a:spLocks noGrp="1"/>
          </p:cNvSpPr>
          <p:nvPr>
            <p:ph type="sldNum" sz="quarter" idx="22"/>
          </p:nvPr>
        </p:nvSpPr>
        <p:spPr/>
        <p:txBody>
          <a:bodyPr/>
          <a:lstStyle/>
          <a:p>
            <a:fld id="{224B4221-436D-4A56-A870-FCD944AD4DA9}" type="slidenum">
              <a:rPr lang="en-US" smtClean="0"/>
              <a:pPr/>
              <a:t>34</a:t>
            </a:fld>
            <a:r>
              <a:rPr lang="en-US" dirty="0"/>
              <a:t>/51</a:t>
            </a:r>
          </a:p>
        </p:txBody>
      </p:sp>
      <p:pic>
        <p:nvPicPr>
          <p:cNvPr id="22" name="Picture 21" descr="A graph of different types of data&#10;&#10;Description automatically generated with medium confidence">
            <a:extLst>
              <a:ext uri="{FF2B5EF4-FFF2-40B4-BE49-F238E27FC236}">
                <a16:creationId xmlns:a16="http://schemas.microsoft.com/office/drawing/2014/main" id="{E410DEA4-68C2-5C3B-EB4C-708D5A5106A6}"/>
              </a:ext>
            </a:extLst>
          </p:cNvPr>
          <p:cNvPicPr>
            <a:picLocks noChangeAspect="1"/>
          </p:cNvPicPr>
          <p:nvPr/>
        </p:nvPicPr>
        <p:blipFill rotWithShape="1">
          <a:blip r:embed="rId2"/>
          <a:srcRect l="6605" t="5400" r="7757" b="4131"/>
          <a:stretch/>
        </p:blipFill>
        <p:spPr>
          <a:xfrm>
            <a:off x="3454400" y="957819"/>
            <a:ext cx="5366784" cy="3624321"/>
          </a:xfrm>
          <a:prstGeom prst="rect">
            <a:avLst/>
          </a:prstGeom>
        </p:spPr>
      </p:pic>
      <p:sp>
        <p:nvSpPr>
          <p:cNvPr id="23" name="TextBox 22">
            <a:extLst>
              <a:ext uri="{FF2B5EF4-FFF2-40B4-BE49-F238E27FC236}">
                <a16:creationId xmlns:a16="http://schemas.microsoft.com/office/drawing/2014/main" id="{9D64F70D-0B7B-A3A2-EFCC-9B6EAAB6FC88}"/>
              </a:ext>
            </a:extLst>
          </p:cNvPr>
          <p:cNvSpPr txBox="1"/>
          <p:nvPr/>
        </p:nvSpPr>
        <p:spPr>
          <a:xfrm>
            <a:off x="322816" y="2270017"/>
            <a:ext cx="2357120" cy="1200329"/>
          </a:xfrm>
          <a:prstGeom prst="rect">
            <a:avLst/>
          </a:prstGeom>
          <a:noFill/>
        </p:spPr>
        <p:txBody>
          <a:bodyPr wrap="square" rtlCol="0">
            <a:spAutoFit/>
          </a:bodyPr>
          <a:lstStyle/>
          <a:p>
            <a:r>
              <a:rPr lang="en-US" dirty="0"/>
              <a:t>After being called in a loop for all 3 motor sizes for the </a:t>
            </a:r>
            <a:r>
              <a:rPr lang="en-US" b="1" dirty="0">
                <a:solidFill>
                  <a:schemeClr val="accent1"/>
                </a:solidFill>
              </a:rPr>
              <a:t>experimental</a:t>
            </a:r>
            <a:r>
              <a:rPr lang="en-US" dirty="0"/>
              <a:t> </a:t>
            </a:r>
            <a:r>
              <a:rPr lang="en-US" b="1" dirty="0">
                <a:solidFill>
                  <a:schemeClr val="accent1"/>
                </a:solidFill>
              </a:rPr>
              <a:t>data</a:t>
            </a:r>
            <a:r>
              <a:rPr lang="en-US" dirty="0"/>
              <a:t>:</a:t>
            </a:r>
          </a:p>
        </p:txBody>
      </p:sp>
    </p:spTree>
    <p:extLst>
      <p:ext uri="{BB962C8B-B14F-4D97-AF65-F5344CB8AC3E}">
        <p14:creationId xmlns:p14="http://schemas.microsoft.com/office/powerpoint/2010/main" val="523081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16698B-D92E-9CB5-B916-E6B48477C02C}"/>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B724BF1E-B434-465F-6E1B-713BE3EA696A}"/>
              </a:ext>
            </a:extLst>
          </p:cNvPr>
          <p:cNvSpPr>
            <a:spLocks noGrp="1"/>
          </p:cNvSpPr>
          <p:nvPr>
            <p:ph type="title"/>
          </p:nvPr>
        </p:nvSpPr>
        <p:spPr/>
        <p:txBody>
          <a:bodyPr/>
          <a:lstStyle/>
          <a:p>
            <a:r>
              <a:rPr lang="en-US" dirty="0"/>
              <a:t>Motor Model Validation</a:t>
            </a:r>
          </a:p>
        </p:txBody>
      </p:sp>
      <p:sp>
        <p:nvSpPr>
          <p:cNvPr id="4" name="Text Placeholder 3">
            <a:extLst>
              <a:ext uri="{FF2B5EF4-FFF2-40B4-BE49-F238E27FC236}">
                <a16:creationId xmlns:a16="http://schemas.microsoft.com/office/drawing/2014/main" id="{50A8F3B5-4AD4-C349-48C1-98D405C103EC}"/>
              </a:ext>
            </a:extLst>
          </p:cNvPr>
          <p:cNvSpPr>
            <a:spLocks noGrp="1"/>
          </p:cNvSpPr>
          <p:nvPr>
            <p:ph type="body" sz="quarter" idx="14"/>
          </p:nvPr>
        </p:nvSpPr>
        <p:spPr/>
        <p:txBody>
          <a:bodyPr/>
          <a:lstStyle/>
          <a:p>
            <a:r>
              <a:rPr lang="en-US" dirty="0">
                <a:solidFill>
                  <a:srgbClr val="FF0000"/>
                </a:solidFill>
              </a:rPr>
              <a:t>Experiment</a:t>
            </a:r>
            <a:r>
              <a:rPr lang="en-US" dirty="0"/>
              <a:t> vs </a:t>
            </a:r>
            <a:r>
              <a:rPr lang="en-US" dirty="0">
                <a:solidFill>
                  <a:srgbClr val="140AE0"/>
                </a:solidFill>
              </a:rPr>
              <a:t>Simulink</a:t>
            </a:r>
            <a:r>
              <a:rPr lang="en-US" dirty="0"/>
              <a:t> Transient Plot (Motor Size 32)</a:t>
            </a:r>
          </a:p>
        </p:txBody>
      </p:sp>
      <p:sp>
        <p:nvSpPr>
          <p:cNvPr id="6" name="Date Placeholder 5">
            <a:extLst>
              <a:ext uri="{FF2B5EF4-FFF2-40B4-BE49-F238E27FC236}">
                <a16:creationId xmlns:a16="http://schemas.microsoft.com/office/drawing/2014/main" id="{DD5DDE7F-1274-2DDA-645E-0AE26A18E624}"/>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83DC9A0E-C761-2AC9-3027-92C7296CCD01}"/>
              </a:ext>
            </a:extLst>
          </p:cNvPr>
          <p:cNvSpPr>
            <a:spLocks noGrp="1"/>
          </p:cNvSpPr>
          <p:nvPr>
            <p:ph type="ftr" sz="quarter" idx="21"/>
          </p:nvPr>
        </p:nvSpPr>
        <p:spPr>
          <a:xfrm>
            <a:off x="1671320" y="4802823"/>
            <a:ext cx="5760720" cy="274637"/>
          </a:xfrm>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B34C49DB-DE15-A4E6-5F86-69E62E41848D}"/>
              </a:ext>
            </a:extLst>
          </p:cNvPr>
          <p:cNvSpPr>
            <a:spLocks noGrp="1"/>
          </p:cNvSpPr>
          <p:nvPr>
            <p:ph type="sldNum" sz="quarter" idx="22"/>
          </p:nvPr>
        </p:nvSpPr>
        <p:spPr/>
        <p:txBody>
          <a:bodyPr/>
          <a:lstStyle/>
          <a:p>
            <a:fld id="{224B4221-436D-4A56-A870-FCD944AD4DA9}" type="slidenum">
              <a:rPr lang="en-US" smtClean="0"/>
              <a:pPr/>
              <a:t>35</a:t>
            </a:fld>
            <a:r>
              <a:rPr lang="en-US" dirty="0"/>
              <a:t>/51</a:t>
            </a:r>
          </a:p>
        </p:txBody>
      </p:sp>
      <p:pic>
        <p:nvPicPr>
          <p:cNvPr id="9" name="Picture 8" descr="A graph of a graph&#10;&#10;Description automatically generated">
            <a:extLst>
              <a:ext uri="{FF2B5EF4-FFF2-40B4-BE49-F238E27FC236}">
                <a16:creationId xmlns:a16="http://schemas.microsoft.com/office/drawing/2014/main" id="{1918C26E-A735-B668-8567-ABDD8D0A724D}"/>
              </a:ext>
            </a:extLst>
          </p:cNvPr>
          <p:cNvPicPr>
            <a:picLocks noChangeAspect="1"/>
          </p:cNvPicPr>
          <p:nvPr/>
        </p:nvPicPr>
        <p:blipFill rotWithShape="1">
          <a:blip r:embed="rId2"/>
          <a:srcRect l="7759" r="8879"/>
          <a:stretch/>
        </p:blipFill>
        <p:spPr>
          <a:xfrm>
            <a:off x="11247" y="1122457"/>
            <a:ext cx="2950773" cy="1237268"/>
          </a:xfrm>
          <a:prstGeom prst="rect">
            <a:avLst/>
          </a:prstGeom>
          <a:ln>
            <a:noFill/>
          </a:ln>
        </p:spPr>
      </p:pic>
      <p:pic>
        <p:nvPicPr>
          <p:cNvPr id="13" name="Picture 12" descr="A graph of a graph&#10;&#10;Description automatically generated">
            <a:extLst>
              <a:ext uri="{FF2B5EF4-FFF2-40B4-BE49-F238E27FC236}">
                <a16:creationId xmlns:a16="http://schemas.microsoft.com/office/drawing/2014/main" id="{82C589A8-9F74-BA07-BDE9-FCC225FFC30E}"/>
              </a:ext>
            </a:extLst>
          </p:cNvPr>
          <p:cNvPicPr>
            <a:picLocks noChangeAspect="1"/>
          </p:cNvPicPr>
          <p:nvPr/>
        </p:nvPicPr>
        <p:blipFill rotWithShape="1">
          <a:blip r:embed="rId3"/>
          <a:srcRect l="7931" r="8965"/>
          <a:stretch/>
        </p:blipFill>
        <p:spPr>
          <a:xfrm>
            <a:off x="3035653" y="1122457"/>
            <a:ext cx="2950773" cy="1237268"/>
          </a:xfrm>
          <a:prstGeom prst="rect">
            <a:avLst/>
          </a:prstGeom>
          <a:ln>
            <a:noFill/>
          </a:ln>
        </p:spPr>
      </p:pic>
      <p:pic>
        <p:nvPicPr>
          <p:cNvPr id="15" name="Picture 14" descr="A graph of a graph&#10;&#10;Description automatically generated">
            <a:extLst>
              <a:ext uri="{FF2B5EF4-FFF2-40B4-BE49-F238E27FC236}">
                <a16:creationId xmlns:a16="http://schemas.microsoft.com/office/drawing/2014/main" id="{58253DFD-6587-06FB-BA11-BA554063A6D3}"/>
              </a:ext>
            </a:extLst>
          </p:cNvPr>
          <p:cNvPicPr>
            <a:picLocks noChangeAspect="1"/>
          </p:cNvPicPr>
          <p:nvPr/>
        </p:nvPicPr>
        <p:blipFill rotWithShape="1">
          <a:blip r:embed="rId4"/>
          <a:srcRect l="8276" r="8879"/>
          <a:stretch/>
        </p:blipFill>
        <p:spPr>
          <a:xfrm>
            <a:off x="6060059" y="1107441"/>
            <a:ext cx="2950772" cy="1250925"/>
          </a:xfrm>
          <a:prstGeom prst="rect">
            <a:avLst/>
          </a:prstGeom>
          <a:ln>
            <a:noFill/>
          </a:ln>
        </p:spPr>
      </p:pic>
      <p:pic>
        <p:nvPicPr>
          <p:cNvPr id="17" name="Picture 16" descr="A graph of a graph&#10;&#10;Description automatically generated">
            <a:extLst>
              <a:ext uri="{FF2B5EF4-FFF2-40B4-BE49-F238E27FC236}">
                <a16:creationId xmlns:a16="http://schemas.microsoft.com/office/drawing/2014/main" id="{EBC424D9-4882-D41E-BCF3-B508B602BB3E}"/>
              </a:ext>
            </a:extLst>
          </p:cNvPr>
          <p:cNvPicPr>
            <a:picLocks noChangeAspect="1"/>
          </p:cNvPicPr>
          <p:nvPr/>
        </p:nvPicPr>
        <p:blipFill rotWithShape="1">
          <a:blip r:embed="rId5"/>
          <a:srcRect l="8103" r="8879"/>
          <a:stretch/>
        </p:blipFill>
        <p:spPr>
          <a:xfrm>
            <a:off x="11247" y="2374741"/>
            <a:ext cx="2950773" cy="1234742"/>
          </a:xfrm>
          <a:prstGeom prst="rect">
            <a:avLst/>
          </a:prstGeom>
          <a:ln>
            <a:noFill/>
          </a:ln>
        </p:spPr>
      </p:pic>
      <p:pic>
        <p:nvPicPr>
          <p:cNvPr id="20" name="Picture 19" descr="A graph of a graph&#10;&#10;Description automatically generated">
            <a:extLst>
              <a:ext uri="{FF2B5EF4-FFF2-40B4-BE49-F238E27FC236}">
                <a16:creationId xmlns:a16="http://schemas.microsoft.com/office/drawing/2014/main" id="{84325455-0743-C50E-2F16-63D403E8CDDB}"/>
              </a:ext>
            </a:extLst>
          </p:cNvPr>
          <p:cNvPicPr>
            <a:picLocks noChangeAspect="1"/>
          </p:cNvPicPr>
          <p:nvPr/>
        </p:nvPicPr>
        <p:blipFill rotWithShape="1">
          <a:blip r:embed="rId6"/>
          <a:srcRect l="8104" r="9052"/>
          <a:stretch/>
        </p:blipFill>
        <p:spPr>
          <a:xfrm>
            <a:off x="3035652" y="2374741"/>
            <a:ext cx="2950773" cy="1237268"/>
          </a:xfrm>
          <a:prstGeom prst="rect">
            <a:avLst/>
          </a:prstGeom>
          <a:ln>
            <a:noFill/>
          </a:ln>
        </p:spPr>
      </p:pic>
      <p:pic>
        <p:nvPicPr>
          <p:cNvPr id="23" name="Picture 22" descr="A graph of a graph&#10;&#10;Description automatically generated">
            <a:extLst>
              <a:ext uri="{FF2B5EF4-FFF2-40B4-BE49-F238E27FC236}">
                <a16:creationId xmlns:a16="http://schemas.microsoft.com/office/drawing/2014/main" id="{10A76BBE-C320-28D2-744C-576DC5EE5BF3}"/>
              </a:ext>
            </a:extLst>
          </p:cNvPr>
          <p:cNvPicPr>
            <a:picLocks noChangeAspect="1"/>
          </p:cNvPicPr>
          <p:nvPr/>
        </p:nvPicPr>
        <p:blipFill rotWithShape="1">
          <a:blip r:embed="rId7"/>
          <a:srcRect l="8190" r="8965"/>
          <a:stretch/>
        </p:blipFill>
        <p:spPr>
          <a:xfrm>
            <a:off x="6060057" y="2374741"/>
            <a:ext cx="2950772" cy="1228511"/>
          </a:xfrm>
          <a:prstGeom prst="rect">
            <a:avLst/>
          </a:prstGeom>
          <a:ln>
            <a:noFill/>
          </a:ln>
        </p:spPr>
      </p:pic>
      <p:pic>
        <p:nvPicPr>
          <p:cNvPr id="25" name="Picture 24" descr="A graph of a graph&#10;&#10;Description automatically generated">
            <a:extLst>
              <a:ext uri="{FF2B5EF4-FFF2-40B4-BE49-F238E27FC236}">
                <a16:creationId xmlns:a16="http://schemas.microsoft.com/office/drawing/2014/main" id="{0612AB3C-CC66-B3B5-4BA2-023664BBB44A}"/>
              </a:ext>
            </a:extLst>
          </p:cNvPr>
          <p:cNvPicPr>
            <a:picLocks noChangeAspect="1"/>
          </p:cNvPicPr>
          <p:nvPr/>
        </p:nvPicPr>
        <p:blipFill rotWithShape="1">
          <a:blip r:embed="rId8"/>
          <a:srcRect l="8276" r="9052"/>
          <a:stretch/>
        </p:blipFill>
        <p:spPr>
          <a:xfrm>
            <a:off x="11247" y="3624499"/>
            <a:ext cx="2950773" cy="1231558"/>
          </a:xfrm>
          <a:prstGeom prst="rect">
            <a:avLst/>
          </a:prstGeom>
          <a:ln>
            <a:noFill/>
          </a:ln>
        </p:spPr>
      </p:pic>
      <p:pic>
        <p:nvPicPr>
          <p:cNvPr id="28" name="Picture 27" descr="A graph of a graph&#10;&#10;Description automatically generated">
            <a:extLst>
              <a:ext uri="{FF2B5EF4-FFF2-40B4-BE49-F238E27FC236}">
                <a16:creationId xmlns:a16="http://schemas.microsoft.com/office/drawing/2014/main" id="{299410E1-AF3A-69AE-D030-02621B4C1C5C}"/>
              </a:ext>
            </a:extLst>
          </p:cNvPr>
          <p:cNvPicPr>
            <a:picLocks noChangeAspect="1"/>
          </p:cNvPicPr>
          <p:nvPr/>
        </p:nvPicPr>
        <p:blipFill rotWithShape="1">
          <a:blip r:embed="rId9"/>
          <a:srcRect l="8104" r="8965"/>
          <a:stretch/>
        </p:blipFill>
        <p:spPr>
          <a:xfrm>
            <a:off x="3035652" y="3627546"/>
            <a:ext cx="2950774" cy="1228511"/>
          </a:xfrm>
          <a:prstGeom prst="rect">
            <a:avLst/>
          </a:prstGeom>
          <a:ln>
            <a:noFill/>
          </a:ln>
        </p:spPr>
      </p:pic>
      <p:pic>
        <p:nvPicPr>
          <p:cNvPr id="30" name="Picture 29" descr="A graph of a graph&#10;&#10;Description automatically generated with medium confidence">
            <a:extLst>
              <a:ext uri="{FF2B5EF4-FFF2-40B4-BE49-F238E27FC236}">
                <a16:creationId xmlns:a16="http://schemas.microsoft.com/office/drawing/2014/main" id="{38BC5BD5-AAB5-AD4F-83D4-DD8F666BF395}"/>
              </a:ext>
            </a:extLst>
          </p:cNvPr>
          <p:cNvPicPr>
            <a:picLocks noChangeAspect="1"/>
          </p:cNvPicPr>
          <p:nvPr/>
        </p:nvPicPr>
        <p:blipFill rotWithShape="1">
          <a:blip r:embed="rId10"/>
          <a:srcRect l="8276" r="9052"/>
          <a:stretch/>
        </p:blipFill>
        <p:spPr>
          <a:xfrm>
            <a:off x="6060057" y="3612009"/>
            <a:ext cx="2950773" cy="1241697"/>
          </a:xfrm>
          <a:prstGeom prst="rect">
            <a:avLst/>
          </a:prstGeom>
          <a:ln>
            <a:noFill/>
          </a:ln>
        </p:spPr>
      </p:pic>
      <p:sp>
        <p:nvSpPr>
          <p:cNvPr id="31" name="TextBox 30">
            <a:extLst>
              <a:ext uri="{FF2B5EF4-FFF2-40B4-BE49-F238E27FC236}">
                <a16:creationId xmlns:a16="http://schemas.microsoft.com/office/drawing/2014/main" id="{2F7168C7-077A-117A-6A6D-567F8FBBC187}"/>
              </a:ext>
            </a:extLst>
          </p:cNvPr>
          <p:cNvSpPr txBox="1"/>
          <p:nvPr/>
        </p:nvSpPr>
        <p:spPr>
          <a:xfrm>
            <a:off x="1040699" y="1143518"/>
            <a:ext cx="1261242" cy="276999"/>
          </a:xfrm>
          <a:prstGeom prst="rect">
            <a:avLst/>
          </a:prstGeom>
          <a:noFill/>
        </p:spPr>
        <p:txBody>
          <a:bodyPr wrap="square" rtlCol="0">
            <a:spAutoFit/>
          </a:bodyPr>
          <a:lstStyle/>
          <a:p>
            <a:r>
              <a:rPr lang="en-US" sz="1200" b="1" dirty="0"/>
              <a:t>Test 1: 0.5 Hz</a:t>
            </a:r>
          </a:p>
        </p:txBody>
      </p:sp>
      <p:sp>
        <p:nvSpPr>
          <p:cNvPr id="32" name="TextBox 31">
            <a:extLst>
              <a:ext uri="{FF2B5EF4-FFF2-40B4-BE49-F238E27FC236}">
                <a16:creationId xmlns:a16="http://schemas.microsoft.com/office/drawing/2014/main" id="{56E252B2-2A68-7186-4131-6639193848DA}"/>
              </a:ext>
            </a:extLst>
          </p:cNvPr>
          <p:cNvSpPr txBox="1"/>
          <p:nvPr/>
        </p:nvSpPr>
        <p:spPr>
          <a:xfrm>
            <a:off x="1040699" y="2412112"/>
            <a:ext cx="1261242" cy="276999"/>
          </a:xfrm>
          <a:prstGeom prst="rect">
            <a:avLst/>
          </a:prstGeom>
          <a:noFill/>
        </p:spPr>
        <p:txBody>
          <a:bodyPr wrap="square" rtlCol="0">
            <a:spAutoFit/>
          </a:bodyPr>
          <a:lstStyle/>
          <a:p>
            <a:r>
              <a:rPr lang="en-US" sz="1200" b="1" dirty="0"/>
              <a:t>Test 4: 2.0 Hz</a:t>
            </a:r>
          </a:p>
        </p:txBody>
      </p:sp>
      <p:sp>
        <p:nvSpPr>
          <p:cNvPr id="33" name="TextBox 32">
            <a:extLst>
              <a:ext uri="{FF2B5EF4-FFF2-40B4-BE49-F238E27FC236}">
                <a16:creationId xmlns:a16="http://schemas.microsoft.com/office/drawing/2014/main" id="{D81C8A69-6D88-52C7-2698-B3F50BBCF028}"/>
              </a:ext>
            </a:extLst>
          </p:cNvPr>
          <p:cNvSpPr txBox="1"/>
          <p:nvPr/>
        </p:nvSpPr>
        <p:spPr>
          <a:xfrm>
            <a:off x="1040699" y="3654170"/>
            <a:ext cx="1261242" cy="276999"/>
          </a:xfrm>
          <a:prstGeom prst="rect">
            <a:avLst/>
          </a:prstGeom>
          <a:noFill/>
        </p:spPr>
        <p:txBody>
          <a:bodyPr wrap="square" rtlCol="0">
            <a:spAutoFit/>
          </a:bodyPr>
          <a:lstStyle/>
          <a:p>
            <a:r>
              <a:rPr lang="en-US" sz="1200" b="1" dirty="0"/>
              <a:t>Test 7: 3.5 Hz</a:t>
            </a:r>
          </a:p>
        </p:txBody>
      </p:sp>
      <p:sp>
        <p:nvSpPr>
          <p:cNvPr id="34" name="TextBox 33">
            <a:extLst>
              <a:ext uri="{FF2B5EF4-FFF2-40B4-BE49-F238E27FC236}">
                <a16:creationId xmlns:a16="http://schemas.microsoft.com/office/drawing/2014/main" id="{684740B4-EA4C-577D-0DED-60682343808C}"/>
              </a:ext>
            </a:extLst>
          </p:cNvPr>
          <p:cNvSpPr txBox="1"/>
          <p:nvPr/>
        </p:nvSpPr>
        <p:spPr>
          <a:xfrm>
            <a:off x="4131378" y="1143518"/>
            <a:ext cx="1261242" cy="276999"/>
          </a:xfrm>
          <a:prstGeom prst="rect">
            <a:avLst/>
          </a:prstGeom>
          <a:noFill/>
        </p:spPr>
        <p:txBody>
          <a:bodyPr wrap="square" rtlCol="0">
            <a:spAutoFit/>
          </a:bodyPr>
          <a:lstStyle/>
          <a:p>
            <a:r>
              <a:rPr lang="en-US" sz="1200" b="1" dirty="0"/>
              <a:t>Test 2: 1.0 Hz</a:t>
            </a:r>
          </a:p>
        </p:txBody>
      </p:sp>
      <p:sp>
        <p:nvSpPr>
          <p:cNvPr id="35" name="TextBox 34">
            <a:extLst>
              <a:ext uri="{FF2B5EF4-FFF2-40B4-BE49-F238E27FC236}">
                <a16:creationId xmlns:a16="http://schemas.microsoft.com/office/drawing/2014/main" id="{4D4A05CA-44B5-A279-FFF1-B7ECC0156D8F}"/>
              </a:ext>
            </a:extLst>
          </p:cNvPr>
          <p:cNvSpPr txBox="1"/>
          <p:nvPr/>
        </p:nvSpPr>
        <p:spPr>
          <a:xfrm>
            <a:off x="4131378" y="2412112"/>
            <a:ext cx="1261242" cy="276999"/>
          </a:xfrm>
          <a:prstGeom prst="rect">
            <a:avLst/>
          </a:prstGeom>
          <a:noFill/>
        </p:spPr>
        <p:txBody>
          <a:bodyPr wrap="square" rtlCol="0">
            <a:spAutoFit/>
          </a:bodyPr>
          <a:lstStyle/>
          <a:p>
            <a:r>
              <a:rPr lang="en-US" sz="1200" b="1" dirty="0"/>
              <a:t>Test 5: 2.5 Hz</a:t>
            </a:r>
          </a:p>
        </p:txBody>
      </p:sp>
      <p:sp>
        <p:nvSpPr>
          <p:cNvPr id="36" name="TextBox 35">
            <a:extLst>
              <a:ext uri="{FF2B5EF4-FFF2-40B4-BE49-F238E27FC236}">
                <a16:creationId xmlns:a16="http://schemas.microsoft.com/office/drawing/2014/main" id="{A846664F-3228-CE98-B7C8-28126771E60B}"/>
              </a:ext>
            </a:extLst>
          </p:cNvPr>
          <p:cNvSpPr txBox="1"/>
          <p:nvPr/>
        </p:nvSpPr>
        <p:spPr>
          <a:xfrm>
            <a:off x="4131378" y="3654170"/>
            <a:ext cx="1261242" cy="276999"/>
          </a:xfrm>
          <a:prstGeom prst="rect">
            <a:avLst/>
          </a:prstGeom>
          <a:noFill/>
        </p:spPr>
        <p:txBody>
          <a:bodyPr wrap="square" rtlCol="0">
            <a:spAutoFit/>
          </a:bodyPr>
          <a:lstStyle/>
          <a:p>
            <a:r>
              <a:rPr lang="en-US" sz="1200" b="1" dirty="0"/>
              <a:t>Test 8: 4.0 Hz</a:t>
            </a:r>
          </a:p>
        </p:txBody>
      </p:sp>
      <p:sp>
        <p:nvSpPr>
          <p:cNvPr id="37" name="TextBox 36">
            <a:extLst>
              <a:ext uri="{FF2B5EF4-FFF2-40B4-BE49-F238E27FC236}">
                <a16:creationId xmlns:a16="http://schemas.microsoft.com/office/drawing/2014/main" id="{498E315C-69ED-D55C-10D6-F4B18B74C542}"/>
              </a:ext>
            </a:extLst>
          </p:cNvPr>
          <p:cNvSpPr txBox="1"/>
          <p:nvPr/>
        </p:nvSpPr>
        <p:spPr>
          <a:xfrm>
            <a:off x="7129622" y="1143518"/>
            <a:ext cx="1261242" cy="276999"/>
          </a:xfrm>
          <a:prstGeom prst="rect">
            <a:avLst/>
          </a:prstGeom>
          <a:noFill/>
        </p:spPr>
        <p:txBody>
          <a:bodyPr wrap="square" rtlCol="0">
            <a:spAutoFit/>
          </a:bodyPr>
          <a:lstStyle/>
          <a:p>
            <a:r>
              <a:rPr lang="en-US" sz="1200" b="1" dirty="0"/>
              <a:t>Test 3: 1.5 Hz</a:t>
            </a:r>
          </a:p>
        </p:txBody>
      </p:sp>
      <p:sp>
        <p:nvSpPr>
          <p:cNvPr id="39" name="TextBox 38">
            <a:extLst>
              <a:ext uri="{FF2B5EF4-FFF2-40B4-BE49-F238E27FC236}">
                <a16:creationId xmlns:a16="http://schemas.microsoft.com/office/drawing/2014/main" id="{E40DFD37-AD41-2093-B7A2-77F7D6211D54}"/>
              </a:ext>
            </a:extLst>
          </p:cNvPr>
          <p:cNvSpPr txBox="1"/>
          <p:nvPr/>
        </p:nvSpPr>
        <p:spPr>
          <a:xfrm>
            <a:off x="7129622" y="2412112"/>
            <a:ext cx="1261242" cy="276999"/>
          </a:xfrm>
          <a:prstGeom prst="rect">
            <a:avLst/>
          </a:prstGeom>
          <a:noFill/>
        </p:spPr>
        <p:txBody>
          <a:bodyPr wrap="square" rtlCol="0">
            <a:spAutoFit/>
          </a:bodyPr>
          <a:lstStyle/>
          <a:p>
            <a:r>
              <a:rPr lang="en-US" sz="1200" b="1" dirty="0"/>
              <a:t>Test 6: 3.0 Hz</a:t>
            </a:r>
          </a:p>
        </p:txBody>
      </p:sp>
      <p:sp>
        <p:nvSpPr>
          <p:cNvPr id="41" name="TextBox 40">
            <a:extLst>
              <a:ext uri="{FF2B5EF4-FFF2-40B4-BE49-F238E27FC236}">
                <a16:creationId xmlns:a16="http://schemas.microsoft.com/office/drawing/2014/main" id="{6E678C1F-73AE-4DB3-5FD8-A400F3EEA77F}"/>
              </a:ext>
            </a:extLst>
          </p:cNvPr>
          <p:cNvSpPr txBox="1"/>
          <p:nvPr/>
        </p:nvSpPr>
        <p:spPr>
          <a:xfrm>
            <a:off x="7129622" y="3654170"/>
            <a:ext cx="1261242" cy="276999"/>
          </a:xfrm>
          <a:prstGeom prst="rect">
            <a:avLst/>
          </a:prstGeom>
          <a:noFill/>
        </p:spPr>
        <p:txBody>
          <a:bodyPr wrap="square" rtlCol="0">
            <a:spAutoFit/>
          </a:bodyPr>
          <a:lstStyle/>
          <a:p>
            <a:r>
              <a:rPr lang="en-US" sz="1200" b="1" dirty="0"/>
              <a:t>Test 9: 4.5 Hz</a:t>
            </a:r>
          </a:p>
        </p:txBody>
      </p:sp>
    </p:spTree>
    <p:extLst>
      <p:ext uri="{BB962C8B-B14F-4D97-AF65-F5344CB8AC3E}">
        <p14:creationId xmlns:p14="http://schemas.microsoft.com/office/powerpoint/2010/main" val="474254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16698B-D92E-9CB5-B916-E6B48477C02C}"/>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B724BF1E-B434-465F-6E1B-713BE3EA696A}"/>
              </a:ext>
            </a:extLst>
          </p:cNvPr>
          <p:cNvSpPr>
            <a:spLocks noGrp="1"/>
          </p:cNvSpPr>
          <p:nvPr>
            <p:ph type="title"/>
          </p:nvPr>
        </p:nvSpPr>
        <p:spPr/>
        <p:txBody>
          <a:bodyPr/>
          <a:lstStyle/>
          <a:p>
            <a:r>
              <a:rPr lang="en-US" dirty="0"/>
              <a:t>Motor Model Validation [cont. 1]</a:t>
            </a:r>
          </a:p>
        </p:txBody>
      </p:sp>
      <p:sp>
        <p:nvSpPr>
          <p:cNvPr id="4" name="Text Placeholder 3">
            <a:extLst>
              <a:ext uri="{FF2B5EF4-FFF2-40B4-BE49-F238E27FC236}">
                <a16:creationId xmlns:a16="http://schemas.microsoft.com/office/drawing/2014/main" id="{50A8F3B5-4AD4-C349-48C1-98D405C103EC}"/>
              </a:ext>
            </a:extLst>
          </p:cNvPr>
          <p:cNvSpPr>
            <a:spLocks noGrp="1"/>
          </p:cNvSpPr>
          <p:nvPr>
            <p:ph type="body" sz="quarter" idx="14"/>
          </p:nvPr>
        </p:nvSpPr>
        <p:spPr/>
        <p:txBody>
          <a:bodyPr/>
          <a:lstStyle/>
          <a:p>
            <a:r>
              <a:rPr lang="en-US" dirty="0">
                <a:solidFill>
                  <a:srgbClr val="FF0000"/>
                </a:solidFill>
              </a:rPr>
              <a:t>Experiment</a:t>
            </a:r>
            <a:r>
              <a:rPr lang="en-US" dirty="0"/>
              <a:t> vs </a:t>
            </a:r>
            <a:r>
              <a:rPr lang="en-US" dirty="0">
                <a:solidFill>
                  <a:srgbClr val="140AE0"/>
                </a:solidFill>
              </a:rPr>
              <a:t>Simulink</a:t>
            </a:r>
            <a:r>
              <a:rPr lang="en-US" dirty="0"/>
              <a:t> Bode Plot (Motor Size 32)</a:t>
            </a:r>
          </a:p>
        </p:txBody>
      </p:sp>
      <p:sp>
        <p:nvSpPr>
          <p:cNvPr id="6" name="Date Placeholder 5">
            <a:extLst>
              <a:ext uri="{FF2B5EF4-FFF2-40B4-BE49-F238E27FC236}">
                <a16:creationId xmlns:a16="http://schemas.microsoft.com/office/drawing/2014/main" id="{DD5DDE7F-1274-2DDA-645E-0AE26A18E624}"/>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83DC9A0E-C761-2AC9-3027-92C7296CCD01}"/>
              </a:ext>
            </a:extLst>
          </p:cNvPr>
          <p:cNvSpPr>
            <a:spLocks noGrp="1"/>
          </p:cNvSpPr>
          <p:nvPr>
            <p:ph type="ftr" sz="quarter" idx="21"/>
          </p:nvPr>
        </p:nvSpPr>
        <p:spPr>
          <a:xfrm>
            <a:off x="1671320" y="4802823"/>
            <a:ext cx="5760720" cy="274637"/>
          </a:xfrm>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B34C49DB-DE15-A4E6-5F86-69E62E41848D}"/>
              </a:ext>
            </a:extLst>
          </p:cNvPr>
          <p:cNvSpPr>
            <a:spLocks noGrp="1"/>
          </p:cNvSpPr>
          <p:nvPr>
            <p:ph type="sldNum" sz="quarter" idx="22"/>
          </p:nvPr>
        </p:nvSpPr>
        <p:spPr/>
        <p:txBody>
          <a:bodyPr/>
          <a:lstStyle/>
          <a:p>
            <a:fld id="{224B4221-436D-4A56-A870-FCD944AD4DA9}" type="slidenum">
              <a:rPr lang="en-US" smtClean="0"/>
              <a:pPr/>
              <a:t>36</a:t>
            </a:fld>
            <a:r>
              <a:rPr lang="en-US" dirty="0"/>
              <a:t>/51</a:t>
            </a:r>
          </a:p>
        </p:txBody>
      </p:sp>
      <p:pic>
        <p:nvPicPr>
          <p:cNvPr id="12" name="Picture 11" descr="A graph of a function&#10;&#10;Description automatically generated with medium confidence">
            <a:extLst>
              <a:ext uri="{FF2B5EF4-FFF2-40B4-BE49-F238E27FC236}">
                <a16:creationId xmlns:a16="http://schemas.microsoft.com/office/drawing/2014/main" id="{C6152D90-9635-0AA9-857D-2D0EF61D3CD5}"/>
              </a:ext>
            </a:extLst>
          </p:cNvPr>
          <p:cNvPicPr>
            <a:picLocks noChangeAspect="1"/>
          </p:cNvPicPr>
          <p:nvPr/>
        </p:nvPicPr>
        <p:blipFill rotWithShape="1">
          <a:blip r:embed="rId2"/>
          <a:srcRect l="6349" t="6376" r="7731" b="4214"/>
          <a:stretch/>
        </p:blipFill>
        <p:spPr>
          <a:xfrm>
            <a:off x="1328245" y="1126730"/>
            <a:ext cx="6487510" cy="3688871"/>
          </a:xfrm>
          <a:prstGeom prst="rect">
            <a:avLst/>
          </a:prstGeom>
        </p:spPr>
      </p:pic>
    </p:spTree>
    <p:extLst>
      <p:ext uri="{BB962C8B-B14F-4D97-AF65-F5344CB8AC3E}">
        <p14:creationId xmlns:p14="http://schemas.microsoft.com/office/powerpoint/2010/main" val="745826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9B688C-5FDD-812C-97AA-0FB333486711}"/>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0AC36C1A-E27E-469E-A29E-209A0F9C665B}"/>
              </a:ext>
            </a:extLst>
          </p:cNvPr>
          <p:cNvSpPr>
            <a:spLocks noGrp="1"/>
          </p:cNvSpPr>
          <p:nvPr>
            <p:ph type="title"/>
          </p:nvPr>
        </p:nvSpPr>
        <p:spPr/>
        <p:txBody>
          <a:bodyPr/>
          <a:lstStyle/>
          <a:p>
            <a:r>
              <a:rPr lang="en-US" dirty="0"/>
              <a:t>Motor Model Validation [cont. 2]</a:t>
            </a:r>
          </a:p>
        </p:txBody>
      </p:sp>
      <p:sp>
        <p:nvSpPr>
          <p:cNvPr id="4" name="Text Placeholder 3">
            <a:extLst>
              <a:ext uri="{FF2B5EF4-FFF2-40B4-BE49-F238E27FC236}">
                <a16:creationId xmlns:a16="http://schemas.microsoft.com/office/drawing/2014/main" id="{1D714DBE-18C9-7605-D7D8-3E0FA8C7B69E}"/>
              </a:ext>
            </a:extLst>
          </p:cNvPr>
          <p:cNvSpPr>
            <a:spLocks noGrp="1"/>
          </p:cNvSpPr>
          <p:nvPr>
            <p:ph type="body" sz="quarter" idx="14"/>
          </p:nvPr>
        </p:nvSpPr>
        <p:spPr/>
        <p:txBody>
          <a:bodyPr/>
          <a:lstStyle/>
          <a:p>
            <a:r>
              <a:rPr lang="en-US" dirty="0"/>
              <a:t>Experiment vs Simulink Simulation</a:t>
            </a:r>
          </a:p>
        </p:txBody>
      </p:sp>
      <p:sp>
        <p:nvSpPr>
          <p:cNvPr id="6" name="Date Placeholder 5">
            <a:extLst>
              <a:ext uri="{FF2B5EF4-FFF2-40B4-BE49-F238E27FC236}">
                <a16:creationId xmlns:a16="http://schemas.microsoft.com/office/drawing/2014/main" id="{367439C5-5DD6-2A34-8D22-05DFB046FDA0}"/>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7914A1B5-A58C-14EF-A1DD-EF2BF705EF5C}"/>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F0E2573D-5755-B711-0B75-AFF9FFAA8EE7}"/>
              </a:ext>
            </a:extLst>
          </p:cNvPr>
          <p:cNvSpPr>
            <a:spLocks noGrp="1"/>
          </p:cNvSpPr>
          <p:nvPr>
            <p:ph type="sldNum" sz="quarter" idx="22"/>
          </p:nvPr>
        </p:nvSpPr>
        <p:spPr/>
        <p:txBody>
          <a:bodyPr/>
          <a:lstStyle/>
          <a:p>
            <a:fld id="{224B4221-436D-4A56-A870-FCD944AD4DA9}" type="slidenum">
              <a:rPr lang="en-US" smtClean="0"/>
              <a:pPr/>
              <a:t>37</a:t>
            </a:fld>
            <a:r>
              <a:rPr lang="en-US" dirty="0"/>
              <a:t>/51</a:t>
            </a:r>
          </a:p>
        </p:txBody>
      </p:sp>
      <p:pic>
        <p:nvPicPr>
          <p:cNvPr id="1026" name="Picture 2" descr="George E. P. Box quote: Remember that all models are wrong; the practical  question is...">
            <a:extLst>
              <a:ext uri="{FF2B5EF4-FFF2-40B4-BE49-F238E27FC236}">
                <a16:creationId xmlns:a16="http://schemas.microsoft.com/office/drawing/2014/main" id="{3D5FD81B-AD70-701D-E2CD-01DAE585AC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8" t="2499" r="1452" b="2374"/>
          <a:stretch/>
        </p:blipFill>
        <p:spPr bwMode="auto">
          <a:xfrm>
            <a:off x="306389" y="1299107"/>
            <a:ext cx="8461691" cy="32762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eorge E. P. Box quote: Remember that all models are wrong; the practical  question is...">
            <a:extLst>
              <a:ext uri="{FF2B5EF4-FFF2-40B4-BE49-F238E27FC236}">
                <a16:creationId xmlns:a16="http://schemas.microsoft.com/office/drawing/2014/main" id="{8958F969-09C1-C8E4-926F-33E8290E2C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819" t="67196" r="43971" b="12288"/>
          <a:stretch/>
        </p:blipFill>
        <p:spPr bwMode="auto">
          <a:xfrm>
            <a:off x="5427406" y="4024153"/>
            <a:ext cx="1319980" cy="442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046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ith a black shirt and white shirt&#10;&#10;Description automatically generated with medium confidence">
            <a:extLst>
              <a:ext uri="{FF2B5EF4-FFF2-40B4-BE49-F238E27FC236}">
                <a16:creationId xmlns:a16="http://schemas.microsoft.com/office/drawing/2014/main" id="{7DF5A94D-6B30-6E26-3A54-8E8AE0E4136B}"/>
              </a:ext>
            </a:extLst>
          </p:cNvPr>
          <p:cNvPicPr>
            <a:picLocks noChangeAspect="1"/>
          </p:cNvPicPr>
          <p:nvPr/>
        </p:nvPicPr>
        <p:blipFill>
          <a:blip r:embed="rId2"/>
          <a:stretch>
            <a:fillRect/>
          </a:stretch>
        </p:blipFill>
        <p:spPr>
          <a:xfrm>
            <a:off x="303242" y="1299107"/>
            <a:ext cx="8461691" cy="3276262"/>
          </a:xfrm>
          <a:prstGeom prst="rect">
            <a:avLst/>
          </a:prstGeom>
        </p:spPr>
      </p:pic>
      <p:sp>
        <p:nvSpPr>
          <p:cNvPr id="2" name="Text Placeholder 1">
            <a:extLst>
              <a:ext uri="{FF2B5EF4-FFF2-40B4-BE49-F238E27FC236}">
                <a16:creationId xmlns:a16="http://schemas.microsoft.com/office/drawing/2014/main" id="{9A9B688C-5FDD-812C-97AA-0FB333486711}"/>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0AC36C1A-E27E-469E-A29E-209A0F9C665B}"/>
              </a:ext>
            </a:extLst>
          </p:cNvPr>
          <p:cNvSpPr>
            <a:spLocks noGrp="1"/>
          </p:cNvSpPr>
          <p:nvPr>
            <p:ph type="title"/>
          </p:nvPr>
        </p:nvSpPr>
        <p:spPr/>
        <p:txBody>
          <a:bodyPr/>
          <a:lstStyle/>
          <a:p>
            <a:r>
              <a:rPr lang="en-US" dirty="0"/>
              <a:t>Motor Model Validation [cont. 2]</a:t>
            </a:r>
          </a:p>
        </p:txBody>
      </p:sp>
      <p:sp>
        <p:nvSpPr>
          <p:cNvPr id="4" name="Text Placeholder 3">
            <a:extLst>
              <a:ext uri="{FF2B5EF4-FFF2-40B4-BE49-F238E27FC236}">
                <a16:creationId xmlns:a16="http://schemas.microsoft.com/office/drawing/2014/main" id="{1D714DBE-18C9-7605-D7D8-3E0FA8C7B69E}"/>
              </a:ext>
            </a:extLst>
          </p:cNvPr>
          <p:cNvSpPr>
            <a:spLocks noGrp="1"/>
          </p:cNvSpPr>
          <p:nvPr>
            <p:ph type="body" sz="quarter" idx="14"/>
          </p:nvPr>
        </p:nvSpPr>
        <p:spPr/>
        <p:txBody>
          <a:bodyPr/>
          <a:lstStyle/>
          <a:p>
            <a:r>
              <a:rPr lang="en-US" dirty="0"/>
              <a:t>Experiment vs Simulink Simulation</a:t>
            </a:r>
          </a:p>
        </p:txBody>
      </p:sp>
      <p:sp>
        <p:nvSpPr>
          <p:cNvPr id="6" name="Date Placeholder 5">
            <a:extLst>
              <a:ext uri="{FF2B5EF4-FFF2-40B4-BE49-F238E27FC236}">
                <a16:creationId xmlns:a16="http://schemas.microsoft.com/office/drawing/2014/main" id="{367439C5-5DD6-2A34-8D22-05DFB046FDA0}"/>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7914A1B5-A58C-14EF-A1DD-EF2BF705EF5C}"/>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F0E2573D-5755-B711-0B75-AFF9FFAA8EE7}"/>
              </a:ext>
            </a:extLst>
          </p:cNvPr>
          <p:cNvSpPr>
            <a:spLocks noGrp="1"/>
          </p:cNvSpPr>
          <p:nvPr>
            <p:ph type="sldNum" sz="quarter" idx="22"/>
          </p:nvPr>
        </p:nvSpPr>
        <p:spPr/>
        <p:txBody>
          <a:bodyPr/>
          <a:lstStyle/>
          <a:p>
            <a:fld id="{224B4221-436D-4A56-A870-FCD944AD4DA9}" type="slidenum">
              <a:rPr lang="en-US" smtClean="0"/>
              <a:pPr/>
              <a:t>38</a:t>
            </a:fld>
            <a:r>
              <a:rPr lang="en-US" dirty="0"/>
              <a:t>/51</a:t>
            </a:r>
          </a:p>
        </p:txBody>
      </p:sp>
      <p:pic>
        <p:nvPicPr>
          <p:cNvPr id="12" name="Picture 2" descr="George E. P. Box quote: Remember that all models are wrong; the practical  question is...">
            <a:extLst>
              <a:ext uri="{FF2B5EF4-FFF2-40B4-BE49-F238E27FC236}">
                <a16:creationId xmlns:a16="http://schemas.microsoft.com/office/drawing/2014/main" id="{0F3E2E0A-8500-89C8-DE5D-446A1D421B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819" t="67196" r="43971" b="12288"/>
          <a:stretch/>
        </p:blipFill>
        <p:spPr bwMode="auto">
          <a:xfrm>
            <a:off x="5741836" y="4129548"/>
            <a:ext cx="1005550" cy="337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138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graph of a graph&#10;&#10;Description automatically generated">
            <a:extLst>
              <a:ext uri="{FF2B5EF4-FFF2-40B4-BE49-F238E27FC236}">
                <a16:creationId xmlns:a16="http://schemas.microsoft.com/office/drawing/2014/main" id="{C6E69F72-4A33-05A8-841E-E773F5D6846D}"/>
              </a:ext>
            </a:extLst>
          </p:cNvPr>
          <p:cNvPicPr>
            <a:picLocks noChangeAspect="1"/>
          </p:cNvPicPr>
          <p:nvPr/>
        </p:nvPicPr>
        <p:blipFill rotWithShape="1">
          <a:blip r:embed="rId2"/>
          <a:srcRect l="8263" r="8797"/>
          <a:stretch/>
        </p:blipFill>
        <p:spPr>
          <a:xfrm>
            <a:off x="6120507" y="3613514"/>
            <a:ext cx="2945883" cy="1248815"/>
          </a:xfrm>
          <a:prstGeom prst="rect">
            <a:avLst/>
          </a:prstGeom>
          <a:ln>
            <a:noFill/>
          </a:ln>
        </p:spPr>
      </p:pic>
      <p:pic>
        <p:nvPicPr>
          <p:cNvPr id="33" name="Picture 32" descr="A graph of a graph&#10;&#10;Description automatically generated">
            <a:extLst>
              <a:ext uri="{FF2B5EF4-FFF2-40B4-BE49-F238E27FC236}">
                <a16:creationId xmlns:a16="http://schemas.microsoft.com/office/drawing/2014/main" id="{BD8CF71C-E4B8-A421-9B84-D5CDBD197B8E}"/>
              </a:ext>
            </a:extLst>
          </p:cNvPr>
          <p:cNvPicPr>
            <a:picLocks noChangeAspect="1"/>
          </p:cNvPicPr>
          <p:nvPr/>
        </p:nvPicPr>
        <p:blipFill rotWithShape="1">
          <a:blip r:embed="rId3"/>
          <a:srcRect l="8263" r="8797"/>
          <a:stretch/>
        </p:blipFill>
        <p:spPr>
          <a:xfrm>
            <a:off x="77608" y="3615917"/>
            <a:ext cx="2950772" cy="1236336"/>
          </a:xfrm>
          <a:prstGeom prst="rect">
            <a:avLst/>
          </a:prstGeom>
          <a:ln>
            <a:noFill/>
          </a:ln>
        </p:spPr>
      </p:pic>
      <p:pic>
        <p:nvPicPr>
          <p:cNvPr id="35" name="Picture 34" descr="A graph of a graph&#10;&#10;Description automatically generated">
            <a:extLst>
              <a:ext uri="{FF2B5EF4-FFF2-40B4-BE49-F238E27FC236}">
                <a16:creationId xmlns:a16="http://schemas.microsoft.com/office/drawing/2014/main" id="{A4E5D96E-49B0-8045-778D-7C1E89E5F1CA}"/>
              </a:ext>
            </a:extLst>
          </p:cNvPr>
          <p:cNvPicPr>
            <a:picLocks noChangeAspect="1"/>
          </p:cNvPicPr>
          <p:nvPr/>
        </p:nvPicPr>
        <p:blipFill rotWithShape="1">
          <a:blip r:embed="rId4"/>
          <a:srcRect l="8263" r="8797"/>
          <a:stretch/>
        </p:blipFill>
        <p:spPr>
          <a:xfrm>
            <a:off x="3096613" y="3613514"/>
            <a:ext cx="2950773" cy="1241142"/>
          </a:xfrm>
          <a:prstGeom prst="rect">
            <a:avLst/>
          </a:prstGeom>
          <a:ln>
            <a:noFill/>
          </a:ln>
        </p:spPr>
      </p:pic>
      <p:sp>
        <p:nvSpPr>
          <p:cNvPr id="2" name="Text Placeholder 1">
            <a:extLst>
              <a:ext uri="{FF2B5EF4-FFF2-40B4-BE49-F238E27FC236}">
                <a16:creationId xmlns:a16="http://schemas.microsoft.com/office/drawing/2014/main" id="{2F16698B-D92E-9CB5-B916-E6B48477C02C}"/>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B724BF1E-B434-465F-6E1B-713BE3EA696A}"/>
              </a:ext>
            </a:extLst>
          </p:cNvPr>
          <p:cNvSpPr>
            <a:spLocks noGrp="1"/>
          </p:cNvSpPr>
          <p:nvPr>
            <p:ph type="title"/>
          </p:nvPr>
        </p:nvSpPr>
        <p:spPr/>
        <p:txBody>
          <a:bodyPr/>
          <a:lstStyle/>
          <a:p>
            <a:r>
              <a:rPr lang="en-US" dirty="0"/>
              <a:t>Motor Model Validation [cont. 3]</a:t>
            </a:r>
          </a:p>
        </p:txBody>
      </p:sp>
      <p:sp>
        <p:nvSpPr>
          <p:cNvPr id="4" name="Text Placeholder 3">
            <a:extLst>
              <a:ext uri="{FF2B5EF4-FFF2-40B4-BE49-F238E27FC236}">
                <a16:creationId xmlns:a16="http://schemas.microsoft.com/office/drawing/2014/main" id="{50A8F3B5-4AD4-C349-48C1-98D405C103EC}"/>
              </a:ext>
            </a:extLst>
          </p:cNvPr>
          <p:cNvSpPr>
            <a:spLocks noGrp="1"/>
          </p:cNvSpPr>
          <p:nvPr>
            <p:ph type="body" sz="quarter" idx="14"/>
          </p:nvPr>
        </p:nvSpPr>
        <p:spPr/>
        <p:txBody>
          <a:bodyPr/>
          <a:lstStyle/>
          <a:p>
            <a:r>
              <a:rPr lang="en-US" dirty="0">
                <a:solidFill>
                  <a:srgbClr val="FF0000"/>
                </a:solidFill>
              </a:rPr>
              <a:t>Experiment</a:t>
            </a:r>
            <a:r>
              <a:rPr lang="en-US" dirty="0"/>
              <a:t> vs </a:t>
            </a:r>
            <a:r>
              <a:rPr lang="en-US" dirty="0">
                <a:solidFill>
                  <a:srgbClr val="140AE0"/>
                </a:solidFill>
              </a:rPr>
              <a:t>Simulink</a:t>
            </a:r>
            <a:r>
              <a:rPr lang="en-US" dirty="0"/>
              <a:t> Transient Plot (Motor Size 17)</a:t>
            </a:r>
          </a:p>
        </p:txBody>
      </p:sp>
      <p:sp>
        <p:nvSpPr>
          <p:cNvPr id="6" name="Date Placeholder 5">
            <a:extLst>
              <a:ext uri="{FF2B5EF4-FFF2-40B4-BE49-F238E27FC236}">
                <a16:creationId xmlns:a16="http://schemas.microsoft.com/office/drawing/2014/main" id="{DD5DDE7F-1274-2DDA-645E-0AE26A18E624}"/>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83DC9A0E-C761-2AC9-3027-92C7296CCD01}"/>
              </a:ext>
            </a:extLst>
          </p:cNvPr>
          <p:cNvSpPr>
            <a:spLocks noGrp="1"/>
          </p:cNvSpPr>
          <p:nvPr>
            <p:ph type="ftr" sz="quarter" idx="21"/>
          </p:nvPr>
        </p:nvSpPr>
        <p:spPr>
          <a:xfrm>
            <a:off x="1671320" y="4802823"/>
            <a:ext cx="5760720" cy="274637"/>
          </a:xfrm>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B34C49DB-DE15-A4E6-5F86-69E62E41848D}"/>
              </a:ext>
            </a:extLst>
          </p:cNvPr>
          <p:cNvSpPr>
            <a:spLocks noGrp="1"/>
          </p:cNvSpPr>
          <p:nvPr>
            <p:ph type="sldNum" sz="quarter" idx="22"/>
          </p:nvPr>
        </p:nvSpPr>
        <p:spPr/>
        <p:txBody>
          <a:bodyPr/>
          <a:lstStyle/>
          <a:p>
            <a:fld id="{224B4221-436D-4A56-A870-FCD944AD4DA9}" type="slidenum">
              <a:rPr lang="en-US" smtClean="0"/>
              <a:pPr/>
              <a:t>39</a:t>
            </a:fld>
            <a:r>
              <a:rPr lang="en-US" dirty="0"/>
              <a:t>/51</a:t>
            </a:r>
          </a:p>
        </p:txBody>
      </p:sp>
      <p:pic>
        <p:nvPicPr>
          <p:cNvPr id="17" name="Picture 16" descr="A graph of a graph&#10;&#10;Description automatically generated with medium confidence">
            <a:extLst>
              <a:ext uri="{FF2B5EF4-FFF2-40B4-BE49-F238E27FC236}">
                <a16:creationId xmlns:a16="http://schemas.microsoft.com/office/drawing/2014/main" id="{696D74B1-A933-9797-57DE-0AC8A77E4225}"/>
              </a:ext>
            </a:extLst>
          </p:cNvPr>
          <p:cNvPicPr>
            <a:picLocks noChangeAspect="1"/>
          </p:cNvPicPr>
          <p:nvPr/>
        </p:nvPicPr>
        <p:blipFill rotWithShape="1">
          <a:blip r:embed="rId5"/>
          <a:srcRect l="8263" r="8797"/>
          <a:stretch/>
        </p:blipFill>
        <p:spPr>
          <a:xfrm>
            <a:off x="77609" y="1120182"/>
            <a:ext cx="2950773" cy="1241143"/>
          </a:xfrm>
          <a:prstGeom prst="rect">
            <a:avLst/>
          </a:prstGeom>
          <a:ln>
            <a:noFill/>
          </a:ln>
        </p:spPr>
      </p:pic>
      <p:pic>
        <p:nvPicPr>
          <p:cNvPr id="21" name="Picture 20" descr="A graph of a graph&#10;&#10;Description automatically generated">
            <a:extLst>
              <a:ext uri="{FF2B5EF4-FFF2-40B4-BE49-F238E27FC236}">
                <a16:creationId xmlns:a16="http://schemas.microsoft.com/office/drawing/2014/main" id="{3F8E67EB-3540-2699-F74D-CA50543CFFB8}"/>
              </a:ext>
            </a:extLst>
          </p:cNvPr>
          <p:cNvPicPr>
            <a:picLocks noChangeAspect="1"/>
          </p:cNvPicPr>
          <p:nvPr/>
        </p:nvPicPr>
        <p:blipFill rotWithShape="1">
          <a:blip r:embed="rId6"/>
          <a:srcRect l="8263" r="8797"/>
          <a:stretch/>
        </p:blipFill>
        <p:spPr>
          <a:xfrm>
            <a:off x="3096613" y="1120182"/>
            <a:ext cx="2950773" cy="1246787"/>
          </a:xfrm>
          <a:prstGeom prst="rect">
            <a:avLst/>
          </a:prstGeom>
          <a:ln>
            <a:noFill/>
          </a:ln>
        </p:spPr>
      </p:pic>
      <p:pic>
        <p:nvPicPr>
          <p:cNvPr id="24" name="Picture 23" descr="A graph of a graph&#10;&#10;Description automatically generated">
            <a:extLst>
              <a:ext uri="{FF2B5EF4-FFF2-40B4-BE49-F238E27FC236}">
                <a16:creationId xmlns:a16="http://schemas.microsoft.com/office/drawing/2014/main" id="{2D742638-56FD-C97C-6417-AA53E49B7420}"/>
              </a:ext>
            </a:extLst>
          </p:cNvPr>
          <p:cNvPicPr>
            <a:picLocks noChangeAspect="1"/>
          </p:cNvPicPr>
          <p:nvPr/>
        </p:nvPicPr>
        <p:blipFill rotWithShape="1">
          <a:blip r:embed="rId7"/>
          <a:srcRect l="8263" r="8797"/>
          <a:stretch/>
        </p:blipFill>
        <p:spPr>
          <a:xfrm>
            <a:off x="6115618" y="1120183"/>
            <a:ext cx="2950773" cy="1241142"/>
          </a:xfrm>
          <a:prstGeom prst="rect">
            <a:avLst/>
          </a:prstGeom>
          <a:ln>
            <a:noFill/>
          </a:ln>
        </p:spPr>
      </p:pic>
      <p:pic>
        <p:nvPicPr>
          <p:cNvPr id="27" name="Picture 26" descr="A graph of a graph&#10;&#10;Description automatically generated">
            <a:extLst>
              <a:ext uri="{FF2B5EF4-FFF2-40B4-BE49-F238E27FC236}">
                <a16:creationId xmlns:a16="http://schemas.microsoft.com/office/drawing/2014/main" id="{491D41DB-7C0E-DA61-132C-F16A82906837}"/>
              </a:ext>
            </a:extLst>
          </p:cNvPr>
          <p:cNvPicPr>
            <a:picLocks noChangeAspect="1"/>
          </p:cNvPicPr>
          <p:nvPr/>
        </p:nvPicPr>
        <p:blipFill rotWithShape="1">
          <a:blip r:embed="rId8"/>
          <a:srcRect l="8263" r="8797"/>
          <a:stretch/>
        </p:blipFill>
        <p:spPr>
          <a:xfrm>
            <a:off x="77608" y="2378124"/>
            <a:ext cx="2950773" cy="1240495"/>
          </a:xfrm>
          <a:prstGeom prst="rect">
            <a:avLst/>
          </a:prstGeom>
          <a:ln>
            <a:noFill/>
          </a:ln>
        </p:spPr>
      </p:pic>
      <p:pic>
        <p:nvPicPr>
          <p:cNvPr id="29" name="Picture 28" descr="A graph of a graph&#10;&#10;Description automatically generated">
            <a:extLst>
              <a:ext uri="{FF2B5EF4-FFF2-40B4-BE49-F238E27FC236}">
                <a16:creationId xmlns:a16="http://schemas.microsoft.com/office/drawing/2014/main" id="{FF871391-80B3-BDF7-E252-F9E0D93D938A}"/>
              </a:ext>
            </a:extLst>
          </p:cNvPr>
          <p:cNvPicPr>
            <a:picLocks noChangeAspect="1"/>
          </p:cNvPicPr>
          <p:nvPr/>
        </p:nvPicPr>
        <p:blipFill rotWithShape="1">
          <a:blip r:embed="rId9"/>
          <a:srcRect l="8263" r="8797"/>
          <a:stretch/>
        </p:blipFill>
        <p:spPr>
          <a:xfrm>
            <a:off x="3096613" y="2378557"/>
            <a:ext cx="2950772" cy="1248814"/>
          </a:xfrm>
          <a:prstGeom prst="rect">
            <a:avLst/>
          </a:prstGeom>
          <a:ln>
            <a:noFill/>
          </a:ln>
        </p:spPr>
      </p:pic>
      <p:pic>
        <p:nvPicPr>
          <p:cNvPr id="31" name="Picture 30" descr="A graph of a graph&#10;&#10;Description automatically generated">
            <a:extLst>
              <a:ext uri="{FF2B5EF4-FFF2-40B4-BE49-F238E27FC236}">
                <a16:creationId xmlns:a16="http://schemas.microsoft.com/office/drawing/2014/main" id="{6376871A-1159-C306-E28D-D0947B4DBAB9}"/>
              </a:ext>
            </a:extLst>
          </p:cNvPr>
          <p:cNvPicPr>
            <a:picLocks noChangeAspect="1"/>
          </p:cNvPicPr>
          <p:nvPr/>
        </p:nvPicPr>
        <p:blipFill rotWithShape="1">
          <a:blip r:embed="rId10"/>
          <a:srcRect l="8263" r="8797"/>
          <a:stretch/>
        </p:blipFill>
        <p:spPr>
          <a:xfrm>
            <a:off x="6115617" y="2375422"/>
            <a:ext cx="2950774" cy="1240495"/>
          </a:xfrm>
          <a:prstGeom prst="rect">
            <a:avLst/>
          </a:prstGeom>
          <a:ln>
            <a:noFill/>
          </a:ln>
        </p:spPr>
      </p:pic>
      <p:sp>
        <p:nvSpPr>
          <p:cNvPr id="39" name="TextBox 38">
            <a:extLst>
              <a:ext uri="{FF2B5EF4-FFF2-40B4-BE49-F238E27FC236}">
                <a16:creationId xmlns:a16="http://schemas.microsoft.com/office/drawing/2014/main" id="{D7FC1728-8FC7-ADB2-EFA7-8DC9322466DD}"/>
              </a:ext>
            </a:extLst>
          </p:cNvPr>
          <p:cNvSpPr txBox="1"/>
          <p:nvPr/>
        </p:nvSpPr>
        <p:spPr>
          <a:xfrm>
            <a:off x="1040699" y="1143518"/>
            <a:ext cx="1261242" cy="276999"/>
          </a:xfrm>
          <a:prstGeom prst="rect">
            <a:avLst/>
          </a:prstGeom>
          <a:noFill/>
        </p:spPr>
        <p:txBody>
          <a:bodyPr wrap="square" rtlCol="0">
            <a:spAutoFit/>
          </a:bodyPr>
          <a:lstStyle/>
          <a:p>
            <a:r>
              <a:rPr lang="en-US" sz="1200" b="1" dirty="0"/>
              <a:t>Test 1: 0.5 Hz</a:t>
            </a:r>
          </a:p>
        </p:txBody>
      </p:sp>
      <p:sp>
        <p:nvSpPr>
          <p:cNvPr id="41" name="TextBox 40">
            <a:extLst>
              <a:ext uri="{FF2B5EF4-FFF2-40B4-BE49-F238E27FC236}">
                <a16:creationId xmlns:a16="http://schemas.microsoft.com/office/drawing/2014/main" id="{D05D78D8-7CBC-7B7F-E8CD-8DE7AD08269B}"/>
              </a:ext>
            </a:extLst>
          </p:cNvPr>
          <p:cNvSpPr txBox="1"/>
          <p:nvPr/>
        </p:nvSpPr>
        <p:spPr>
          <a:xfrm>
            <a:off x="1040699" y="2412112"/>
            <a:ext cx="1261242" cy="276999"/>
          </a:xfrm>
          <a:prstGeom prst="rect">
            <a:avLst/>
          </a:prstGeom>
          <a:noFill/>
        </p:spPr>
        <p:txBody>
          <a:bodyPr wrap="square" rtlCol="0">
            <a:spAutoFit/>
          </a:bodyPr>
          <a:lstStyle/>
          <a:p>
            <a:r>
              <a:rPr lang="en-US" sz="1200" b="1" dirty="0"/>
              <a:t>Test 4: 2.0 Hz</a:t>
            </a:r>
          </a:p>
        </p:txBody>
      </p:sp>
      <p:sp>
        <p:nvSpPr>
          <p:cNvPr id="43" name="TextBox 42">
            <a:extLst>
              <a:ext uri="{FF2B5EF4-FFF2-40B4-BE49-F238E27FC236}">
                <a16:creationId xmlns:a16="http://schemas.microsoft.com/office/drawing/2014/main" id="{BEE9D01D-A52B-83B9-48F7-8C5A96B06A6E}"/>
              </a:ext>
            </a:extLst>
          </p:cNvPr>
          <p:cNvSpPr txBox="1"/>
          <p:nvPr/>
        </p:nvSpPr>
        <p:spPr>
          <a:xfrm>
            <a:off x="1040699" y="3654170"/>
            <a:ext cx="1261242" cy="276999"/>
          </a:xfrm>
          <a:prstGeom prst="rect">
            <a:avLst/>
          </a:prstGeom>
          <a:noFill/>
        </p:spPr>
        <p:txBody>
          <a:bodyPr wrap="square" rtlCol="0">
            <a:spAutoFit/>
          </a:bodyPr>
          <a:lstStyle/>
          <a:p>
            <a:r>
              <a:rPr lang="en-US" sz="1200" b="1" dirty="0"/>
              <a:t>Test 7: 3.5 Hz</a:t>
            </a:r>
          </a:p>
        </p:txBody>
      </p:sp>
      <p:sp>
        <p:nvSpPr>
          <p:cNvPr id="54" name="TextBox 53">
            <a:extLst>
              <a:ext uri="{FF2B5EF4-FFF2-40B4-BE49-F238E27FC236}">
                <a16:creationId xmlns:a16="http://schemas.microsoft.com/office/drawing/2014/main" id="{832A51BE-F492-0C62-AEB2-D5727D118DAF}"/>
              </a:ext>
            </a:extLst>
          </p:cNvPr>
          <p:cNvSpPr txBox="1"/>
          <p:nvPr/>
        </p:nvSpPr>
        <p:spPr>
          <a:xfrm>
            <a:off x="4131378" y="1143518"/>
            <a:ext cx="1261242" cy="276999"/>
          </a:xfrm>
          <a:prstGeom prst="rect">
            <a:avLst/>
          </a:prstGeom>
          <a:noFill/>
        </p:spPr>
        <p:txBody>
          <a:bodyPr wrap="square" rtlCol="0">
            <a:spAutoFit/>
          </a:bodyPr>
          <a:lstStyle/>
          <a:p>
            <a:r>
              <a:rPr lang="en-US" sz="1200" b="1" dirty="0"/>
              <a:t>Test 2: 1.0 Hz</a:t>
            </a:r>
          </a:p>
        </p:txBody>
      </p:sp>
      <p:sp>
        <p:nvSpPr>
          <p:cNvPr id="55" name="TextBox 54">
            <a:extLst>
              <a:ext uri="{FF2B5EF4-FFF2-40B4-BE49-F238E27FC236}">
                <a16:creationId xmlns:a16="http://schemas.microsoft.com/office/drawing/2014/main" id="{B49BB8CD-EFFA-6ABF-42DF-B7A00E1B1903}"/>
              </a:ext>
            </a:extLst>
          </p:cNvPr>
          <p:cNvSpPr txBox="1"/>
          <p:nvPr/>
        </p:nvSpPr>
        <p:spPr>
          <a:xfrm>
            <a:off x="4131378" y="2412112"/>
            <a:ext cx="1261242" cy="276999"/>
          </a:xfrm>
          <a:prstGeom prst="rect">
            <a:avLst/>
          </a:prstGeom>
          <a:noFill/>
        </p:spPr>
        <p:txBody>
          <a:bodyPr wrap="square" rtlCol="0">
            <a:spAutoFit/>
          </a:bodyPr>
          <a:lstStyle/>
          <a:p>
            <a:r>
              <a:rPr lang="en-US" sz="1200" b="1" dirty="0"/>
              <a:t>Test 5: 2.5 Hz</a:t>
            </a:r>
          </a:p>
        </p:txBody>
      </p:sp>
      <p:sp>
        <p:nvSpPr>
          <p:cNvPr id="56" name="TextBox 55">
            <a:extLst>
              <a:ext uri="{FF2B5EF4-FFF2-40B4-BE49-F238E27FC236}">
                <a16:creationId xmlns:a16="http://schemas.microsoft.com/office/drawing/2014/main" id="{1600E8D0-53F0-80D1-D607-B2DDAA0D4257}"/>
              </a:ext>
            </a:extLst>
          </p:cNvPr>
          <p:cNvSpPr txBox="1"/>
          <p:nvPr/>
        </p:nvSpPr>
        <p:spPr>
          <a:xfrm>
            <a:off x="4131378" y="3654170"/>
            <a:ext cx="1261242" cy="276999"/>
          </a:xfrm>
          <a:prstGeom prst="rect">
            <a:avLst/>
          </a:prstGeom>
          <a:noFill/>
        </p:spPr>
        <p:txBody>
          <a:bodyPr wrap="square" rtlCol="0">
            <a:spAutoFit/>
          </a:bodyPr>
          <a:lstStyle/>
          <a:p>
            <a:r>
              <a:rPr lang="en-US" sz="1200" b="1" dirty="0"/>
              <a:t>Test 8: 4.0 Hz</a:t>
            </a:r>
          </a:p>
        </p:txBody>
      </p:sp>
      <p:sp>
        <p:nvSpPr>
          <p:cNvPr id="57" name="TextBox 56">
            <a:extLst>
              <a:ext uri="{FF2B5EF4-FFF2-40B4-BE49-F238E27FC236}">
                <a16:creationId xmlns:a16="http://schemas.microsoft.com/office/drawing/2014/main" id="{F78C2FE4-E90C-77FE-9C55-12D4F0624B8F}"/>
              </a:ext>
            </a:extLst>
          </p:cNvPr>
          <p:cNvSpPr txBox="1"/>
          <p:nvPr/>
        </p:nvSpPr>
        <p:spPr>
          <a:xfrm>
            <a:off x="7129622" y="1143518"/>
            <a:ext cx="1261242" cy="276999"/>
          </a:xfrm>
          <a:prstGeom prst="rect">
            <a:avLst/>
          </a:prstGeom>
          <a:noFill/>
        </p:spPr>
        <p:txBody>
          <a:bodyPr wrap="square" rtlCol="0">
            <a:spAutoFit/>
          </a:bodyPr>
          <a:lstStyle/>
          <a:p>
            <a:r>
              <a:rPr lang="en-US" sz="1200" b="1" dirty="0"/>
              <a:t>Test 3: 1.5 Hz</a:t>
            </a:r>
          </a:p>
        </p:txBody>
      </p:sp>
      <p:sp>
        <p:nvSpPr>
          <p:cNvPr id="58" name="TextBox 57">
            <a:extLst>
              <a:ext uri="{FF2B5EF4-FFF2-40B4-BE49-F238E27FC236}">
                <a16:creationId xmlns:a16="http://schemas.microsoft.com/office/drawing/2014/main" id="{AEE0B824-DC2D-00E2-FF51-91E562759678}"/>
              </a:ext>
            </a:extLst>
          </p:cNvPr>
          <p:cNvSpPr txBox="1"/>
          <p:nvPr/>
        </p:nvSpPr>
        <p:spPr>
          <a:xfrm>
            <a:off x="7129622" y="2412112"/>
            <a:ext cx="1261242" cy="276999"/>
          </a:xfrm>
          <a:prstGeom prst="rect">
            <a:avLst/>
          </a:prstGeom>
          <a:noFill/>
        </p:spPr>
        <p:txBody>
          <a:bodyPr wrap="square" rtlCol="0">
            <a:spAutoFit/>
          </a:bodyPr>
          <a:lstStyle/>
          <a:p>
            <a:r>
              <a:rPr lang="en-US" sz="1200" b="1" dirty="0"/>
              <a:t>Test 6: 3.0 Hz</a:t>
            </a:r>
          </a:p>
        </p:txBody>
      </p:sp>
      <p:sp>
        <p:nvSpPr>
          <p:cNvPr id="59" name="TextBox 58">
            <a:extLst>
              <a:ext uri="{FF2B5EF4-FFF2-40B4-BE49-F238E27FC236}">
                <a16:creationId xmlns:a16="http://schemas.microsoft.com/office/drawing/2014/main" id="{CB040228-03C3-7CB9-EDBE-5B56470F2252}"/>
              </a:ext>
            </a:extLst>
          </p:cNvPr>
          <p:cNvSpPr txBox="1"/>
          <p:nvPr/>
        </p:nvSpPr>
        <p:spPr>
          <a:xfrm>
            <a:off x="7129622" y="3654170"/>
            <a:ext cx="1261242" cy="276999"/>
          </a:xfrm>
          <a:prstGeom prst="rect">
            <a:avLst/>
          </a:prstGeom>
          <a:noFill/>
        </p:spPr>
        <p:txBody>
          <a:bodyPr wrap="square" rtlCol="0">
            <a:spAutoFit/>
          </a:bodyPr>
          <a:lstStyle/>
          <a:p>
            <a:r>
              <a:rPr lang="en-US" sz="1200" b="1" dirty="0"/>
              <a:t>Test 9: 4.5 Hz</a:t>
            </a:r>
          </a:p>
        </p:txBody>
      </p:sp>
    </p:spTree>
    <p:extLst>
      <p:ext uri="{BB962C8B-B14F-4D97-AF65-F5344CB8AC3E}">
        <p14:creationId xmlns:p14="http://schemas.microsoft.com/office/powerpoint/2010/main" val="522633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89C88A-C7F7-DE9A-B285-3D5E8B46D4D4}"/>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C1389758-AE2B-B820-2D21-F92BD94B91A3}"/>
              </a:ext>
            </a:extLst>
          </p:cNvPr>
          <p:cNvSpPr>
            <a:spLocks noGrp="1"/>
          </p:cNvSpPr>
          <p:nvPr>
            <p:ph type="title"/>
          </p:nvPr>
        </p:nvSpPr>
        <p:spPr/>
        <p:txBody>
          <a:bodyPr/>
          <a:lstStyle/>
          <a:p>
            <a:r>
              <a:rPr lang="en-US" dirty="0"/>
              <a:t>Project Background [cont. 1]</a:t>
            </a:r>
          </a:p>
        </p:txBody>
      </p:sp>
      <p:sp>
        <p:nvSpPr>
          <p:cNvPr id="4" name="Text Placeholder 3">
            <a:extLst>
              <a:ext uri="{FF2B5EF4-FFF2-40B4-BE49-F238E27FC236}">
                <a16:creationId xmlns:a16="http://schemas.microsoft.com/office/drawing/2014/main" id="{068C11FC-2F2C-B54F-93E8-C17EFC48E099}"/>
              </a:ext>
            </a:extLst>
          </p:cNvPr>
          <p:cNvSpPr>
            <a:spLocks noGrp="1"/>
          </p:cNvSpPr>
          <p:nvPr>
            <p:ph type="body" sz="quarter" idx="14"/>
          </p:nvPr>
        </p:nvSpPr>
        <p:spPr/>
        <p:txBody>
          <a:bodyPr/>
          <a:lstStyle/>
          <a:p>
            <a:r>
              <a:rPr lang="en-US" dirty="0"/>
              <a:t>Introduction</a:t>
            </a:r>
          </a:p>
        </p:txBody>
      </p:sp>
      <p:sp>
        <p:nvSpPr>
          <p:cNvPr id="5" name="Content Placeholder 4">
            <a:extLst>
              <a:ext uri="{FF2B5EF4-FFF2-40B4-BE49-F238E27FC236}">
                <a16:creationId xmlns:a16="http://schemas.microsoft.com/office/drawing/2014/main" id="{4B4D5BF2-6604-300E-AC1C-D346A4579D51}"/>
              </a:ext>
            </a:extLst>
          </p:cNvPr>
          <p:cNvSpPr>
            <a:spLocks noGrp="1"/>
          </p:cNvSpPr>
          <p:nvPr>
            <p:ph sz="quarter" idx="19"/>
          </p:nvPr>
        </p:nvSpPr>
        <p:spPr>
          <a:xfrm>
            <a:off x="238891" y="1123638"/>
            <a:ext cx="3536335" cy="2719386"/>
          </a:xfrm>
        </p:spPr>
        <p:txBody>
          <a:bodyPr/>
          <a:lstStyle/>
          <a:p>
            <a:r>
              <a:rPr lang="en-US" dirty="0"/>
              <a:t>STA needs to insert mars regolith sample tubes.</a:t>
            </a:r>
          </a:p>
          <a:p>
            <a:pPr marL="0" indent="0">
              <a:buNone/>
            </a:pPr>
            <a:endParaRPr lang="en-US" dirty="0"/>
          </a:p>
          <a:p>
            <a:r>
              <a:rPr lang="en-US" dirty="0"/>
              <a:t>Uses force control algorithm (FCA) to delicately insert tube into the MAV tube bay.</a:t>
            </a:r>
          </a:p>
          <a:p>
            <a:pPr marL="0" indent="0">
              <a:buNone/>
            </a:pPr>
            <a:endParaRPr lang="en-US" dirty="0"/>
          </a:p>
          <a:p>
            <a:r>
              <a:rPr lang="en-US" dirty="0"/>
              <a:t>FCA requires accurate actuator models to successfully implement</a:t>
            </a:r>
          </a:p>
        </p:txBody>
      </p:sp>
      <p:sp>
        <p:nvSpPr>
          <p:cNvPr id="6" name="Date Placeholder 5">
            <a:extLst>
              <a:ext uri="{FF2B5EF4-FFF2-40B4-BE49-F238E27FC236}">
                <a16:creationId xmlns:a16="http://schemas.microsoft.com/office/drawing/2014/main" id="{2F5C2866-1026-DCF8-47F4-3D282EB52DE6}"/>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6200E618-200C-DA3A-9F75-37AE2A109494}"/>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69FB388C-FAE3-CA53-2BB1-A7BA582E17B2}"/>
              </a:ext>
            </a:extLst>
          </p:cNvPr>
          <p:cNvSpPr>
            <a:spLocks noGrp="1"/>
          </p:cNvSpPr>
          <p:nvPr>
            <p:ph type="sldNum" sz="quarter" idx="22"/>
          </p:nvPr>
        </p:nvSpPr>
        <p:spPr/>
        <p:txBody>
          <a:bodyPr/>
          <a:lstStyle/>
          <a:p>
            <a:fld id="{224B4221-436D-4A56-A870-FCD944AD4DA9}" type="slidenum">
              <a:rPr lang="en-US" smtClean="0"/>
              <a:pPr/>
              <a:t>4</a:t>
            </a:fld>
            <a:r>
              <a:rPr lang="en-US" dirty="0"/>
              <a:t>/51</a:t>
            </a:r>
          </a:p>
        </p:txBody>
      </p:sp>
      <p:pic>
        <p:nvPicPr>
          <p:cNvPr id="10" name="Picture 9">
            <a:extLst>
              <a:ext uri="{FF2B5EF4-FFF2-40B4-BE49-F238E27FC236}">
                <a16:creationId xmlns:a16="http://schemas.microsoft.com/office/drawing/2014/main" id="{1D40FF24-A525-A20B-1630-F0EF2CCBF676}"/>
              </a:ext>
            </a:extLst>
          </p:cNvPr>
          <p:cNvPicPr>
            <a:picLocks noChangeAspect="1"/>
          </p:cNvPicPr>
          <p:nvPr/>
        </p:nvPicPr>
        <p:blipFill>
          <a:blip r:embed="rId2"/>
          <a:stretch>
            <a:fillRect/>
          </a:stretch>
        </p:blipFill>
        <p:spPr>
          <a:xfrm>
            <a:off x="3837906" y="1494364"/>
            <a:ext cx="5052094" cy="2541383"/>
          </a:xfrm>
          <a:prstGeom prst="rect">
            <a:avLst/>
          </a:prstGeom>
        </p:spPr>
      </p:pic>
      <p:sp>
        <p:nvSpPr>
          <p:cNvPr id="11" name="TextBox 10">
            <a:extLst>
              <a:ext uri="{FF2B5EF4-FFF2-40B4-BE49-F238E27FC236}">
                <a16:creationId xmlns:a16="http://schemas.microsoft.com/office/drawing/2014/main" id="{87FDD1FA-5A00-A7D6-2468-52F0D0273B27}"/>
              </a:ext>
            </a:extLst>
          </p:cNvPr>
          <p:cNvSpPr txBox="1"/>
          <p:nvPr/>
        </p:nvSpPr>
        <p:spPr>
          <a:xfrm>
            <a:off x="4236884" y="3223108"/>
            <a:ext cx="2263877" cy="369332"/>
          </a:xfrm>
          <a:prstGeom prst="rect">
            <a:avLst/>
          </a:prstGeom>
          <a:noFill/>
        </p:spPr>
        <p:txBody>
          <a:bodyPr wrap="square" rtlCol="0">
            <a:spAutoFit/>
          </a:bodyPr>
          <a:lstStyle/>
          <a:p>
            <a:r>
              <a:rPr lang="en-US" b="1" dirty="0">
                <a:solidFill>
                  <a:schemeClr val="bg1"/>
                </a:solidFill>
              </a:rPr>
              <a:t>Sample tube</a:t>
            </a:r>
          </a:p>
        </p:txBody>
      </p:sp>
      <p:cxnSp>
        <p:nvCxnSpPr>
          <p:cNvPr id="13" name="Straight Arrow Connector 12">
            <a:extLst>
              <a:ext uri="{FF2B5EF4-FFF2-40B4-BE49-F238E27FC236}">
                <a16:creationId xmlns:a16="http://schemas.microsoft.com/office/drawing/2014/main" id="{7B942D9B-E72E-0023-CE2C-E83E7D79D9D2}"/>
              </a:ext>
            </a:extLst>
          </p:cNvPr>
          <p:cNvCxnSpPr/>
          <p:nvPr/>
        </p:nvCxnSpPr>
        <p:spPr>
          <a:xfrm flipV="1">
            <a:off x="5092290" y="2798614"/>
            <a:ext cx="125361" cy="480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669F6A2-3DC9-9829-A121-8026C106A321}"/>
              </a:ext>
            </a:extLst>
          </p:cNvPr>
          <p:cNvSpPr txBox="1"/>
          <p:nvPr/>
        </p:nvSpPr>
        <p:spPr>
          <a:xfrm>
            <a:off x="4567951" y="1494364"/>
            <a:ext cx="1460090" cy="646331"/>
          </a:xfrm>
          <a:prstGeom prst="rect">
            <a:avLst/>
          </a:prstGeom>
          <a:noFill/>
        </p:spPr>
        <p:txBody>
          <a:bodyPr wrap="square" rtlCol="0">
            <a:spAutoFit/>
          </a:bodyPr>
          <a:lstStyle/>
          <a:p>
            <a:r>
              <a:rPr lang="en-US" b="1" dirty="0">
                <a:solidFill>
                  <a:schemeClr val="bg1"/>
                </a:solidFill>
              </a:rPr>
              <a:t>STA End Effector</a:t>
            </a:r>
          </a:p>
        </p:txBody>
      </p:sp>
      <p:cxnSp>
        <p:nvCxnSpPr>
          <p:cNvPr id="16" name="Straight Arrow Connector 15">
            <a:extLst>
              <a:ext uri="{FF2B5EF4-FFF2-40B4-BE49-F238E27FC236}">
                <a16:creationId xmlns:a16="http://schemas.microsoft.com/office/drawing/2014/main" id="{70C7E226-7E27-FAA1-E93B-CC34D70D13E2}"/>
              </a:ext>
            </a:extLst>
          </p:cNvPr>
          <p:cNvCxnSpPr>
            <a:cxnSpLocks/>
          </p:cNvCxnSpPr>
          <p:nvPr/>
        </p:nvCxnSpPr>
        <p:spPr>
          <a:xfrm flipH="1">
            <a:off x="4008284" y="1981163"/>
            <a:ext cx="530941" cy="246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CE1E0CA-5D00-5B1A-BEAB-6FA551B702CA}"/>
              </a:ext>
            </a:extLst>
          </p:cNvPr>
          <p:cNvSpPr txBox="1"/>
          <p:nvPr/>
        </p:nvSpPr>
        <p:spPr>
          <a:xfrm>
            <a:off x="7103479" y="4205438"/>
            <a:ext cx="1460090" cy="646331"/>
          </a:xfrm>
          <a:prstGeom prst="rect">
            <a:avLst/>
          </a:prstGeom>
          <a:noFill/>
        </p:spPr>
        <p:txBody>
          <a:bodyPr wrap="square" rtlCol="0">
            <a:spAutoFit/>
          </a:bodyPr>
          <a:lstStyle/>
          <a:p>
            <a:r>
              <a:rPr lang="en-US" b="1" dirty="0"/>
              <a:t>MAV tube bay</a:t>
            </a:r>
          </a:p>
        </p:txBody>
      </p:sp>
      <p:cxnSp>
        <p:nvCxnSpPr>
          <p:cNvPr id="19" name="Straight Arrow Connector 18">
            <a:extLst>
              <a:ext uri="{FF2B5EF4-FFF2-40B4-BE49-F238E27FC236}">
                <a16:creationId xmlns:a16="http://schemas.microsoft.com/office/drawing/2014/main" id="{BC664102-88BB-D4ED-34A1-498C7F76961B}"/>
              </a:ext>
            </a:extLst>
          </p:cNvPr>
          <p:cNvCxnSpPr/>
          <p:nvPr/>
        </p:nvCxnSpPr>
        <p:spPr>
          <a:xfrm flipV="1">
            <a:off x="7592142" y="3407774"/>
            <a:ext cx="405580" cy="797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Arrow: Right 8">
            <a:extLst>
              <a:ext uri="{FF2B5EF4-FFF2-40B4-BE49-F238E27FC236}">
                <a16:creationId xmlns:a16="http://schemas.microsoft.com/office/drawing/2014/main" id="{89CAAFB9-272F-44A0-15A0-874E1E7F270B}"/>
              </a:ext>
            </a:extLst>
          </p:cNvPr>
          <p:cNvSpPr/>
          <p:nvPr/>
        </p:nvSpPr>
        <p:spPr>
          <a:xfrm rot="299656">
            <a:off x="6486963" y="2647598"/>
            <a:ext cx="421507" cy="361335"/>
          </a:xfrm>
          <a:prstGeom prst="rightArrow">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056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16698B-D92E-9CB5-B916-E6B48477C02C}"/>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B724BF1E-B434-465F-6E1B-713BE3EA696A}"/>
              </a:ext>
            </a:extLst>
          </p:cNvPr>
          <p:cNvSpPr>
            <a:spLocks noGrp="1"/>
          </p:cNvSpPr>
          <p:nvPr>
            <p:ph type="title"/>
          </p:nvPr>
        </p:nvSpPr>
        <p:spPr/>
        <p:txBody>
          <a:bodyPr/>
          <a:lstStyle/>
          <a:p>
            <a:r>
              <a:rPr lang="en-US" dirty="0"/>
              <a:t>Motor Model Validation [cont. 4]</a:t>
            </a:r>
          </a:p>
        </p:txBody>
      </p:sp>
      <p:sp>
        <p:nvSpPr>
          <p:cNvPr id="4" name="Text Placeholder 3">
            <a:extLst>
              <a:ext uri="{FF2B5EF4-FFF2-40B4-BE49-F238E27FC236}">
                <a16:creationId xmlns:a16="http://schemas.microsoft.com/office/drawing/2014/main" id="{50A8F3B5-4AD4-C349-48C1-98D405C103EC}"/>
              </a:ext>
            </a:extLst>
          </p:cNvPr>
          <p:cNvSpPr>
            <a:spLocks noGrp="1"/>
          </p:cNvSpPr>
          <p:nvPr>
            <p:ph type="body" sz="quarter" idx="14"/>
          </p:nvPr>
        </p:nvSpPr>
        <p:spPr/>
        <p:txBody>
          <a:bodyPr/>
          <a:lstStyle/>
          <a:p>
            <a:r>
              <a:rPr lang="en-US" dirty="0">
                <a:solidFill>
                  <a:srgbClr val="FF0000"/>
                </a:solidFill>
              </a:rPr>
              <a:t>Experiment</a:t>
            </a:r>
            <a:r>
              <a:rPr lang="en-US" dirty="0"/>
              <a:t> vs </a:t>
            </a:r>
            <a:r>
              <a:rPr lang="en-US" dirty="0">
                <a:solidFill>
                  <a:srgbClr val="140AE0"/>
                </a:solidFill>
              </a:rPr>
              <a:t>Simulink</a:t>
            </a:r>
            <a:r>
              <a:rPr lang="en-US" dirty="0"/>
              <a:t> Bode Plot (Motor Size 17)</a:t>
            </a:r>
          </a:p>
        </p:txBody>
      </p:sp>
      <p:sp>
        <p:nvSpPr>
          <p:cNvPr id="6" name="Date Placeholder 5">
            <a:extLst>
              <a:ext uri="{FF2B5EF4-FFF2-40B4-BE49-F238E27FC236}">
                <a16:creationId xmlns:a16="http://schemas.microsoft.com/office/drawing/2014/main" id="{DD5DDE7F-1274-2DDA-645E-0AE26A18E624}"/>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83DC9A0E-C761-2AC9-3027-92C7296CCD01}"/>
              </a:ext>
            </a:extLst>
          </p:cNvPr>
          <p:cNvSpPr>
            <a:spLocks noGrp="1"/>
          </p:cNvSpPr>
          <p:nvPr>
            <p:ph type="ftr" sz="quarter" idx="21"/>
          </p:nvPr>
        </p:nvSpPr>
        <p:spPr>
          <a:xfrm>
            <a:off x="1671320" y="4802823"/>
            <a:ext cx="5760720" cy="274637"/>
          </a:xfrm>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B34C49DB-DE15-A4E6-5F86-69E62E41848D}"/>
              </a:ext>
            </a:extLst>
          </p:cNvPr>
          <p:cNvSpPr>
            <a:spLocks noGrp="1"/>
          </p:cNvSpPr>
          <p:nvPr>
            <p:ph type="sldNum" sz="quarter" idx="22"/>
          </p:nvPr>
        </p:nvSpPr>
        <p:spPr/>
        <p:txBody>
          <a:bodyPr/>
          <a:lstStyle/>
          <a:p>
            <a:fld id="{224B4221-436D-4A56-A870-FCD944AD4DA9}" type="slidenum">
              <a:rPr lang="en-US" smtClean="0"/>
              <a:pPr/>
              <a:t>40</a:t>
            </a:fld>
            <a:r>
              <a:rPr lang="en-US" dirty="0"/>
              <a:t>/51</a:t>
            </a:r>
          </a:p>
        </p:txBody>
      </p:sp>
      <p:pic>
        <p:nvPicPr>
          <p:cNvPr id="13" name="Picture 12" descr="A graph of a function&#10;&#10;Description automatically generated with medium confidence">
            <a:extLst>
              <a:ext uri="{FF2B5EF4-FFF2-40B4-BE49-F238E27FC236}">
                <a16:creationId xmlns:a16="http://schemas.microsoft.com/office/drawing/2014/main" id="{A91FE6A6-2503-FFFD-D94B-0BEDED1DE27A}"/>
              </a:ext>
            </a:extLst>
          </p:cNvPr>
          <p:cNvPicPr>
            <a:picLocks noChangeAspect="1"/>
          </p:cNvPicPr>
          <p:nvPr/>
        </p:nvPicPr>
        <p:blipFill rotWithShape="1">
          <a:blip r:embed="rId2"/>
          <a:srcRect l="7902" t="6375" r="7293" b="2567"/>
          <a:stretch/>
        </p:blipFill>
        <p:spPr>
          <a:xfrm>
            <a:off x="1335393" y="1107441"/>
            <a:ext cx="6473214" cy="3692842"/>
          </a:xfrm>
          <a:prstGeom prst="rect">
            <a:avLst/>
          </a:prstGeom>
        </p:spPr>
      </p:pic>
    </p:spTree>
    <p:extLst>
      <p:ext uri="{BB962C8B-B14F-4D97-AF65-F5344CB8AC3E}">
        <p14:creationId xmlns:p14="http://schemas.microsoft.com/office/powerpoint/2010/main" val="1782791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16698B-D92E-9CB5-B916-E6B48477C02C}"/>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B724BF1E-B434-465F-6E1B-713BE3EA696A}"/>
              </a:ext>
            </a:extLst>
          </p:cNvPr>
          <p:cNvSpPr>
            <a:spLocks noGrp="1"/>
          </p:cNvSpPr>
          <p:nvPr>
            <p:ph type="title"/>
          </p:nvPr>
        </p:nvSpPr>
        <p:spPr/>
        <p:txBody>
          <a:bodyPr/>
          <a:lstStyle/>
          <a:p>
            <a:r>
              <a:rPr lang="en-US" dirty="0"/>
              <a:t>Motor Model Validation [cont. 5]</a:t>
            </a:r>
          </a:p>
        </p:txBody>
      </p:sp>
      <p:sp>
        <p:nvSpPr>
          <p:cNvPr id="4" name="Text Placeholder 3">
            <a:extLst>
              <a:ext uri="{FF2B5EF4-FFF2-40B4-BE49-F238E27FC236}">
                <a16:creationId xmlns:a16="http://schemas.microsoft.com/office/drawing/2014/main" id="{50A8F3B5-4AD4-C349-48C1-98D405C103EC}"/>
              </a:ext>
            </a:extLst>
          </p:cNvPr>
          <p:cNvSpPr>
            <a:spLocks noGrp="1"/>
          </p:cNvSpPr>
          <p:nvPr>
            <p:ph type="body" sz="quarter" idx="14"/>
          </p:nvPr>
        </p:nvSpPr>
        <p:spPr/>
        <p:txBody>
          <a:bodyPr/>
          <a:lstStyle/>
          <a:p>
            <a:r>
              <a:rPr lang="en-US" dirty="0">
                <a:solidFill>
                  <a:srgbClr val="FF0000"/>
                </a:solidFill>
              </a:rPr>
              <a:t>Experiment</a:t>
            </a:r>
            <a:r>
              <a:rPr lang="en-US" dirty="0"/>
              <a:t> vs </a:t>
            </a:r>
            <a:r>
              <a:rPr lang="en-US" dirty="0">
                <a:solidFill>
                  <a:srgbClr val="140AE0"/>
                </a:solidFill>
              </a:rPr>
              <a:t>Simulink</a:t>
            </a:r>
            <a:r>
              <a:rPr lang="en-US" dirty="0"/>
              <a:t> Transient Plot (Motor Size 40)</a:t>
            </a:r>
          </a:p>
        </p:txBody>
      </p:sp>
      <p:sp>
        <p:nvSpPr>
          <p:cNvPr id="6" name="Date Placeholder 5">
            <a:extLst>
              <a:ext uri="{FF2B5EF4-FFF2-40B4-BE49-F238E27FC236}">
                <a16:creationId xmlns:a16="http://schemas.microsoft.com/office/drawing/2014/main" id="{DD5DDE7F-1274-2DDA-645E-0AE26A18E624}"/>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83DC9A0E-C761-2AC9-3027-92C7296CCD01}"/>
              </a:ext>
            </a:extLst>
          </p:cNvPr>
          <p:cNvSpPr>
            <a:spLocks noGrp="1"/>
          </p:cNvSpPr>
          <p:nvPr>
            <p:ph type="ftr" sz="quarter" idx="21"/>
          </p:nvPr>
        </p:nvSpPr>
        <p:spPr>
          <a:xfrm>
            <a:off x="1671320" y="4802823"/>
            <a:ext cx="5760720" cy="274637"/>
          </a:xfrm>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B34C49DB-DE15-A4E6-5F86-69E62E41848D}"/>
              </a:ext>
            </a:extLst>
          </p:cNvPr>
          <p:cNvSpPr>
            <a:spLocks noGrp="1"/>
          </p:cNvSpPr>
          <p:nvPr>
            <p:ph type="sldNum" sz="quarter" idx="22"/>
          </p:nvPr>
        </p:nvSpPr>
        <p:spPr/>
        <p:txBody>
          <a:bodyPr/>
          <a:lstStyle/>
          <a:p>
            <a:fld id="{224B4221-436D-4A56-A870-FCD944AD4DA9}" type="slidenum">
              <a:rPr lang="en-US" smtClean="0"/>
              <a:pPr/>
              <a:t>41</a:t>
            </a:fld>
            <a:r>
              <a:rPr lang="en-US" dirty="0"/>
              <a:t>/51</a:t>
            </a:r>
          </a:p>
        </p:txBody>
      </p:sp>
      <p:pic>
        <p:nvPicPr>
          <p:cNvPr id="9" name="Picture 8" descr="A graph of a wave&#10;&#10;Description automatically generated with medium confidence">
            <a:extLst>
              <a:ext uri="{FF2B5EF4-FFF2-40B4-BE49-F238E27FC236}">
                <a16:creationId xmlns:a16="http://schemas.microsoft.com/office/drawing/2014/main" id="{4BCB57F7-5DE3-A78C-726C-5771D493E9E4}"/>
              </a:ext>
            </a:extLst>
          </p:cNvPr>
          <p:cNvPicPr>
            <a:picLocks noChangeAspect="1"/>
          </p:cNvPicPr>
          <p:nvPr/>
        </p:nvPicPr>
        <p:blipFill rotWithShape="1">
          <a:blip r:embed="rId2"/>
          <a:srcRect l="8263" r="8797"/>
          <a:stretch/>
        </p:blipFill>
        <p:spPr>
          <a:xfrm>
            <a:off x="77609" y="1114823"/>
            <a:ext cx="2950773" cy="1238184"/>
          </a:xfrm>
          <a:prstGeom prst="rect">
            <a:avLst/>
          </a:prstGeom>
          <a:ln>
            <a:noFill/>
          </a:ln>
        </p:spPr>
      </p:pic>
      <p:pic>
        <p:nvPicPr>
          <p:cNvPr id="13" name="Picture 12" descr="A graph of a graph&#10;&#10;Description automatically generated">
            <a:extLst>
              <a:ext uri="{FF2B5EF4-FFF2-40B4-BE49-F238E27FC236}">
                <a16:creationId xmlns:a16="http://schemas.microsoft.com/office/drawing/2014/main" id="{F6860E6A-AAA8-9DFB-7B5C-AC0D979A8F4C}"/>
              </a:ext>
            </a:extLst>
          </p:cNvPr>
          <p:cNvPicPr>
            <a:picLocks noChangeAspect="1"/>
          </p:cNvPicPr>
          <p:nvPr/>
        </p:nvPicPr>
        <p:blipFill rotWithShape="1">
          <a:blip r:embed="rId3"/>
          <a:srcRect l="8263" r="8797"/>
          <a:stretch/>
        </p:blipFill>
        <p:spPr>
          <a:xfrm>
            <a:off x="3076293" y="1120182"/>
            <a:ext cx="2950773" cy="1238184"/>
          </a:xfrm>
          <a:prstGeom prst="rect">
            <a:avLst/>
          </a:prstGeom>
          <a:ln>
            <a:noFill/>
          </a:ln>
        </p:spPr>
      </p:pic>
      <p:pic>
        <p:nvPicPr>
          <p:cNvPr id="15" name="Picture 14" descr="A graph of a graph&#10;&#10;Description automatically generated">
            <a:extLst>
              <a:ext uri="{FF2B5EF4-FFF2-40B4-BE49-F238E27FC236}">
                <a16:creationId xmlns:a16="http://schemas.microsoft.com/office/drawing/2014/main" id="{A9C43E0E-C021-CEC5-7479-4CB430A73599}"/>
              </a:ext>
            </a:extLst>
          </p:cNvPr>
          <p:cNvPicPr>
            <a:picLocks noChangeAspect="1"/>
          </p:cNvPicPr>
          <p:nvPr/>
        </p:nvPicPr>
        <p:blipFill rotWithShape="1">
          <a:blip r:embed="rId4"/>
          <a:srcRect l="8263" r="8797"/>
          <a:stretch/>
        </p:blipFill>
        <p:spPr>
          <a:xfrm>
            <a:off x="6074977" y="1120182"/>
            <a:ext cx="2950773" cy="1232825"/>
          </a:xfrm>
          <a:prstGeom prst="rect">
            <a:avLst/>
          </a:prstGeom>
          <a:ln>
            <a:noFill/>
          </a:ln>
        </p:spPr>
      </p:pic>
      <p:pic>
        <p:nvPicPr>
          <p:cNvPr id="17" name="Picture 16" descr="A graph of a graph&#10;&#10;Description automatically generated">
            <a:extLst>
              <a:ext uri="{FF2B5EF4-FFF2-40B4-BE49-F238E27FC236}">
                <a16:creationId xmlns:a16="http://schemas.microsoft.com/office/drawing/2014/main" id="{DB5C65FA-BC28-9025-C56B-A4F54FCC343F}"/>
              </a:ext>
            </a:extLst>
          </p:cNvPr>
          <p:cNvPicPr>
            <a:picLocks noChangeAspect="1"/>
          </p:cNvPicPr>
          <p:nvPr/>
        </p:nvPicPr>
        <p:blipFill rotWithShape="1">
          <a:blip r:embed="rId5"/>
          <a:srcRect l="8263" r="8797"/>
          <a:stretch/>
        </p:blipFill>
        <p:spPr>
          <a:xfrm>
            <a:off x="77608" y="2383392"/>
            <a:ext cx="2950773" cy="1236984"/>
          </a:xfrm>
          <a:prstGeom prst="rect">
            <a:avLst/>
          </a:prstGeom>
          <a:ln>
            <a:noFill/>
          </a:ln>
        </p:spPr>
      </p:pic>
      <p:pic>
        <p:nvPicPr>
          <p:cNvPr id="19" name="Picture 18" descr="A graph of a graph&#10;&#10;Description automatically generated">
            <a:extLst>
              <a:ext uri="{FF2B5EF4-FFF2-40B4-BE49-F238E27FC236}">
                <a16:creationId xmlns:a16="http://schemas.microsoft.com/office/drawing/2014/main" id="{8AB8B18F-0DB4-14A1-1D5F-75B44088A5EF}"/>
              </a:ext>
            </a:extLst>
          </p:cNvPr>
          <p:cNvPicPr>
            <a:picLocks noChangeAspect="1"/>
          </p:cNvPicPr>
          <p:nvPr/>
        </p:nvPicPr>
        <p:blipFill rotWithShape="1">
          <a:blip r:embed="rId6"/>
          <a:srcRect l="8263" r="8797"/>
          <a:stretch/>
        </p:blipFill>
        <p:spPr>
          <a:xfrm>
            <a:off x="3076292" y="2383392"/>
            <a:ext cx="2950773" cy="1236984"/>
          </a:xfrm>
          <a:prstGeom prst="rect">
            <a:avLst/>
          </a:prstGeom>
          <a:ln>
            <a:noFill/>
          </a:ln>
        </p:spPr>
      </p:pic>
      <p:pic>
        <p:nvPicPr>
          <p:cNvPr id="21" name="Picture 20" descr="A graph of a graph&#10;&#10;Description automatically generated with medium confidence">
            <a:extLst>
              <a:ext uri="{FF2B5EF4-FFF2-40B4-BE49-F238E27FC236}">
                <a16:creationId xmlns:a16="http://schemas.microsoft.com/office/drawing/2014/main" id="{BDE2B3AC-067C-F07D-476D-1C4F6AF2F25F}"/>
              </a:ext>
            </a:extLst>
          </p:cNvPr>
          <p:cNvPicPr>
            <a:picLocks noChangeAspect="1"/>
          </p:cNvPicPr>
          <p:nvPr/>
        </p:nvPicPr>
        <p:blipFill rotWithShape="1">
          <a:blip r:embed="rId7"/>
          <a:srcRect l="8263" r="8797"/>
          <a:stretch/>
        </p:blipFill>
        <p:spPr>
          <a:xfrm>
            <a:off x="6074976" y="2383392"/>
            <a:ext cx="2950774" cy="1241142"/>
          </a:xfrm>
          <a:prstGeom prst="rect">
            <a:avLst/>
          </a:prstGeom>
          <a:ln>
            <a:noFill/>
          </a:ln>
        </p:spPr>
      </p:pic>
      <p:pic>
        <p:nvPicPr>
          <p:cNvPr id="23" name="Picture 22" descr="A graph of a graph&#10;&#10;Description automatically generated">
            <a:extLst>
              <a:ext uri="{FF2B5EF4-FFF2-40B4-BE49-F238E27FC236}">
                <a16:creationId xmlns:a16="http://schemas.microsoft.com/office/drawing/2014/main" id="{AF4674F0-9FBC-7493-5AFA-777124BBD5C7}"/>
              </a:ext>
            </a:extLst>
          </p:cNvPr>
          <p:cNvPicPr>
            <a:picLocks noChangeAspect="1"/>
          </p:cNvPicPr>
          <p:nvPr/>
        </p:nvPicPr>
        <p:blipFill rotWithShape="1">
          <a:blip r:embed="rId8"/>
          <a:srcRect l="8263" r="8797"/>
          <a:stretch/>
        </p:blipFill>
        <p:spPr>
          <a:xfrm>
            <a:off x="77609" y="3624534"/>
            <a:ext cx="2950773" cy="1241142"/>
          </a:xfrm>
          <a:prstGeom prst="rect">
            <a:avLst/>
          </a:prstGeom>
          <a:ln>
            <a:noFill/>
          </a:ln>
        </p:spPr>
      </p:pic>
      <p:pic>
        <p:nvPicPr>
          <p:cNvPr id="25" name="Picture 24" descr="A graph of a graph showing a red line&#10;&#10;Description automatically generated with medium confidence">
            <a:extLst>
              <a:ext uri="{FF2B5EF4-FFF2-40B4-BE49-F238E27FC236}">
                <a16:creationId xmlns:a16="http://schemas.microsoft.com/office/drawing/2014/main" id="{E2B5980A-D539-1C42-CA87-1EF8448B0D2C}"/>
              </a:ext>
            </a:extLst>
          </p:cNvPr>
          <p:cNvPicPr>
            <a:picLocks noChangeAspect="1"/>
          </p:cNvPicPr>
          <p:nvPr/>
        </p:nvPicPr>
        <p:blipFill rotWithShape="1">
          <a:blip r:embed="rId9"/>
          <a:srcRect l="8263" r="8797"/>
          <a:stretch/>
        </p:blipFill>
        <p:spPr>
          <a:xfrm>
            <a:off x="3076292" y="3628079"/>
            <a:ext cx="2950774" cy="1241142"/>
          </a:xfrm>
          <a:prstGeom prst="rect">
            <a:avLst/>
          </a:prstGeom>
          <a:ln>
            <a:noFill/>
          </a:ln>
        </p:spPr>
      </p:pic>
      <p:pic>
        <p:nvPicPr>
          <p:cNvPr id="27" name="Picture 26" descr="A graph of a wave&#10;&#10;Description automatically generated with medium confidence">
            <a:extLst>
              <a:ext uri="{FF2B5EF4-FFF2-40B4-BE49-F238E27FC236}">
                <a16:creationId xmlns:a16="http://schemas.microsoft.com/office/drawing/2014/main" id="{6EC02087-1161-4FA3-9100-FDB8E606866E}"/>
              </a:ext>
            </a:extLst>
          </p:cNvPr>
          <p:cNvPicPr>
            <a:picLocks noChangeAspect="1"/>
          </p:cNvPicPr>
          <p:nvPr/>
        </p:nvPicPr>
        <p:blipFill rotWithShape="1">
          <a:blip r:embed="rId10"/>
          <a:srcRect l="8263" r="8797"/>
          <a:stretch/>
        </p:blipFill>
        <p:spPr>
          <a:xfrm>
            <a:off x="6074974" y="3618296"/>
            <a:ext cx="2950773" cy="1241141"/>
          </a:xfrm>
          <a:prstGeom prst="rect">
            <a:avLst/>
          </a:prstGeom>
          <a:ln>
            <a:noFill/>
          </a:ln>
        </p:spPr>
      </p:pic>
      <p:sp>
        <p:nvSpPr>
          <p:cNvPr id="28" name="TextBox 27">
            <a:extLst>
              <a:ext uri="{FF2B5EF4-FFF2-40B4-BE49-F238E27FC236}">
                <a16:creationId xmlns:a16="http://schemas.microsoft.com/office/drawing/2014/main" id="{2F1E3091-BC3B-923E-A711-35AAA9DE0DE4}"/>
              </a:ext>
            </a:extLst>
          </p:cNvPr>
          <p:cNvSpPr txBox="1"/>
          <p:nvPr/>
        </p:nvSpPr>
        <p:spPr>
          <a:xfrm>
            <a:off x="1040699" y="1143518"/>
            <a:ext cx="1261242" cy="276999"/>
          </a:xfrm>
          <a:prstGeom prst="rect">
            <a:avLst/>
          </a:prstGeom>
          <a:noFill/>
        </p:spPr>
        <p:txBody>
          <a:bodyPr wrap="square" rtlCol="0">
            <a:spAutoFit/>
          </a:bodyPr>
          <a:lstStyle/>
          <a:p>
            <a:r>
              <a:rPr lang="en-US" sz="1200" b="1" dirty="0"/>
              <a:t>Test 1: 0.5 Hz</a:t>
            </a:r>
          </a:p>
        </p:txBody>
      </p:sp>
      <p:sp>
        <p:nvSpPr>
          <p:cNvPr id="29" name="TextBox 28">
            <a:extLst>
              <a:ext uri="{FF2B5EF4-FFF2-40B4-BE49-F238E27FC236}">
                <a16:creationId xmlns:a16="http://schemas.microsoft.com/office/drawing/2014/main" id="{73EFF544-8600-2413-416D-5A1E71675469}"/>
              </a:ext>
            </a:extLst>
          </p:cNvPr>
          <p:cNvSpPr txBox="1"/>
          <p:nvPr/>
        </p:nvSpPr>
        <p:spPr>
          <a:xfrm>
            <a:off x="1040699" y="2412112"/>
            <a:ext cx="1261242" cy="276999"/>
          </a:xfrm>
          <a:prstGeom prst="rect">
            <a:avLst/>
          </a:prstGeom>
          <a:noFill/>
        </p:spPr>
        <p:txBody>
          <a:bodyPr wrap="square" rtlCol="0">
            <a:spAutoFit/>
          </a:bodyPr>
          <a:lstStyle/>
          <a:p>
            <a:r>
              <a:rPr lang="en-US" sz="1200" b="1" dirty="0"/>
              <a:t>Test 4: 2.0 Hz</a:t>
            </a:r>
          </a:p>
        </p:txBody>
      </p:sp>
      <p:sp>
        <p:nvSpPr>
          <p:cNvPr id="30" name="TextBox 29">
            <a:extLst>
              <a:ext uri="{FF2B5EF4-FFF2-40B4-BE49-F238E27FC236}">
                <a16:creationId xmlns:a16="http://schemas.microsoft.com/office/drawing/2014/main" id="{1CC74354-E003-DE85-6D0C-509FC86B227F}"/>
              </a:ext>
            </a:extLst>
          </p:cNvPr>
          <p:cNvSpPr txBox="1"/>
          <p:nvPr/>
        </p:nvSpPr>
        <p:spPr>
          <a:xfrm>
            <a:off x="1040699" y="3654170"/>
            <a:ext cx="1261242" cy="276999"/>
          </a:xfrm>
          <a:prstGeom prst="rect">
            <a:avLst/>
          </a:prstGeom>
          <a:noFill/>
        </p:spPr>
        <p:txBody>
          <a:bodyPr wrap="square" rtlCol="0">
            <a:spAutoFit/>
          </a:bodyPr>
          <a:lstStyle/>
          <a:p>
            <a:r>
              <a:rPr lang="en-US" sz="1200" b="1" dirty="0"/>
              <a:t>Test 7: 3.5 Hz</a:t>
            </a:r>
          </a:p>
        </p:txBody>
      </p:sp>
      <p:sp>
        <p:nvSpPr>
          <p:cNvPr id="31" name="TextBox 30">
            <a:extLst>
              <a:ext uri="{FF2B5EF4-FFF2-40B4-BE49-F238E27FC236}">
                <a16:creationId xmlns:a16="http://schemas.microsoft.com/office/drawing/2014/main" id="{9FCBD113-520B-F50A-00CB-22DD6480419F}"/>
              </a:ext>
            </a:extLst>
          </p:cNvPr>
          <p:cNvSpPr txBox="1"/>
          <p:nvPr/>
        </p:nvSpPr>
        <p:spPr>
          <a:xfrm>
            <a:off x="4131378" y="1143518"/>
            <a:ext cx="1261242" cy="276999"/>
          </a:xfrm>
          <a:prstGeom prst="rect">
            <a:avLst/>
          </a:prstGeom>
          <a:noFill/>
        </p:spPr>
        <p:txBody>
          <a:bodyPr wrap="square" rtlCol="0">
            <a:spAutoFit/>
          </a:bodyPr>
          <a:lstStyle/>
          <a:p>
            <a:r>
              <a:rPr lang="en-US" sz="1200" b="1" dirty="0"/>
              <a:t>Test 2: 1.0 Hz</a:t>
            </a:r>
          </a:p>
        </p:txBody>
      </p:sp>
      <p:sp>
        <p:nvSpPr>
          <p:cNvPr id="32" name="TextBox 31">
            <a:extLst>
              <a:ext uri="{FF2B5EF4-FFF2-40B4-BE49-F238E27FC236}">
                <a16:creationId xmlns:a16="http://schemas.microsoft.com/office/drawing/2014/main" id="{58F8141D-07F8-D4D3-1C7F-A5963230E2C4}"/>
              </a:ext>
            </a:extLst>
          </p:cNvPr>
          <p:cNvSpPr txBox="1"/>
          <p:nvPr/>
        </p:nvSpPr>
        <p:spPr>
          <a:xfrm>
            <a:off x="4131378" y="2412112"/>
            <a:ext cx="1261242" cy="276999"/>
          </a:xfrm>
          <a:prstGeom prst="rect">
            <a:avLst/>
          </a:prstGeom>
          <a:noFill/>
        </p:spPr>
        <p:txBody>
          <a:bodyPr wrap="square" rtlCol="0">
            <a:spAutoFit/>
          </a:bodyPr>
          <a:lstStyle/>
          <a:p>
            <a:r>
              <a:rPr lang="en-US" sz="1200" b="1" dirty="0"/>
              <a:t>Test 5: 2.5 Hz</a:t>
            </a:r>
          </a:p>
        </p:txBody>
      </p:sp>
      <p:sp>
        <p:nvSpPr>
          <p:cNvPr id="33" name="TextBox 32">
            <a:extLst>
              <a:ext uri="{FF2B5EF4-FFF2-40B4-BE49-F238E27FC236}">
                <a16:creationId xmlns:a16="http://schemas.microsoft.com/office/drawing/2014/main" id="{5B730233-E060-28A1-7B49-1696077D96DA}"/>
              </a:ext>
            </a:extLst>
          </p:cNvPr>
          <p:cNvSpPr txBox="1"/>
          <p:nvPr/>
        </p:nvSpPr>
        <p:spPr>
          <a:xfrm>
            <a:off x="4131378" y="3654170"/>
            <a:ext cx="1261242" cy="276999"/>
          </a:xfrm>
          <a:prstGeom prst="rect">
            <a:avLst/>
          </a:prstGeom>
          <a:noFill/>
        </p:spPr>
        <p:txBody>
          <a:bodyPr wrap="square" rtlCol="0">
            <a:spAutoFit/>
          </a:bodyPr>
          <a:lstStyle/>
          <a:p>
            <a:r>
              <a:rPr lang="en-US" sz="1200" b="1" dirty="0"/>
              <a:t>Test 8: 4.0 Hz</a:t>
            </a:r>
          </a:p>
        </p:txBody>
      </p:sp>
      <p:sp>
        <p:nvSpPr>
          <p:cNvPr id="34" name="TextBox 33">
            <a:extLst>
              <a:ext uri="{FF2B5EF4-FFF2-40B4-BE49-F238E27FC236}">
                <a16:creationId xmlns:a16="http://schemas.microsoft.com/office/drawing/2014/main" id="{486E7756-D127-3A02-8917-9EF85853DCDC}"/>
              </a:ext>
            </a:extLst>
          </p:cNvPr>
          <p:cNvSpPr txBox="1"/>
          <p:nvPr/>
        </p:nvSpPr>
        <p:spPr>
          <a:xfrm>
            <a:off x="7129622" y="1143518"/>
            <a:ext cx="1261242" cy="276999"/>
          </a:xfrm>
          <a:prstGeom prst="rect">
            <a:avLst/>
          </a:prstGeom>
          <a:noFill/>
        </p:spPr>
        <p:txBody>
          <a:bodyPr wrap="square" rtlCol="0">
            <a:spAutoFit/>
          </a:bodyPr>
          <a:lstStyle/>
          <a:p>
            <a:r>
              <a:rPr lang="en-US" sz="1200" b="1" dirty="0"/>
              <a:t>Test 3: 1.5 Hz</a:t>
            </a:r>
          </a:p>
        </p:txBody>
      </p:sp>
      <p:sp>
        <p:nvSpPr>
          <p:cNvPr id="35" name="TextBox 34">
            <a:extLst>
              <a:ext uri="{FF2B5EF4-FFF2-40B4-BE49-F238E27FC236}">
                <a16:creationId xmlns:a16="http://schemas.microsoft.com/office/drawing/2014/main" id="{0A3AAC7E-0E8E-5282-1205-12D9A6296DE2}"/>
              </a:ext>
            </a:extLst>
          </p:cNvPr>
          <p:cNvSpPr txBox="1"/>
          <p:nvPr/>
        </p:nvSpPr>
        <p:spPr>
          <a:xfrm>
            <a:off x="7129622" y="2412112"/>
            <a:ext cx="1261242" cy="276999"/>
          </a:xfrm>
          <a:prstGeom prst="rect">
            <a:avLst/>
          </a:prstGeom>
          <a:noFill/>
        </p:spPr>
        <p:txBody>
          <a:bodyPr wrap="square" rtlCol="0">
            <a:spAutoFit/>
          </a:bodyPr>
          <a:lstStyle/>
          <a:p>
            <a:r>
              <a:rPr lang="en-US" sz="1200" b="1" dirty="0"/>
              <a:t>Test 6: 3.0 Hz</a:t>
            </a:r>
          </a:p>
        </p:txBody>
      </p:sp>
      <p:sp>
        <p:nvSpPr>
          <p:cNvPr id="36" name="TextBox 35">
            <a:extLst>
              <a:ext uri="{FF2B5EF4-FFF2-40B4-BE49-F238E27FC236}">
                <a16:creationId xmlns:a16="http://schemas.microsoft.com/office/drawing/2014/main" id="{5840E32B-4BB5-08EC-0882-418C53F458AF}"/>
              </a:ext>
            </a:extLst>
          </p:cNvPr>
          <p:cNvSpPr txBox="1"/>
          <p:nvPr/>
        </p:nvSpPr>
        <p:spPr>
          <a:xfrm>
            <a:off x="7129622" y="3654170"/>
            <a:ext cx="1261242" cy="276999"/>
          </a:xfrm>
          <a:prstGeom prst="rect">
            <a:avLst/>
          </a:prstGeom>
          <a:noFill/>
        </p:spPr>
        <p:txBody>
          <a:bodyPr wrap="square" rtlCol="0">
            <a:spAutoFit/>
          </a:bodyPr>
          <a:lstStyle/>
          <a:p>
            <a:r>
              <a:rPr lang="en-US" sz="1200" b="1" dirty="0"/>
              <a:t>Test 9: 4.5 Hz</a:t>
            </a:r>
          </a:p>
        </p:txBody>
      </p:sp>
    </p:spTree>
    <p:extLst>
      <p:ext uri="{BB962C8B-B14F-4D97-AF65-F5344CB8AC3E}">
        <p14:creationId xmlns:p14="http://schemas.microsoft.com/office/powerpoint/2010/main" val="2830857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16698B-D92E-9CB5-B916-E6B48477C02C}"/>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B724BF1E-B434-465F-6E1B-713BE3EA696A}"/>
              </a:ext>
            </a:extLst>
          </p:cNvPr>
          <p:cNvSpPr>
            <a:spLocks noGrp="1"/>
          </p:cNvSpPr>
          <p:nvPr>
            <p:ph type="title"/>
          </p:nvPr>
        </p:nvSpPr>
        <p:spPr/>
        <p:txBody>
          <a:bodyPr/>
          <a:lstStyle/>
          <a:p>
            <a:r>
              <a:rPr lang="en-US" dirty="0"/>
              <a:t>Motor Model Validation [cont. 6]</a:t>
            </a:r>
          </a:p>
        </p:txBody>
      </p:sp>
      <p:sp>
        <p:nvSpPr>
          <p:cNvPr id="4" name="Text Placeholder 3">
            <a:extLst>
              <a:ext uri="{FF2B5EF4-FFF2-40B4-BE49-F238E27FC236}">
                <a16:creationId xmlns:a16="http://schemas.microsoft.com/office/drawing/2014/main" id="{50A8F3B5-4AD4-C349-48C1-98D405C103EC}"/>
              </a:ext>
            </a:extLst>
          </p:cNvPr>
          <p:cNvSpPr>
            <a:spLocks noGrp="1"/>
          </p:cNvSpPr>
          <p:nvPr>
            <p:ph type="body" sz="quarter" idx="14"/>
          </p:nvPr>
        </p:nvSpPr>
        <p:spPr/>
        <p:txBody>
          <a:bodyPr/>
          <a:lstStyle/>
          <a:p>
            <a:r>
              <a:rPr lang="en-US" dirty="0">
                <a:solidFill>
                  <a:srgbClr val="FF0000"/>
                </a:solidFill>
              </a:rPr>
              <a:t>Experiment</a:t>
            </a:r>
            <a:r>
              <a:rPr lang="en-US" dirty="0"/>
              <a:t> vs </a:t>
            </a:r>
            <a:r>
              <a:rPr lang="en-US" dirty="0">
                <a:solidFill>
                  <a:srgbClr val="140AE0"/>
                </a:solidFill>
              </a:rPr>
              <a:t>Simulink</a:t>
            </a:r>
            <a:r>
              <a:rPr lang="en-US" dirty="0"/>
              <a:t> Bode Plot (Motor Size 40)</a:t>
            </a:r>
          </a:p>
        </p:txBody>
      </p:sp>
      <p:sp>
        <p:nvSpPr>
          <p:cNvPr id="6" name="Date Placeholder 5">
            <a:extLst>
              <a:ext uri="{FF2B5EF4-FFF2-40B4-BE49-F238E27FC236}">
                <a16:creationId xmlns:a16="http://schemas.microsoft.com/office/drawing/2014/main" id="{DD5DDE7F-1274-2DDA-645E-0AE26A18E624}"/>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83DC9A0E-C761-2AC9-3027-92C7296CCD01}"/>
              </a:ext>
            </a:extLst>
          </p:cNvPr>
          <p:cNvSpPr>
            <a:spLocks noGrp="1"/>
          </p:cNvSpPr>
          <p:nvPr>
            <p:ph type="ftr" sz="quarter" idx="21"/>
          </p:nvPr>
        </p:nvSpPr>
        <p:spPr>
          <a:xfrm>
            <a:off x="1671320" y="4802823"/>
            <a:ext cx="5760720" cy="274637"/>
          </a:xfrm>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B34C49DB-DE15-A4E6-5F86-69E62E41848D}"/>
              </a:ext>
            </a:extLst>
          </p:cNvPr>
          <p:cNvSpPr>
            <a:spLocks noGrp="1"/>
          </p:cNvSpPr>
          <p:nvPr>
            <p:ph type="sldNum" sz="quarter" idx="22"/>
          </p:nvPr>
        </p:nvSpPr>
        <p:spPr/>
        <p:txBody>
          <a:bodyPr/>
          <a:lstStyle/>
          <a:p>
            <a:fld id="{224B4221-436D-4A56-A870-FCD944AD4DA9}" type="slidenum">
              <a:rPr lang="en-US" smtClean="0"/>
              <a:pPr/>
              <a:t>42</a:t>
            </a:fld>
            <a:r>
              <a:rPr lang="en-US" dirty="0"/>
              <a:t>/51</a:t>
            </a:r>
          </a:p>
        </p:txBody>
      </p:sp>
      <p:pic>
        <p:nvPicPr>
          <p:cNvPr id="11" name="Picture 10" descr="A graph of a function&#10;&#10;Description automatically generated with medium confidence">
            <a:extLst>
              <a:ext uri="{FF2B5EF4-FFF2-40B4-BE49-F238E27FC236}">
                <a16:creationId xmlns:a16="http://schemas.microsoft.com/office/drawing/2014/main" id="{F25AAE30-69F8-719F-0ADA-0731AB2AB9FC}"/>
              </a:ext>
            </a:extLst>
          </p:cNvPr>
          <p:cNvPicPr>
            <a:picLocks noChangeAspect="1"/>
          </p:cNvPicPr>
          <p:nvPr/>
        </p:nvPicPr>
        <p:blipFill rotWithShape="1">
          <a:blip r:embed="rId2"/>
          <a:srcRect l="6344" t="6375" r="7446" b="2569"/>
          <a:stretch/>
        </p:blipFill>
        <p:spPr>
          <a:xfrm>
            <a:off x="1286992" y="1130317"/>
            <a:ext cx="6448096" cy="3644551"/>
          </a:xfrm>
          <a:prstGeom prst="rect">
            <a:avLst/>
          </a:prstGeom>
        </p:spPr>
      </p:pic>
    </p:spTree>
    <p:extLst>
      <p:ext uri="{BB962C8B-B14F-4D97-AF65-F5344CB8AC3E}">
        <p14:creationId xmlns:p14="http://schemas.microsoft.com/office/powerpoint/2010/main" val="557069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24C0A3-697A-0904-F0C5-9054991B3C9D}"/>
              </a:ext>
            </a:extLst>
          </p:cNvPr>
          <p:cNvSpPr>
            <a:spLocks noGrp="1"/>
          </p:cNvSpPr>
          <p:nvPr>
            <p:ph type="body" sz="quarter" idx="17"/>
          </p:nvPr>
        </p:nvSpPr>
        <p:spPr/>
        <p:txBody>
          <a:bodyPr/>
          <a:lstStyle/>
          <a:p>
            <a:r>
              <a:rPr lang="en-US" dirty="0"/>
              <a:t>Data Driven Actuator Model of the Sample Transfer Arm in Mars Sample Return</a:t>
            </a:r>
          </a:p>
        </p:txBody>
      </p:sp>
      <p:sp>
        <p:nvSpPr>
          <p:cNvPr id="3" name="Title 2">
            <a:extLst>
              <a:ext uri="{FF2B5EF4-FFF2-40B4-BE49-F238E27FC236}">
                <a16:creationId xmlns:a16="http://schemas.microsoft.com/office/drawing/2014/main" id="{5FE53645-4383-90BB-516B-E53E6624A7AC}"/>
              </a:ext>
            </a:extLst>
          </p:cNvPr>
          <p:cNvSpPr>
            <a:spLocks noGrp="1"/>
          </p:cNvSpPr>
          <p:nvPr>
            <p:ph type="title"/>
          </p:nvPr>
        </p:nvSpPr>
        <p:spPr/>
        <p:txBody>
          <a:bodyPr/>
          <a:lstStyle/>
          <a:p>
            <a:r>
              <a:rPr lang="en-US" dirty="0"/>
              <a:t>Motor Model Validation [cont. 7]</a:t>
            </a:r>
          </a:p>
        </p:txBody>
      </p:sp>
      <p:sp>
        <p:nvSpPr>
          <p:cNvPr id="4" name="Text Placeholder 3">
            <a:extLst>
              <a:ext uri="{FF2B5EF4-FFF2-40B4-BE49-F238E27FC236}">
                <a16:creationId xmlns:a16="http://schemas.microsoft.com/office/drawing/2014/main" id="{5FA151DA-CBD5-4611-0A9A-2D23CDDDA4A0}"/>
              </a:ext>
            </a:extLst>
          </p:cNvPr>
          <p:cNvSpPr>
            <a:spLocks noGrp="1"/>
          </p:cNvSpPr>
          <p:nvPr>
            <p:ph type="body" sz="quarter" idx="14"/>
          </p:nvPr>
        </p:nvSpPr>
        <p:spPr/>
        <p:txBody>
          <a:bodyPr/>
          <a:lstStyle/>
          <a:p>
            <a:r>
              <a:rPr lang="en-US" dirty="0"/>
              <a:t>Experiment vs Simulink Simulation</a:t>
            </a:r>
          </a:p>
        </p:txBody>
      </p:sp>
      <p:sp>
        <p:nvSpPr>
          <p:cNvPr id="5" name="Content Placeholder 4">
            <a:extLst>
              <a:ext uri="{FF2B5EF4-FFF2-40B4-BE49-F238E27FC236}">
                <a16:creationId xmlns:a16="http://schemas.microsoft.com/office/drawing/2014/main" id="{AA5D0F43-BADC-C5C0-70CC-1220B399A70B}"/>
              </a:ext>
            </a:extLst>
          </p:cNvPr>
          <p:cNvSpPr>
            <a:spLocks noGrp="1"/>
          </p:cNvSpPr>
          <p:nvPr>
            <p:ph sz="quarter" idx="19"/>
          </p:nvPr>
        </p:nvSpPr>
        <p:spPr>
          <a:xfrm>
            <a:off x="366270" y="1196438"/>
            <a:ext cx="8289539" cy="3619163"/>
          </a:xfrm>
        </p:spPr>
        <p:txBody>
          <a:bodyPr/>
          <a:lstStyle/>
          <a:p>
            <a:r>
              <a:rPr lang="en-US" sz="1800" dirty="0"/>
              <a:t>Potential reasons for mismatches between experiment and simulation for motor sizes 17 &amp; 40:</a:t>
            </a:r>
            <a:br>
              <a:rPr lang="en-US" sz="1800" dirty="0"/>
            </a:br>
            <a:br>
              <a:rPr lang="en-US" sz="1800" dirty="0"/>
            </a:br>
            <a:r>
              <a:rPr lang="en-US" sz="1800" b="1" dirty="0">
                <a:solidFill>
                  <a:schemeClr val="accent1"/>
                </a:solidFill>
              </a:rPr>
              <a:t>1) </a:t>
            </a:r>
            <a:r>
              <a:rPr lang="en-US" sz="1800" dirty="0"/>
              <a:t>No velocity filtering in Simulink, but experiments have velocity filtering</a:t>
            </a:r>
            <a:br>
              <a:rPr lang="en-US" sz="1800" dirty="0"/>
            </a:br>
            <a:br>
              <a:rPr lang="en-US" sz="1800" dirty="0"/>
            </a:br>
            <a:r>
              <a:rPr lang="en-US" sz="1800" b="1" dirty="0">
                <a:solidFill>
                  <a:schemeClr val="accent1"/>
                </a:solidFill>
              </a:rPr>
              <a:t>2) </a:t>
            </a:r>
            <a:r>
              <a:rPr lang="en-US" sz="1800" dirty="0"/>
              <a:t>Incorrect parameters in .yaml file (file where motor parameters are stored)</a:t>
            </a:r>
            <a:br>
              <a:rPr lang="en-US" sz="1800" dirty="0"/>
            </a:br>
            <a:br>
              <a:rPr lang="en-US" sz="1800" dirty="0"/>
            </a:br>
            <a:r>
              <a:rPr lang="en-US" sz="1800" b="1" dirty="0">
                <a:solidFill>
                  <a:schemeClr val="accent1"/>
                </a:solidFill>
              </a:rPr>
              <a:t>3) </a:t>
            </a:r>
            <a:r>
              <a:rPr lang="en-US" sz="1800" dirty="0"/>
              <a:t>Inconsistent conditions during experimentation</a:t>
            </a:r>
            <a:br>
              <a:rPr lang="en-US" sz="1800" dirty="0"/>
            </a:br>
            <a:br>
              <a:rPr lang="en-US" sz="1800" dirty="0"/>
            </a:br>
            <a:r>
              <a:rPr lang="en-US" sz="1800" b="1" dirty="0">
                <a:solidFill>
                  <a:schemeClr val="accent1"/>
                </a:solidFill>
              </a:rPr>
              <a:t>4) </a:t>
            </a:r>
            <a:r>
              <a:rPr lang="en-US" sz="1800" dirty="0"/>
              <a:t>Poor or incorrect Simulink model</a:t>
            </a:r>
            <a:br>
              <a:rPr lang="en-US" sz="1800" dirty="0"/>
            </a:br>
            <a:endParaRPr lang="en-US" sz="1800" dirty="0"/>
          </a:p>
        </p:txBody>
      </p:sp>
      <p:sp>
        <p:nvSpPr>
          <p:cNvPr id="6" name="Date Placeholder 5">
            <a:extLst>
              <a:ext uri="{FF2B5EF4-FFF2-40B4-BE49-F238E27FC236}">
                <a16:creationId xmlns:a16="http://schemas.microsoft.com/office/drawing/2014/main" id="{9BD490B8-6EEC-E034-83C3-FD7442DEEDFD}"/>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8BE1E4BB-0E92-DC0C-08F4-180CBDEC8018}"/>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3FFB28DE-F8D4-4BA4-074E-5CD7C240BD33}"/>
              </a:ext>
            </a:extLst>
          </p:cNvPr>
          <p:cNvSpPr>
            <a:spLocks noGrp="1"/>
          </p:cNvSpPr>
          <p:nvPr>
            <p:ph type="sldNum" sz="quarter" idx="22"/>
          </p:nvPr>
        </p:nvSpPr>
        <p:spPr/>
        <p:txBody>
          <a:bodyPr/>
          <a:lstStyle/>
          <a:p>
            <a:fld id="{224B4221-436D-4A56-A870-FCD944AD4DA9}" type="slidenum">
              <a:rPr lang="en-US" smtClean="0"/>
              <a:pPr/>
              <a:t>43</a:t>
            </a:fld>
            <a:r>
              <a:rPr lang="en-US" dirty="0"/>
              <a:t>/51</a:t>
            </a:r>
          </a:p>
        </p:txBody>
      </p:sp>
    </p:spTree>
    <p:extLst>
      <p:ext uri="{BB962C8B-B14F-4D97-AF65-F5344CB8AC3E}">
        <p14:creationId xmlns:p14="http://schemas.microsoft.com/office/powerpoint/2010/main" val="2444052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7488AA-0F3E-EDDF-AB2C-206F58CB70E9}"/>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1E0D84CA-AC2F-B727-F060-4EC9C61E6A35}"/>
              </a:ext>
            </a:extLst>
          </p:cNvPr>
          <p:cNvSpPr>
            <a:spLocks noGrp="1"/>
          </p:cNvSpPr>
          <p:nvPr>
            <p:ph type="title"/>
          </p:nvPr>
        </p:nvSpPr>
        <p:spPr/>
        <p:txBody>
          <a:bodyPr/>
          <a:lstStyle/>
          <a:p>
            <a:r>
              <a:rPr lang="en-US" dirty="0"/>
              <a:t>Motor Model Validation [cont. 8]</a:t>
            </a:r>
          </a:p>
        </p:txBody>
      </p:sp>
      <p:sp>
        <p:nvSpPr>
          <p:cNvPr id="4" name="Text Placeholder 3">
            <a:extLst>
              <a:ext uri="{FF2B5EF4-FFF2-40B4-BE49-F238E27FC236}">
                <a16:creationId xmlns:a16="http://schemas.microsoft.com/office/drawing/2014/main" id="{A9F740B5-EDF4-5E67-2644-A27D3EDF2247}"/>
              </a:ext>
            </a:extLst>
          </p:cNvPr>
          <p:cNvSpPr>
            <a:spLocks noGrp="1"/>
          </p:cNvSpPr>
          <p:nvPr>
            <p:ph type="body" sz="quarter" idx="14"/>
          </p:nvPr>
        </p:nvSpPr>
        <p:spPr/>
        <p:txBody>
          <a:bodyPr/>
          <a:lstStyle/>
          <a:p>
            <a:r>
              <a:rPr lang="en-US" dirty="0"/>
              <a:t>Experiment vs Simulink Simulation</a:t>
            </a:r>
          </a:p>
          <a:p>
            <a:endParaRPr lang="en-US" dirty="0"/>
          </a:p>
        </p:txBody>
      </p:sp>
      <p:sp>
        <p:nvSpPr>
          <p:cNvPr id="5" name="Content Placeholder 4">
            <a:extLst>
              <a:ext uri="{FF2B5EF4-FFF2-40B4-BE49-F238E27FC236}">
                <a16:creationId xmlns:a16="http://schemas.microsoft.com/office/drawing/2014/main" id="{C0A164FB-5823-E306-AEF5-51A38408D1FB}"/>
              </a:ext>
            </a:extLst>
          </p:cNvPr>
          <p:cNvSpPr>
            <a:spLocks noGrp="1"/>
          </p:cNvSpPr>
          <p:nvPr>
            <p:ph sz="quarter" idx="19"/>
          </p:nvPr>
        </p:nvSpPr>
        <p:spPr>
          <a:xfrm>
            <a:off x="254000" y="1181120"/>
            <a:ext cx="4214761" cy="3545738"/>
          </a:xfrm>
        </p:spPr>
        <p:txBody>
          <a:bodyPr/>
          <a:lstStyle/>
          <a:p>
            <a:r>
              <a:rPr lang="en-US" sz="2400" dirty="0"/>
              <a:t>Size 17 has 3x worse positional resolution.</a:t>
            </a:r>
          </a:p>
          <a:p>
            <a:endParaRPr lang="en-US" sz="2400" dirty="0"/>
          </a:p>
          <a:p>
            <a:r>
              <a:rPr lang="en-US" sz="2400" dirty="0"/>
              <a:t>Compensate for 3x coarseness of size 17 data relative to size 32 and 40 data by redoing size 17 tests with 3x amplitude.</a:t>
            </a:r>
          </a:p>
        </p:txBody>
      </p:sp>
      <p:sp>
        <p:nvSpPr>
          <p:cNvPr id="6" name="Date Placeholder 5">
            <a:extLst>
              <a:ext uri="{FF2B5EF4-FFF2-40B4-BE49-F238E27FC236}">
                <a16:creationId xmlns:a16="http://schemas.microsoft.com/office/drawing/2014/main" id="{3052DC51-8B8C-8EFD-7306-A69776E6F877}"/>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53C9C289-3C71-E804-89DA-D7938728C675}"/>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B4C5CF32-8EEE-BCE1-7B3A-E3EAA8249FA4}"/>
              </a:ext>
            </a:extLst>
          </p:cNvPr>
          <p:cNvSpPr>
            <a:spLocks noGrp="1"/>
          </p:cNvSpPr>
          <p:nvPr>
            <p:ph type="sldNum" sz="quarter" idx="22"/>
          </p:nvPr>
        </p:nvSpPr>
        <p:spPr/>
        <p:txBody>
          <a:bodyPr/>
          <a:lstStyle/>
          <a:p>
            <a:fld id="{224B4221-436D-4A56-A870-FCD944AD4DA9}" type="slidenum">
              <a:rPr lang="en-US" smtClean="0"/>
              <a:pPr/>
              <a:t>44</a:t>
            </a:fld>
            <a:r>
              <a:rPr lang="en-US" dirty="0"/>
              <a:t>/51</a:t>
            </a:r>
          </a:p>
        </p:txBody>
      </p:sp>
      <p:pic>
        <p:nvPicPr>
          <p:cNvPr id="12" name="Picture 11" descr="A graph of a function&#10;&#10;Description automatically generated">
            <a:extLst>
              <a:ext uri="{FF2B5EF4-FFF2-40B4-BE49-F238E27FC236}">
                <a16:creationId xmlns:a16="http://schemas.microsoft.com/office/drawing/2014/main" id="{62F7A09A-477B-51CB-561C-46EE6562DC95}"/>
              </a:ext>
            </a:extLst>
          </p:cNvPr>
          <p:cNvPicPr>
            <a:picLocks noChangeAspect="1"/>
          </p:cNvPicPr>
          <p:nvPr/>
        </p:nvPicPr>
        <p:blipFill rotWithShape="1">
          <a:blip r:embed="rId2"/>
          <a:srcRect l="7439" t="4291" r="8791" b="4062"/>
          <a:stretch/>
        </p:blipFill>
        <p:spPr>
          <a:xfrm>
            <a:off x="4689294" y="952244"/>
            <a:ext cx="3754158" cy="3848040"/>
          </a:xfrm>
          <a:prstGeom prst="rect">
            <a:avLst/>
          </a:prstGeom>
          <a:ln>
            <a:noFill/>
          </a:ln>
        </p:spPr>
      </p:pic>
      <p:pic>
        <p:nvPicPr>
          <p:cNvPr id="9" name="Picture 8" descr="A graph of a function&#10;&#10;Description automatically generated">
            <a:extLst>
              <a:ext uri="{FF2B5EF4-FFF2-40B4-BE49-F238E27FC236}">
                <a16:creationId xmlns:a16="http://schemas.microsoft.com/office/drawing/2014/main" id="{60461BE2-8DEA-1524-45D2-C0CA8E1DA4F6}"/>
              </a:ext>
            </a:extLst>
          </p:cNvPr>
          <p:cNvPicPr>
            <a:picLocks noChangeAspect="1"/>
          </p:cNvPicPr>
          <p:nvPr/>
        </p:nvPicPr>
        <p:blipFill rotWithShape="1">
          <a:blip r:embed="rId2"/>
          <a:srcRect l="75256" t="8712" r="10822" b="82065"/>
          <a:stretch/>
        </p:blipFill>
        <p:spPr>
          <a:xfrm>
            <a:off x="7330433" y="1107441"/>
            <a:ext cx="1066641" cy="662058"/>
          </a:xfrm>
          <a:prstGeom prst="rect">
            <a:avLst/>
          </a:prstGeom>
          <a:ln>
            <a:noFill/>
          </a:ln>
        </p:spPr>
      </p:pic>
    </p:spTree>
    <p:extLst>
      <p:ext uri="{BB962C8B-B14F-4D97-AF65-F5344CB8AC3E}">
        <p14:creationId xmlns:p14="http://schemas.microsoft.com/office/powerpoint/2010/main" val="6808139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16698B-D92E-9CB5-B916-E6B48477C02C}"/>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B724BF1E-B434-465F-6E1B-713BE3EA696A}"/>
              </a:ext>
            </a:extLst>
          </p:cNvPr>
          <p:cNvSpPr>
            <a:spLocks noGrp="1"/>
          </p:cNvSpPr>
          <p:nvPr>
            <p:ph type="title"/>
          </p:nvPr>
        </p:nvSpPr>
        <p:spPr/>
        <p:txBody>
          <a:bodyPr/>
          <a:lstStyle/>
          <a:p>
            <a:r>
              <a:rPr lang="en-US" dirty="0"/>
              <a:t>Motor Model Validation [cont. 9]</a:t>
            </a:r>
          </a:p>
        </p:txBody>
      </p:sp>
      <p:sp>
        <p:nvSpPr>
          <p:cNvPr id="4" name="Text Placeholder 3">
            <a:extLst>
              <a:ext uri="{FF2B5EF4-FFF2-40B4-BE49-F238E27FC236}">
                <a16:creationId xmlns:a16="http://schemas.microsoft.com/office/drawing/2014/main" id="{50A8F3B5-4AD4-C349-48C1-98D405C103EC}"/>
              </a:ext>
            </a:extLst>
          </p:cNvPr>
          <p:cNvSpPr>
            <a:spLocks noGrp="1"/>
          </p:cNvSpPr>
          <p:nvPr>
            <p:ph type="body" sz="quarter" idx="14"/>
          </p:nvPr>
        </p:nvSpPr>
        <p:spPr/>
        <p:txBody>
          <a:bodyPr/>
          <a:lstStyle/>
          <a:p>
            <a:r>
              <a:rPr lang="en-US" dirty="0">
                <a:solidFill>
                  <a:srgbClr val="FF0000"/>
                </a:solidFill>
              </a:rPr>
              <a:t>Experiment</a:t>
            </a:r>
            <a:r>
              <a:rPr lang="en-US" dirty="0"/>
              <a:t> vs </a:t>
            </a:r>
            <a:r>
              <a:rPr lang="en-US" dirty="0">
                <a:solidFill>
                  <a:srgbClr val="140AE0"/>
                </a:solidFill>
              </a:rPr>
              <a:t>Simulink</a:t>
            </a:r>
            <a:r>
              <a:rPr lang="en-US" dirty="0"/>
              <a:t> Transient Plot (Motor Size 17)</a:t>
            </a:r>
          </a:p>
        </p:txBody>
      </p:sp>
      <p:sp>
        <p:nvSpPr>
          <p:cNvPr id="6" name="Date Placeholder 5">
            <a:extLst>
              <a:ext uri="{FF2B5EF4-FFF2-40B4-BE49-F238E27FC236}">
                <a16:creationId xmlns:a16="http://schemas.microsoft.com/office/drawing/2014/main" id="{DD5DDE7F-1274-2DDA-645E-0AE26A18E624}"/>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83DC9A0E-C761-2AC9-3027-92C7296CCD01}"/>
              </a:ext>
            </a:extLst>
          </p:cNvPr>
          <p:cNvSpPr>
            <a:spLocks noGrp="1"/>
          </p:cNvSpPr>
          <p:nvPr>
            <p:ph type="ftr" sz="quarter" idx="21"/>
          </p:nvPr>
        </p:nvSpPr>
        <p:spPr>
          <a:xfrm>
            <a:off x="1671320" y="4802823"/>
            <a:ext cx="5760720" cy="274637"/>
          </a:xfrm>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B34C49DB-DE15-A4E6-5F86-69E62E41848D}"/>
              </a:ext>
            </a:extLst>
          </p:cNvPr>
          <p:cNvSpPr>
            <a:spLocks noGrp="1"/>
          </p:cNvSpPr>
          <p:nvPr>
            <p:ph type="sldNum" sz="quarter" idx="22"/>
          </p:nvPr>
        </p:nvSpPr>
        <p:spPr/>
        <p:txBody>
          <a:bodyPr/>
          <a:lstStyle/>
          <a:p>
            <a:fld id="{224B4221-436D-4A56-A870-FCD944AD4DA9}" type="slidenum">
              <a:rPr lang="en-US" smtClean="0"/>
              <a:pPr/>
              <a:t>45</a:t>
            </a:fld>
            <a:r>
              <a:rPr lang="en-US" dirty="0"/>
              <a:t>/51</a:t>
            </a:r>
          </a:p>
        </p:txBody>
      </p:sp>
      <p:pic>
        <p:nvPicPr>
          <p:cNvPr id="9" name="Picture 8" descr="A graph of a graph&#10;&#10;Description automatically generated">
            <a:extLst>
              <a:ext uri="{FF2B5EF4-FFF2-40B4-BE49-F238E27FC236}">
                <a16:creationId xmlns:a16="http://schemas.microsoft.com/office/drawing/2014/main" id="{7FA4A0F2-34D9-9D4E-3B70-768753475DB7}"/>
              </a:ext>
            </a:extLst>
          </p:cNvPr>
          <p:cNvPicPr>
            <a:picLocks noChangeAspect="1"/>
          </p:cNvPicPr>
          <p:nvPr/>
        </p:nvPicPr>
        <p:blipFill rotWithShape="1">
          <a:blip r:embed="rId2"/>
          <a:srcRect l="8263" r="8797"/>
          <a:stretch/>
        </p:blipFill>
        <p:spPr>
          <a:xfrm>
            <a:off x="77608" y="1123153"/>
            <a:ext cx="2950773" cy="1235199"/>
          </a:xfrm>
          <a:prstGeom prst="rect">
            <a:avLst/>
          </a:prstGeom>
          <a:ln>
            <a:noFill/>
          </a:ln>
        </p:spPr>
      </p:pic>
      <p:pic>
        <p:nvPicPr>
          <p:cNvPr id="12" name="Picture 11" descr="A graph of a graph&#10;&#10;Description automatically generated">
            <a:extLst>
              <a:ext uri="{FF2B5EF4-FFF2-40B4-BE49-F238E27FC236}">
                <a16:creationId xmlns:a16="http://schemas.microsoft.com/office/drawing/2014/main" id="{6FBFDAA2-6645-CCBD-00A3-4D9763352872}"/>
              </a:ext>
            </a:extLst>
          </p:cNvPr>
          <p:cNvPicPr>
            <a:picLocks noChangeAspect="1"/>
          </p:cNvPicPr>
          <p:nvPr/>
        </p:nvPicPr>
        <p:blipFill rotWithShape="1">
          <a:blip r:embed="rId3"/>
          <a:srcRect l="8263" r="8797"/>
          <a:stretch/>
        </p:blipFill>
        <p:spPr>
          <a:xfrm>
            <a:off x="3096613" y="1123153"/>
            <a:ext cx="2950773" cy="1235199"/>
          </a:xfrm>
          <a:prstGeom prst="rect">
            <a:avLst/>
          </a:prstGeom>
          <a:ln>
            <a:noFill/>
          </a:ln>
        </p:spPr>
      </p:pic>
      <p:pic>
        <p:nvPicPr>
          <p:cNvPr id="14" name="Picture 13" descr="A graph of a graph&#10;&#10;Description automatically generated">
            <a:extLst>
              <a:ext uri="{FF2B5EF4-FFF2-40B4-BE49-F238E27FC236}">
                <a16:creationId xmlns:a16="http://schemas.microsoft.com/office/drawing/2014/main" id="{536A79E9-76A0-F52F-96E6-491C05EC59B0}"/>
              </a:ext>
            </a:extLst>
          </p:cNvPr>
          <p:cNvPicPr>
            <a:picLocks noChangeAspect="1"/>
          </p:cNvPicPr>
          <p:nvPr/>
        </p:nvPicPr>
        <p:blipFill rotWithShape="1">
          <a:blip r:embed="rId4"/>
          <a:srcRect l="8263" r="8797"/>
          <a:stretch/>
        </p:blipFill>
        <p:spPr>
          <a:xfrm>
            <a:off x="6115618" y="1107441"/>
            <a:ext cx="2950773" cy="1235199"/>
          </a:xfrm>
          <a:prstGeom prst="rect">
            <a:avLst/>
          </a:prstGeom>
          <a:ln>
            <a:noFill/>
          </a:ln>
        </p:spPr>
      </p:pic>
      <p:pic>
        <p:nvPicPr>
          <p:cNvPr id="16" name="Picture 15" descr="A graph of a graph&#10;&#10;Description automatically generated">
            <a:extLst>
              <a:ext uri="{FF2B5EF4-FFF2-40B4-BE49-F238E27FC236}">
                <a16:creationId xmlns:a16="http://schemas.microsoft.com/office/drawing/2014/main" id="{6D12F6CA-5FE2-21FB-19D0-896FFEA061D8}"/>
              </a:ext>
            </a:extLst>
          </p:cNvPr>
          <p:cNvPicPr>
            <a:picLocks noChangeAspect="1"/>
          </p:cNvPicPr>
          <p:nvPr/>
        </p:nvPicPr>
        <p:blipFill rotWithShape="1">
          <a:blip r:embed="rId5"/>
          <a:srcRect l="8263" r="8797"/>
          <a:stretch/>
        </p:blipFill>
        <p:spPr>
          <a:xfrm>
            <a:off x="77608" y="2374064"/>
            <a:ext cx="2950773" cy="1235199"/>
          </a:xfrm>
          <a:prstGeom prst="rect">
            <a:avLst/>
          </a:prstGeom>
          <a:ln>
            <a:noFill/>
          </a:ln>
        </p:spPr>
      </p:pic>
      <p:pic>
        <p:nvPicPr>
          <p:cNvPr id="19" name="Picture 18" descr="A graph of a graph showing a red and blue line&#10;&#10;Description automatically generated">
            <a:extLst>
              <a:ext uri="{FF2B5EF4-FFF2-40B4-BE49-F238E27FC236}">
                <a16:creationId xmlns:a16="http://schemas.microsoft.com/office/drawing/2014/main" id="{88999A52-7CD2-D3B3-843B-735B7B5735B8}"/>
              </a:ext>
            </a:extLst>
          </p:cNvPr>
          <p:cNvPicPr>
            <a:picLocks noChangeAspect="1"/>
          </p:cNvPicPr>
          <p:nvPr/>
        </p:nvPicPr>
        <p:blipFill rotWithShape="1">
          <a:blip r:embed="rId6"/>
          <a:srcRect l="8263" r="8797"/>
          <a:stretch/>
        </p:blipFill>
        <p:spPr>
          <a:xfrm>
            <a:off x="3096613" y="2374063"/>
            <a:ext cx="2950773" cy="1235199"/>
          </a:xfrm>
          <a:prstGeom prst="rect">
            <a:avLst/>
          </a:prstGeom>
          <a:ln>
            <a:noFill/>
          </a:ln>
        </p:spPr>
      </p:pic>
      <p:pic>
        <p:nvPicPr>
          <p:cNvPr id="22" name="Picture 21" descr="A graph of a graph showing a red and blue line&#10;&#10;Description automatically generated">
            <a:extLst>
              <a:ext uri="{FF2B5EF4-FFF2-40B4-BE49-F238E27FC236}">
                <a16:creationId xmlns:a16="http://schemas.microsoft.com/office/drawing/2014/main" id="{D52C13A1-C647-CC70-4B7E-DB196C90E064}"/>
              </a:ext>
            </a:extLst>
          </p:cNvPr>
          <p:cNvPicPr>
            <a:picLocks noChangeAspect="1"/>
          </p:cNvPicPr>
          <p:nvPr/>
        </p:nvPicPr>
        <p:blipFill rotWithShape="1">
          <a:blip r:embed="rId7"/>
          <a:srcRect l="8263" r="8796"/>
          <a:stretch/>
        </p:blipFill>
        <p:spPr>
          <a:xfrm>
            <a:off x="6115617" y="2358352"/>
            <a:ext cx="2950773" cy="1232311"/>
          </a:xfrm>
          <a:prstGeom prst="rect">
            <a:avLst/>
          </a:prstGeom>
          <a:ln>
            <a:noFill/>
          </a:ln>
        </p:spPr>
      </p:pic>
      <p:pic>
        <p:nvPicPr>
          <p:cNvPr id="25" name="Picture 24" descr="A graph of a graph&#10;&#10;Description automatically generated">
            <a:extLst>
              <a:ext uri="{FF2B5EF4-FFF2-40B4-BE49-F238E27FC236}">
                <a16:creationId xmlns:a16="http://schemas.microsoft.com/office/drawing/2014/main" id="{88D35B73-DE93-6521-788B-186567ABC28B}"/>
              </a:ext>
            </a:extLst>
          </p:cNvPr>
          <p:cNvPicPr>
            <a:picLocks noChangeAspect="1"/>
          </p:cNvPicPr>
          <p:nvPr/>
        </p:nvPicPr>
        <p:blipFill rotWithShape="1">
          <a:blip r:embed="rId8"/>
          <a:srcRect l="8263" r="8797"/>
          <a:stretch/>
        </p:blipFill>
        <p:spPr>
          <a:xfrm>
            <a:off x="77608" y="3618049"/>
            <a:ext cx="2950772" cy="1230410"/>
          </a:xfrm>
          <a:prstGeom prst="rect">
            <a:avLst/>
          </a:prstGeom>
          <a:ln>
            <a:noFill/>
          </a:ln>
        </p:spPr>
      </p:pic>
      <p:pic>
        <p:nvPicPr>
          <p:cNvPr id="28" name="Picture 27" descr="A graph showing a red and blue line&#10;&#10;Description automatically generated">
            <a:extLst>
              <a:ext uri="{FF2B5EF4-FFF2-40B4-BE49-F238E27FC236}">
                <a16:creationId xmlns:a16="http://schemas.microsoft.com/office/drawing/2014/main" id="{A1385B41-3356-6FF1-988A-5A6BB938C1A2}"/>
              </a:ext>
            </a:extLst>
          </p:cNvPr>
          <p:cNvPicPr>
            <a:picLocks noChangeAspect="1"/>
          </p:cNvPicPr>
          <p:nvPr/>
        </p:nvPicPr>
        <p:blipFill rotWithShape="1">
          <a:blip r:embed="rId9"/>
          <a:srcRect l="8263" r="8797"/>
          <a:stretch/>
        </p:blipFill>
        <p:spPr>
          <a:xfrm>
            <a:off x="3096613" y="3622524"/>
            <a:ext cx="2950772" cy="1228421"/>
          </a:xfrm>
          <a:prstGeom prst="rect">
            <a:avLst/>
          </a:prstGeom>
          <a:ln>
            <a:noFill/>
          </a:ln>
        </p:spPr>
      </p:pic>
      <p:pic>
        <p:nvPicPr>
          <p:cNvPr id="32" name="Picture 31" descr="A graph of a graph&#10;&#10;Description automatically generated">
            <a:extLst>
              <a:ext uri="{FF2B5EF4-FFF2-40B4-BE49-F238E27FC236}">
                <a16:creationId xmlns:a16="http://schemas.microsoft.com/office/drawing/2014/main" id="{DECD3F33-30DF-660F-13C5-0E1B2308687C}"/>
              </a:ext>
            </a:extLst>
          </p:cNvPr>
          <p:cNvPicPr>
            <a:picLocks noChangeAspect="1"/>
          </p:cNvPicPr>
          <p:nvPr/>
        </p:nvPicPr>
        <p:blipFill rotWithShape="1">
          <a:blip r:embed="rId10"/>
          <a:srcRect l="8263" r="8797"/>
          <a:stretch/>
        </p:blipFill>
        <p:spPr>
          <a:xfrm>
            <a:off x="6115618" y="3615600"/>
            <a:ext cx="2950772" cy="1228421"/>
          </a:xfrm>
          <a:prstGeom prst="rect">
            <a:avLst/>
          </a:prstGeom>
          <a:ln>
            <a:noFill/>
          </a:ln>
        </p:spPr>
      </p:pic>
      <p:sp>
        <p:nvSpPr>
          <p:cNvPr id="34" name="TextBox 33">
            <a:extLst>
              <a:ext uri="{FF2B5EF4-FFF2-40B4-BE49-F238E27FC236}">
                <a16:creationId xmlns:a16="http://schemas.microsoft.com/office/drawing/2014/main" id="{6F624AA1-E4B1-B2E7-1325-FC79A52D792E}"/>
              </a:ext>
            </a:extLst>
          </p:cNvPr>
          <p:cNvSpPr txBox="1"/>
          <p:nvPr/>
        </p:nvSpPr>
        <p:spPr>
          <a:xfrm>
            <a:off x="361275" y="1143518"/>
            <a:ext cx="1261242" cy="276999"/>
          </a:xfrm>
          <a:prstGeom prst="rect">
            <a:avLst/>
          </a:prstGeom>
          <a:noFill/>
        </p:spPr>
        <p:txBody>
          <a:bodyPr wrap="square" rtlCol="0">
            <a:spAutoFit/>
          </a:bodyPr>
          <a:lstStyle/>
          <a:p>
            <a:r>
              <a:rPr lang="en-US" sz="1200" b="1" dirty="0"/>
              <a:t>Test 1: 0.5 Hz</a:t>
            </a:r>
          </a:p>
        </p:txBody>
      </p:sp>
      <p:sp>
        <p:nvSpPr>
          <p:cNvPr id="36" name="TextBox 35">
            <a:extLst>
              <a:ext uri="{FF2B5EF4-FFF2-40B4-BE49-F238E27FC236}">
                <a16:creationId xmlns:a16="http://schemas.microsoft.com/office/drawing/2014/main" id="{21BB4283-8F0C-0985-BD1A-BAEA795185E7}"/>
              </a:ext>
            </a:extLst>
          </p:cNvPr>
          <p:cNvSpPr txBox="1"/>
          <p:nvPr/>
        </p:nvSpPr>
        <p:spPr>
          <a:xfrm>
            <a:off x="361275" y="2412112"/>
            <a:ext cx="1261242" cy="276999"/>
          </a:xfrm>
          <a:prstGeom prst="rect">
            <a:avLst/>
          </a:prstGeom>
          <a:noFill/>
        </p:spPr>
        <p:txBody>
          <a:bodyPr wrap="square" rtlCol="0">
            <a:spAutoFit/>
          </a:bodyPr>
          <a:lstStyle/>
          <a:p>
            <a:r>
              <a:rPr lang="en-US" sz="1200" b="1" dirty="0"/>
              <a:t>Test 4: 2.0 Hz</a:t>
            </a:r>
          </a:p>
        </p:txBody>
      </p:sp>
      <p:sp>
        <p:nvSpPr>
          <p:cNvPr id="38" name="TextBox 37">
            <a:extLst>
              <a:ext uri="{FF2B5EF4-FFF2-40B4-BE49-F238E27FC236}">
                <a16:creationId xmlns:a16="http://schemas.microsoft.com/office/drawing/2014/main" id="{96D17C7E-16F8-7A0D-A551-D6FA5469C820}"/>
              </a:ext>
            </a:extLst>
          </p:cNvPr>
          <p:cNvSpPr txBox="1"/>
          <p:nvPr/>
        </p:nvSpPr>
        <p:spPr>
          <a:xfrm>
            <a:off x="361275" y="3654170"/>
            <a:ext cx="1261242" cy="276999"/>
          </a:xfrm>
          <a:prstGeom prst="rect">
            <a:avLst/>
          </a:prstGeom>
          <a:noFill/>
        </p:spPr>
        <p:txBody>
          <a:bodyPr wrap="square" rtlCol="0">
            <a:spAutoFit/>
          </a:bodyPr>
          <a:lstStyle/>
          <a:p>
            <a:r>
              <a:rPr lang="en-US" sz="1200" b="1" dirty="0"/>
              <a:t>Test 7: 3.5 Hz</a:t>
            </a:r>
          </a:p>
        </p:txBody>
      </p:sp>
      <p:sp>
        <p:nvSpPr>
          <p:cNvPr id="40" name="TextBox 39">
            <a:extLst>
              <a:ext uri="{FF2B5EF4-FFF2-40B4-BE49-F238E27FC236}">
                <a16:creationId xmlns:a16="http://schemas.microsoft.com/office/drawing/2014/main" id="{D53093A9-ACF2-B906-5AB3-DF2231B35655}"/>
              </a:ext>
            </a:extLst>
          </p:cNvPr>
          <p:cNvSpPr txBox="1"/>
          <p:nvPr/>
        </p:nvSpPr>
        <p:spPr>
          <a:xfrm>
            <a:off x="3451954" y="1143518"/>
            <a:ext cx="1261242" cy="276999"/>
          </a:xfrm>
          <a:prstGeom prst="rect">
            <a:avLst/>
          </a:prstGeom>
          <a:noFill/>
        </p:spPr>
        <p:txBody>
          <a:bodyPr wrap="square" rtlCol="0">
            <a:spAutoFit/>
          </a:bodyPr>
          <a:lstStyle/>
          <a:p>
            <a:r>
              <a:rPr lang="en-US" sz="1200" b="1" dirty="0"/>
              <a:t>Test 2: 1.0 Hz</a:t>
            </a:r>
          </a:p>
        </p:txBody>
      </p:sp>
      <p:sp>
        <p:nvSpPr>
          <p:cNvPr id="42" name="TextBox 41">
            <a:extLst>
              <a:ext uri="{FF2B5EF4-FFF2-40B4-BE49-F238E27FC236}">
                <a16:creationId xmlns:a16="http://schemas.microsoft.com/office/drawing/2014/main" id="{BDFEE411-0A4E-41C4-5854-7C51BF67DAE3}"/>
              </a:ext>
            </a:extLst>
          </p:cNvPr>
          <p:cNvSpPr txBox="1"/>
          <p:nvPr/>
        </p:nvSpPr>
        <p:spPr>
          <a:xfrm>
            <a:off x="3451954" y="2412112"/>
            <a:ext cx="1261242" cy="276999"/>
          </a:xfrm>
          <a:prstGeom prst="rect">
            <a:avLst/>
          </a:prstGeom>
          <a:noFill/>
        </p:spPr>
        <p:txBody>
          <a:bodyPr wrap="square" rtlCol="0">
            <a:spAutoFit/>
          </a:bodyPr>
          <a:lstStyle/>
          <a:p>
            <a:r>
              <a:rPr lang="en-US" sz="1200" b="1" dirty="0"/>
              <a:t>Test 5: 2.5 Hz</a:t>
            </a:r>
          </a:p>
        </p:txBody>
      </p:sp>
      <p:sp>
        <p:nvSpPr>
          <p:cNvPr id="44" name="TextBox 43">
            <a:extLst>
              <a:ext uri="{FF2B5EF4-FFF2-40B4-BE49-F238E27FC236}">
                <a16:creationId xmlns:a16="http://schemas.microsoft.com/office/drawing/2014/main" id="{7BB42DDB-0DF5-11A3-B50A-44B81431EB88}"/>
              </a:ext>
            </a:extLst>
          </p:cNvPr>
          <p:cNvSpPr txBox="1"/>
          <p:nvPr/>
        </p:nvSpPr>
        <p:spPr>
          <a:xfrm>
            <a:off x="3451954" y="3654170"/>
            <a:ext cx="1261242" cy="276999"/>
          </a:xfrm>
          <a:prstGeom prst="rect">
            <a:avLst/>
          </a:prstGeom>
          <a:noFill/>
        </p:spPr>
        <p:txBody>
          <a:bodyPr wrap="square" rtlCol="0">
            <a:spAutoFit/>
          </a:bodyPr>
          <a:lstStyle/>
          <a:p>
            <a:r>
              <a:rPr lang="en-US" sz="1200" b="1" dirty="0"/>
              <a:t>Test 8: 4.0 Hz</a:t>
            </a:r>
          </a:p>
        </p:txBody>
      </p:sp>
      <p:sp>
        <p:nvSpPr>
          <p:cNvPr id="45" name="TextBox 44">
            <a:extLst>
              <a:ext uri="{FF2B5EF4-FFF2-40B4-BE49-F238E27FC236}">
                <a16:creationId xmlns:a16="http://schemas.microsoft.com/office/drawing/2014/main" id="{CE826F4F-D9B2-C0BD-7412-D8A34DEE34D2}"/>
              </a:ext>
            </a:extLst>
          </p:cNvPr>
          <p:cNvSpPr txBox="1"/>
          <p:nvPr/>
        </p:nvSpPr>
        <p:spPr>
          <a:xfrm>
            <a:off x="6450198" y="1143518"/>
            <a:ext cx="1261242" cy="276999"/>
          </a:xfrm>
          <a:prstGeom prst="rect">
            <a:avLst/>
          </a:prstGeom>
          <a:noFill/>
        </p:spPr>
        <p:txBody>
          <a:bodyPr wrap="square" rtlCol="0">
            <a:spAutoFit/>
          </a:bodyPr>
          <a:lstStyle/>
          <a:p>
            <a:r>
              <a:rPr lang="en-US" sz="1200" b="1" dirty="0"/>
              <a:t>Test 3: 1.5 Hz</a:t>
            </a:r>
          </a:p>
        </p:txBody>
      </p:sp>
      <p:sp>
        <p:nvSpPr>
          <p:cNvPr id="46" name="TextBox 45">
            <a:extLst>
              <a:ext uri="{FF2B5EF4-FFF2-40B4-BE49-F238E27FC236}">
                <a16:creationId xmlns:a16="http://schemas.microsoft.com/office/drawing/2014/main" id="{F9961CB9-ADF7-F85A-4DCE-AB16DCA3DA56}"/>
              </a:ext>
            </a:extLst>
          </p:cNvPr>
          <p:cNvSpPr txBox="1"/>
          <p:nvPr/>
        </p:nvSpPr>
        <p:spPr>
          <a:xfrm>
            <a:off x="6450198" y="2412112"/>
            <a:ext cx="1261242" cy="276999"/>
          </a:xfrm>
          <a:prstGeom prst="rect">
            <a:avLst/>
          </a:prstGeom>
          <a:noFill/>
        </p:spPr>
        <p:txBody>
          <a:bodyPr wrap="square" rtlCol="0">
            <a:spAutoFit/>
          </a:bodyPr>
          <a:lstStyle/>
          <a:p>
            <a:r>
              <a:rPr lang="en-US" sz="1200" b="1" dirty="0"/>
              <a:t>Test 6: 3.0 Hz</a:t>
            </a:r>
          </a:p>
        </p:txBody>
      </p:sp>
      <p:sp>
        <p:nvSpPr>
          <p:cNvPr id="47" name="TextBox 46">
            <a:extLst>
              <a:ext uri="{FF2B5EF4-FFF2-40B4-BE49-F238E27FC236}">
                <a16:creationId xmlns:a16="http://schemas.microsoft.com/office/drawing/2014/main" id="{370F5303-1E96-2A88-EC11-71F8E6BDAA58}"/>
              </a:ext>
            </a:extLst>
          </p:cNvPr>
          <p:cNvSpPr txBox="1"/>
          <p:nvPr/>
        </p:nvSpPr>
        <p:spPr>
          <a:xfrm>
            <a:off x="6450198" y="3654170"/>
            <a:ext cx="1261242" cy="276999"/>
          </a:xfrm>
          <a:prstGeom prst="rect">
            <a:avLst/>
          </a:prstGeom>
          <a:noFill/>
        </p:spPr>
        <p:txBody>
          <a:bodyPr wrap="square" rtlCol="0">
            <a:spAutoFit/>
          </a:bodyPr>
          <a:lstStyle/>
          <a:p>
            <a:r>
              <a:rPr lang="en-US" sz="1200" b="1" dirty="0"/>
              <a:t>Test 9: 4.5 Hz</a:t>
            </a:r>
          </a:p>
        </p:txBody>
      </p:sp>
    </p:spTree>
    <p:extLst>
      <p:ext uri="{BB962C8B-B14F-4D97-AF65-F5344CB8AC3E}">
        <p14:creationId xmlns:p14="http://schemas.microsoft.com/office/powerpoint/2010/main" val="1893096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D401CA-E0EC-062D-B37B-EF6FA88263F3}"/>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1F697E13-CB3D-F350-8B31-4CDCB352D842}"/>
              </a:ext>
            </a:extLst>
          </p:cNvPr>
          <p:cNvSpPr>
            <a:spLocks noGrp="1"/>
          </p:cNvSpPr>
          <p:nvPr>
            <p:ph type="title"/>
          </p:nvPr>
        </p:nvSpPr>
        <p:spPr/>
        <p:txBody>
          <a:bodyPr/>
          <a:lstStyle/>
          <a:p>
            <a:r>
              <a:rPr lang="en-US" dirty="0"/>
              <a:t>Motor Model Validation [cont. 10]</a:t>
            </a:r>
          </a:p>
        </p:txBody>
      </p:sp>
      <p:sp>
        <p:nvSpPr>
          <p:cNvPr id="4" name="Text Placeholder 3">
            <a:extLst>
              <a:ext uri="{FF2B5EF4-FFF2-40B4-BE49-F238E27FC236}">
                <a16:creationId xmlns:a16="http://schemas.microsoft.com/office/drawing/2014/main" id="{0D079412-0492-4B5C-B44B-AEE704EAA5F1}"/>
              </a:ext>
            </a:extLst>
          </p:cNvPr>
          <p:cNvSpPr>
            <a:spLocks noGrp="1"/>
          </p:cNvSpPr>
          <p:nvPr>
            <p:ph type="body" sz="quarter" idx="14"/>
          </p:nvPr>
        </p:nvSpPr>
        <p:spPr/>
        <p:txBody>
          <a:bodyPr/>
          <a:lstStyle/>
          <a:p>
            <a:r>
              <a:rPr lang="en-US" dirty="0">
                <a:solidFill>
                  <a:srgbClr val="FF0000"/>
                </a:solidFill>
              </a:rPr>
              <a:t>Experiment</a:t>
            </a:r>
            <a:r>
              <a:rPr lang="en-US" dirty="0"/>
              <a:t> vs </a:t>
            </a:r>
            <a:r>
              <a:rPr lang="en-US" dirty="0">
                <a:solidFill>
                  <a:srgbClr val="140AE0"/>
                </a:solidFill>
              </a:rPr>
              <a:t>Simulink</a:t>
            </a:r>
            <a:r>
              <a:rPr lang="en-US" dirty="0"/>
              <a:t> Bode Plot (Motor Size 17)</a:t>
            </a:r>
          </a:p>
          <a:p>
            <a:endParaRPr lang="en-US" dirty="0"/>
          </a:p>
        </p:txBody>
      </p:sp>
      <p:sp>
        <p:nvSpPr>
          <p:cNvPr id="6" name="Date Placeholder 5">
            <a:extLst>
              <a:ext uri="{FF2B5EF4-FFF2-40B4-BE49-F238E27FC236}">
                <a16:creationId xmlns:a16="http://schemas.microsoft.com/office/drawing/2014/main" id="{0FD21795-0342-8E85-B7C6-3180FEB80EC1}"/>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7B1DDFF6-DBFC-B5E4-CE33-3E27E576C964}"/>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9DDE0748-F3E4-7EDD-C6D9-1224C2DFE98D}"/>
              </a:ext>
            </a:extLst>
          </p:cNvPr>
          <p:cNvSpPr>
            <a:spLocks noGrp="1"/>
          </p:cNvSpPr>
          <p:nvPr>
            <p:ph type="sldNum" sz="quarter" idx="22"/>
          </p:nvPr>
        </p:nvSpPr>
        <p:spPr/>
        <p:txBody>
          <a:bodyPr/>
          <a:lstStyle/>
          <a:p>
            <a:fld id="{224B4221-436D-4A56-A870-FCD944AD4DA9}" type="slidenum">
              <a:rPr lang="en-US" smtClean="0"/>
              <a:pPr/>
              <a:t>46</a:t>
            </a:fld>
            <a:r>
              <a:rPr lang="en-US" dirty="0"/>
              <a:t>/51</a:t>
            </a:r>
          </a:p>
        </p:txBody>
      </p:sp>
      <p:pic>
        <p:nvPicPr>
          <p:cNvPr id="10" name="Picture 9" descr="A graph of a function&#10;&#10;Description automatically generated with medium confidence">
            <a:extLst>
              <a:ext uri="{FF2B5EF4-FFF2-40B4-BE49-F238E27FC236}">
                <a16:creationId xmlns:a16="http://schemas.microsoft.com/office/drawing/2014/main" id="{D2ACCF05-AB3E-F56E-F215-A01ED1FB1F1D}"/>
              </a:ext>
            </a:extLst>
          </p:cNvPr>
          <p:cNvPicPr>
            <a:picLocks noChangeAspect="1"/>
          </p:cNvPicPr>
          <p:nvPr/>
        </p:nvPicPr>
        <p:blipFill rotWithShape="1">
          <a:blip r:embed="rId2"/>
          <a:srcRect l="7859" t="6375" r="8380" b="4086"/>
          <a:stretch/>
        </p:blipFill>
        <p:spPr>
          <a:xfrm>
            <a:off x="1183967" y="1158031"/>
            <a:ext cx="6654145" cy="3657570"/>
          </a:xfrm>
          <a:prstGeom prst="rect">
            <a:avLst/>
          </a:prstGeom>
        </p:spPr>
      </p:pic>
    </p:spTree>
    <p:extLst>
      <p:ext uri="{BB962C8B-B14F-4D97-AF65-F5344CB8AC3E}">
        <p14:creationId xmlns:p14="http://schemas.microsoft.com/office/powerpoint/2010/main" val="1788301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a experiment&#10;&#10;Description automatically generated">
            <a:extLst>
              <a:ext uri="{FF2B5EF4-FFF2-40B4-BE49-F238E27FC236}">
                <a16:creationId xmlns:a16="http://schemas.microsoft.com/office/drawing/2014/main" id="{977CE1D5-46F6-3C59-2892-BA306862547A}"/>
              </a:ext>
            </a:extLst>
          </p:cNvPr>
          <p:cNvPicPr>
            <a:picLocks noChangeAspect="1"/>
          </p:cNvPicPr>
          <p:nvPr/>
        </p:nvPicPr>
        <p:blipFill>
          <a:blip r:embed="rId2"/>
          <a:stretch>
            <a:fillRect/>
          </a:stretch>
        </p:blipFill>
        <p:spPr>
          <a:xfrm>
            <a:off x="4351353" y="2399988"/>
            <a:ext cx="4538647" cy="2357318"/>
          </a:xfrm>
          <a:prstGeom prst="rect">
            <a:avLst/>
          </a:prstGeom>
        </p:spPr>
      </p:pic>
      <p:sp>
        <p:nvSpPr>
          <p:cNvPr id="2" name="Text Placeholder 1">
            <a:extLst>
              <a:ext uri="{FF2B5EF4-FFF2-40B4-BE49-F238E27FC236}">
                <a16:creationId xmlns:a16="http://schemas.microsoft.com/office/drawing/2014/main" id="{EBEFD3AC-EC69-06C9-7F3F-CAD36E1621DA}"/>
              </a:ext>
            </a:extLst>
          </p:cNvPr>
          <p:cNvSpPr>
            <a:spLocks noGrp="1"/>
          </p:cNvSpPr>
          <p:nvPr>
            <p:ph type="body" sz="quarter" idx="17"/>
          </p:nvPr>
        </p:nvSpPr>
        <p:spPr/>
        <p:txBody>
          <a:bodyPr/>
          <a:lstStyle/>
          <a:p>
            <a:r>
              <a:rPr lang="en-US" dirty="0"/>
              <a:t>Data Driven Actuator Model of the Sample Transfer Arm in Mars Sample Return</a:t>
            </a:r>
          </a:p>
        </p:txBody>
      </p:sp>
      <p:sp>
        <p:nvSpPr>
          <p:cNvPr id="3" name="Title 2">
            <a:extLst>
              <a:ext uri="{FF2B5EF4-FFF2-40B4-BE49-F238E27FC236}">
                <a16:creationId xmlns:a16="http://schemas.microsoft.com/office/drawing/2014/main" id="{4F7EC3EA-A206-D08C-ECDA-90BB2D6F2968}"/>
              </a:ext>
            </a:extLst>
          </p:cNvPr>
          <p:cNvSpPr>
            <a:spLocks noGrp="1"/>
          </p:cNvSpPr>
          <p:nvPr>
            <p:ph type="title"/>
          </p:nvPr>
        </p:nvSpPr>
        <p:spPr/>
        <p:txBody>
          <a:bodyPr/>
          <a:lstStyle/>
          <a:p>
            <a:r>
              <a:rPr lang="en-US" dirty="0"/>
              <a:t>If I had 10 more weeks</a:t>
            </a:r>
          </a:p>
        </p:txBody>
      </p:sp>
      <p:sp>
        <p:nvSpPr>
          <p:cNvPr id="6" name="Date Placeholder 5">
            <a:extLst>
              <a:ext uri="{FF2B5EF4-FFF2-40B4-BE49-F238E27FC236}">
                <a16:creationId xmlns:a16="http://schemas.microsoft.com/office/drawing/2014/main" id="{CE74E2A9-9F2A-7FFF-7BCA-2CC3BC9FC14A}"/>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87C1789E-2A99-3902-D64C-C7FE1BB69366}"/>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96A97ED5-03C9-3EE7-E9E5-E9D16DAC53F2}"/>
              </a:ext>
            </a:extLst>
          </p:cNvPr>
          <p:cNvSpPr>
            <a:spLocks noGrp="1"/>
          </p:cNvSpPr>
          <p:nvPr>
            <p:ph type="sldNum" sz="quarter" idx="22"/>
          </p:nvPr>
        </p:nvSpPr>
        <p:spPr/>
        <p:txBody>
          <a:bodyPr/>
          <a:lstStyle/>
          <a:p>
            <a:fld id="{224B4221-436D-4A56-A870-FCD944AD4DA9}" type="slidenum">
              <a:rPr lang="en-US" smtClean="0"/>
              <a:pPr/>
              <a:t>47</a:t>
            </a:fld>
            <a:r>
              <a:rPr lang="en-US" dirty="0"/>
              <a:t>/51</a:t>
            </a:r>
          </a:p>
        </p:txBody>
      </p:sp>
      <p:sp>
        <p:nvSpPr>
          <p:cNvPr id="10" name="TextBox 9">
            <a:extLst>
              <a:ext uri="{FF2B5EF4-FFF2-40B4-BE49-F238E27FC236}">
                <a16:creationId xmlns:a16="http://schemas.microsoft.com/office/drawing/2014/main" id="{B4D08927-5B5D-DA3F-4B8F-D0D388AE6611}"/>
              </a:ext>
            </a:extLst>
          </p:cNvPr>
          <p:cNvSpPr txBox="1"/>
          <p:nvPr/>
        </p:nvSpPr>
        <p:spPr>
          <a:xfrm>
            <a:off x="254000" y="2562413"/>
            <a:ext cx="4097354" cy="2000548"/>
          </a:xfrm>
          <a:prstGeom prst="rect">
            <a:avLst/>
          </a:prstGeom>
          <a:noFill/>
        </p:spPr>
        <p:txBody>
          <a:bodyPr wrap="square" rtlCol="0">
            <a:spAutoFit/>
          </a:bodyPr>
          <a:lstStyle/>
          <a:p>
            <a:pPr marL="285750" indent="-285750">
              <a:buFont typeface="Arial" panose="020B0604020202020204" pitchFamily="34" charset="0"/>
              <a:buChar char="•"/>
            </a:pPr>
            <a:r>
              <a:rPr lang="en-US" sz="1800" u="sng" dirty="0"/>
              <a:t>Explore reasons for disparity between experiment and Simulink</a:t>
            </a:r>
            <a:br>
              <a:rPr lang="en-US" sz="1800" dirty="0"/>
            </a:br>
            <a:r>
              <a:rPr lang="en-US" sz="1400" dirty="0"/>
              <a:t>- </a:t>
            </a:r>
            <a:r>
              <a:rPr lang="en-US" sz="1400" b="1" i="1" dirty="0">
                <a:solidFill>
                  <a:schemeClr val="accent1"/>
                </a:solidFill>
              </a:rPr>
              <a:t>experimentally</a:t>
            </a:r>
            <a:r>
              <a:rPr lang="en-US" sz="1400" dirty="0"/>
              <a:t> verify actuator parameters in sta.yaml and bradbury.yaml files</a:t>
            </a:r>
            <a:br>
              <a:rPr lang="en-US" sz="1400" dirty="0"/>
            </a:br>
            <a:br>
              <a:rPr lang="en-US" sz="1400" dirty="0"/>
            </a:br>
            <a:r>
              <a:rPr lang="en-US" sz="1400" dirty="0"/>
              <a:t>- run more experiments to have more validation data</a:t>
            </a:r>
          </a:p>
          <a:p>
            <a:pPr marL="285750"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6491A074-631E-44BC-BB5D-6A85C53EDE5D}"/>
              </a:ext>
            </a:extLst>
          </p:cNvPr>
          <p:cNvSpPr txBox="1"/>
          <p:nvPr/>
        </p:nvSpPr>
        <p:spPr>
          <a:xfrm>
            <a:off x="254000" y="772713"/>
            <a:ext cx="8636000" cy="2215991"/>
          </a:xfrm>
          <a:prstGeom prst="rect">
            <a:avLst/>
          </a:prstGeom>
          <a:noFill/>
        </p:spPr>
        <p:txBody>
          <a:bodyPr wrap="square" rtlCol="0">
            <a:spAutoFit/>
          </a:bodyPr>
          <a:lstStyle/>
          <a:p>
            <a:pPr marL="285750" indent="-285750">
              <a:buFont typeface="Arial" panose="020B0604020202020204" pitchFamily="34" charset="0"/>
              <a:buChar char="•"/>
            </a:pPr>
            <a:r>
              <a:rPr lang="en-US" sz="1800" u="sng" dirty="0"/>
              <a:t>Further improvements on Simulink model</a:t>
            </a:r>
            <a:br>
              <a:rPr lang="en-US" sz="1800" dirty="0"/>
            </a:br>
            <a:r>
              <a:rPr lang="en-US" sz="1400" dirty="0"/>
              <a:t>- implement togglable velocity filter in velocity feedback (VF present in experiment but not in Simulink)</a:t>
            </a:r>
            <a:br>
              <a:rPr lang="en-US" sz="1400" dirty="0"/>
            </a:br>
            <a:br>
              <a:rPr lang="en-US" sz="1400" dirty="0"/>
            </a:br>
            <a:r>
              <a:rPr lang="en-US" sz="1400" dirty="0"/>
              <a:t>- explore unimplemented nonlinearities</a:t>
            </a:r>
            <a:br>
              <a:rPr lang="en-US" sz="1400" dirty="0"/>
            </a:br>
            <a:br>
              <a:rPr lang="en-US" sz="1400" dirty="0"/>
            </a:br>
            <a:r>
              <a:rPr lang="en-US" sz="1400" dirty="0"/>
              <a:t>- </a:t>
            </a:r>
            <a:r>
              <a:rPr lang="en-US" sz="1400" b="1" dirty="0">
                <a:solidFill>
                  <a:schemeClr val="accent1"/>
                </a:solidFill>
              </a:rPr>
              <a:t>remake a new actuator Simulink model from scratch with tight closed-feedback loop for referencing experimental testbed to maximize Simulink similarity to testbed</a:t>
            </a:r>
            <a:br>
              <a:rPr lang="en-US" sz="1800" b="1" dirty="0"/>
            </a:br>
            <a:endParaRPr lang="en-US" sz="1800" b="1"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761687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8E9D37-D9A3-1D9C-6C48-8D9BA4DD652B}"/>
              </a:ext>
            </a:extLst>
          </p:cNvPr>
          <p:cNvSpPr>
            <a:spLocks noGrp="1"/>
          </p:cNvSpPr>
          <p:nvPr>
            <p:ph type="body" sz="quarter" idx="17"/>
          </p:nvPr>
        </p:nvSpPr>
        <p:spPr/>
        <p:txBody>
          <a:bodyPr/>
          <a:lstStyle/>
          <a:p>
            <a:r>
              <a:rPr lang="en-US" dirty="0"/>
              <a:t>Data Driven Actuator Model of the Sample Transfer Arm in Mars Sample Return</a:t>
            </a:r>
          </a:p>
        </p:txBody>
      </p:sp>
      <p:sp>
        <p:nvSpPr>
          <p:cNvPr id="3" name="Title 2">
            <a:extLst>
              <a:ext uri="{FF2B5EF4-FFF2-40B4-BE49-F238E27FC236}">
                <a16:creationId xmlns:a16="http://schemas.microsoft.com/office/drawing/2014/main" id="{77CB611D-3BF4-ED79-4413-7442CEE40AAF}"/>
              </a:ext>
            </a:extLst>
          </p:cNvPr>
          <p:cNvSpPr>
            <a:spLocks noGrp="1"/>
          </p:cNvSpPr>
          <p:nvPr>
            <p:ph type="title"/>
          </p:nvPr>
        </p:nvSpPr>
        <p:spPr/>
        <p:txBody>
          <a:bodyPr/>
          <a:lstStyle/>
          <a:p>
            <a:r>
              <a:rPr lang="en-US" dirty="0"/>
              <a:t>If I had 10 more weeks [cont. 1]</a:t>
            </a:r>
          </a:p>
        </p:txBody>
      </p:sp>
      <p:pic>
        <p:nvPicPr>
          <p:cNvPr id="10" name="Content Placeholder 9" descr="A diagram of a computer program&#10;&#10;Description automatically generated">
            <a:extLst>
              <a:ext uri="{FF2B5EF4-FFF2-40B4-BE49-F238E27FC236}">
                <a16:creationId xmlns:a16="http://schemas.microsoft.com/office/drawing/2014/main" id="{C95C5F2B-CF27-AA32-903D-E669114A56A6}"/>
              </a:ext>
            </a:extLst>
          </p:cNvPr>
          <p:cNvPicPr>
            <a:picLocks noGrp="1" noChangeAspect="1"/>
          </p:cNvPicPr>
          <p:nvPr>
            <p:ph sz="quarter" idx="19"/>
          </p:nvPr>
        </p:nvPicPr>
        <p:blipFill>
          <a:blip r:embed="rId2"/>
          <a:stretch>
            <a:fillRect/>
          </a:stretch>
        </p:blipFill>
        <p:spPr>
          <a:xfrm>
            <a:off x="40558" y="762000"/>
            <a:ext cx="9062884" cy="2428387"/>
          </a:xfrm>
          <a:ln>
            <a:solidFill>
              <a:schemeClr val="bg1"/>
            </a:solidFill>
          </a:ln>
        </p:spPr>
      </p:pic>
      <p:sp>
        <p:nvSpPr>
          <p:cNvPr id="6" name="Date Placeholder 5">
            <a:extLst>
              <a:ext uri="{FF2B5EF4-FFF2-40B4-BE49-F238E27FC236}">
                <a16:creationId xmlns:a16="http://schemas.microsoft.com/office/drawing/2014/main" id="{58501084-990E-1877-07BF-84754E5F5278}"/>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52010FE4-57F6-7092-DCD9-24CA2EA0689E}"/>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BD95CC98-E066-CD4D-AE9B-7E5E4A0B1582}"/>
              </a:ext>
            </a:extLst>
          </p:cNvPr>
          <p:cNvSpPr>
            <a:spLocks noGrp="1"/>
          </p:cNvSpPr>
          <p:nvPr>
            <p:ph type="sldNum" sz="quarter" idx="22"/>
          </p:nvPr>
        </p:nvSpPr>
        <p:spPr/>
        <p:txBody>
          <a:bodyPr/>
          <a:lstStyle/>
          <a:p>
            <a:fld id="{224B4221-436D-4A56-A870-FCD944AD4DA9}" type="slidenum">
              <a:rPr lang="en-US" smtClean="0"/>
              <a:pPr/>
              <a:t>48</a:t>
            </a:fld>
            <a:r>
              <a:rPr lang="en-US" dirty="0"/>
              <a:t>/51</a:t>
            </a:r>
          </a:p>
        </p:txBody>
      </p:sp>
      <p:cxnSp>
        <p:nvCxnSpPr>
          <p:cNvPr id="12" name="Straight Arrow Connector 11">
            <a:extLst>
              <a:ext uri="{FF2B5EF4-FFF2-40B4-BE49-F238E27FC236}">
                <a16:creationId xmlns:a16="http://schemas.microsoft.com/office/drawing/2014/main" id="{7C57ED9D-BAD5-E775-6B23-05DCB53E9428}"/>
              </a:ext>
            </a:extLst>
          </p:cNvPr>
          <p:cNvCxnSpPr>
            <a:cxnSpLocks/>
            <a:stCxn id="5" idx="0"/>
          </p:cNvCxnSpPr>
          <p:nvPr/>
        </p:nvCxnSpPr>
        <p:spPr>
          <a:xfrm flipV="1">
            <a:off x="4152179" y="1614948"/>
            <a:ext cx="621729" cy="1471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0EB7D39-ED20-3208-1784-AEB7D4D9E240}"/>
              </a:ext>
            </a:extLst>
          </p:cNvPr>
          <p:cNvPicPr>
            <a:picLocks noChangeAspect="1"/>
          </p:cNvPicPr>
          <p:nvPr/>
        </p:nvPicPr>
        <p:blipFill>
          <a:blip r:embed="rId3"/>
          <a:stretch>
            <a:fillRect/>
          </a:stretch>
        </p:blipFill>
        <p:spPr>
          <a:xfrm>
            <a:off x="4616697" y="3542896"/>
            <a:ext cx="2683755" cy="1006640"/>
          </a:xfrm>
          <a:prstGeom prst="rect">
            <a:avLst/>
          </a:prstGeom>
          <a:ln>
            <a:solidFill>
              <a:srgbClr val="00B050"/>
            </a:solidFill>
          </a:ln>
        </p:spPr>
      </p:pic>
      <p:cxnSp>
        <p:nvCxnSpPr>
          <p:cNvPr id="16" name="Straight Arrow Connector 15">
            <a:extLst>
              <a:ext uri="{FF2B5EF4-FFF2-40B4-BE49-F238E27FC236}">
                <a16:creationId xmlns:a16="http://schemas.microsoft.com/office/drawing/2014/main" id="{3A4471FA-A4F2-9E18-E37A-BB0AECDCEB3F}"/>
              </a:ext>
            </a:extLst>
          </p:cNvPr>
          <p:cNvCxnSpPr>
            <a:cxnSpLocks/>
            <a:stCxn id="14" idx="0"/>
          </p:cNvCxnSpPr>
          <p:nvPr/>
        </p:nvCxnSpPr>
        <p:spPr>
          <a:xfrm flipV="1">
            <a:off x="5958575" y="2027903"/>
            <a:ext cx="434851" cy="1514993"/>
          </a:xfrm>
          <a:prstGeom prst="straightConnector1">
            <a:avLst/>
          </a:prstGeom>
          <a:ln w="12700" cmpd="sng">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94604ED6-1B32-F5B0-FA32-AE99A36C8B44}"/>
              </a:ext>
            </a:extLst>
          </p:cNvPr>
          <p:cNvPicPr>
            <a:picLocks noChangeAspect="1"/>
          </p:cNvPicPr>
          <p:nvPr/>
        </p:nvPicPr>
        <p:blipFill>
          <a:blip r:embed="rId4"/>
          <a:stretch>
            <a:fillRect/>
          </a:stretch>
        </p:blipFill>
        <p:spPr>
          <a:xfrm>
            <a:off x="6803319" y="3224554"/>
            <a:ext cx="2281677" cy="616302"/>
          </a:xfrm>
          <a:prstGeom prst="rect">
            <a:avLst/>
          </a:prstGeom>
          <a:ln>
            <a:solidFill>
              <a:srgbClr val="140AE0"/>
            </a:solidFill>
          </a:ln>
        </p:spPr>
      </p:pic>
      <p:cxnSp>
        <p:nvCxnSpPr>
          <p:cNvPr id="20" name="Straight Arrow Connector 19">
            <a:extLst>
              <a:ext uri="{FF2B5EF4-FFF2-40B4-BE49-F238E27FC236}">
                <a16:creationId xmlns:a16="http://schemas.microsoft.com/office/drawing/2014/main" id="{FCBC386F-AFEE-18C2-7D1F-B28899D4C742}"/>
              </a:ext>
            </a:extLst>
          </p:cNvPr>
          <p:cNvCxnSpPr>
            <a:stCxn id="18" idx="0"/>
          </p:cNvCxnSpPr>
          <p:nvPr/>
        </p:nvCxnSpPr>
        <p:spPr>
          <a:xfrm flipV="1">
            <a:off x="7944158" y="2027903"/>
            <a:ext cx="0" cy="1196651"/>
          </a:xfrm>
          <a:prstGeom prst="straightConnector1">
            <a:avLst/>
          </a:prstGeom>
          <a:ln w="12700" cmpd="sng">
            <a:solidFill>
              <a:srgbClr val="140AE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ACBAB7D9-A3EA-8119-F3BC-DA99CD07AC59}"/>
              </a:ext>
            </a:extLst>
          </p:cNvPr>
          <p:cNvPicPr>
            <a:picLocks noChangeAspect="1"/>
          </p:cNvPicPr>
          <p:nvPr/>
        </p:nvPicPr>
        <p:blipFill>
          <a:blip r:embed="rId5"/>
          <a:stretch>
            <a:fillRect/>
          </a:stretch>
        </p:blipFill>
        <p:spPr>
          <a:xfrm>
            <a:off x="3053199" y="3086809"/>
            <a:ext cx="2197959" cy="584836"/>
          </a:xfrm>
          <a:prstGeom prst="rect">
            <a:avLst/>
          </a:prstGeom>
          <a:ln>
            <a:solidFill>
              <a:schemeClr val="accent1"/>
            </a:solidFill>
          </a:ln>
        </p:spPr>
      </p:pic>
      <p:sp>
        <p:nvSpPr>
          <p:cNvPr id="24" name="TextBox 23">
            <a:extLst>
              <a:ext uri="{FF2B5EF4-FFF2-40B4-BE49-F238E27FC236}">
                <a16:creationId xmlns:a16="http://schemas.microsoft.com/office/drawing/2014/main" id="{2D03A45D-16AA-61D8-86DD-CF6ED242F99D}"/>
              </a:ext>
            </a:extLst>
          </p:cNvPr>
          <p:cNvSpPr txBox="1"/>
          <p:nvPr/>
        </p:nvSpPr>
        <p:spPr>
          <a:xfrm>
            <a:off x="2955397" y="3647933"/>
            <a:ext cx="2393562" cy="276999"/>
          </a:xfrm>
          <a:prstGeom prst="rect">
            <a:avLst/>
          </a:prstGeom>
          <a:noFill/>
        </p:spPr>
        <p:txBody>
          <a:bodyPr wrap="square" rtlCol="0">
            <a:spAutoFit/>
          </a:bodyPr>
          <a:lstStyle/>
          <a:p>
            <a:r>
              <a:rPr lang="en-US" sz="1200" dirty="0">
                <a:solidFill>
                  <a:srgbClr val="FF0000"/>
                </a:solidFill>
              </a:rPr>
              <a:t>Motor rotor dynamics</a:t>
            </a:r>
          </a:p>
        </p:txBody>
      </p:sp>
      <p:sp>
        <p:nvSpPr>
          <p:cNvPr id="25" name="TextBox 24">
            <a:extLst>
              <a:ext uri="{FF2B5EF4-FFF2-40B4-BE49-F238E27FC236}">
                <a16:creationId xmlns:a16="http://schemas.microsoft.com/office/drawing/2014/main" id="{F7DA0B40-2EE3-1E2C-7635-F2B170005B53}"/>
              </a:ext>
            </a:extLst>
          </p:cNvPr>
          <p:cNvSpPr txBox="1"/>
          <p:nvPr/>
        </p:nvSpPr>
        <p:spPr>
          <a:xfrm>
            <a:off x="4511040" y="4531800"/>
            <a:ext cx="2941320" cy="276999"/>
          </a:xfrm>
          <a:prstGeom prst="rect">
            <a:avLst/>
          </a:prstGeom>
          <a:noFill/>
        </p:spPr>
        <p:txBody>
          <a:bodyPr wrap="square" rtlCol="0">
            <a:spAutoFit/>
          </a:bodyPr>
          <a:lstStyle/>
          <a:p>
            <a:r>
              <a:rPr lang="en-US" sz="1200" dirty="0">
                <a:solidFill>
                  <a:srgbClr val="00B050"/>
                </a:solidFill>
              </a:rPr>
              <a:t>Motor/output gear interaction (backlash)</a:t>
            </a:r>
          </a:p>
        </p:txBody>
      </p:sp>
      <p:sp>
        <p:nvSpPr>
          <p:cNvPr id="26" name="TextBox 25">
            <a:extLst>
              <a:ext uri="{FF2B5EF4-FFF2-40B4-BE49-F238E27FC236}">
                <a16:creationId xmlns:a16="http://schemas.microsoft.com/office/drawing/2014/main" id="{DB12C872-A48A-072C-4B84-5D3C8486B8BD}"/>
              </a:ext>
            </a:extLst>
          </p:cNvPr>
          <p:cNvSpPr txBox="1"/>
          <p:nvPr/>
        </p:nvSpPr>
        <p:spPr>
          <a:xfrm>
            <a:off x="7341010" y="3812868"/>
            <a:ext cx="1802990" cy="276999"/>
          </a:xfrm>
          <a:prstGeom prst="rect">
            <a:avLst/>
          </a:prstGeom>
          <a:noFill/>
        </p:spPr>
        <p:txBody>
          <a:bodyPr wrap="square" rtlCol="0">
            <a:spAutoFit/>
          </a:bodyPr>
          <a:lstStyle/>
          <a:p>
            <a:pPr algn="r"/>
            <a:r>
              <a:rPr lang="en-US" sz="1200" dirty="0">
                <a:solidFill>
                  <a:srgbClr val="140AE0"/>
                </a:solidFill>
              </a:rPr>
              <a:t>Output shaft dynamics</a:t>
            </a:r>
          </a:p>
        </p:txBody>
      </p:sp>
      <p:pic>
        <p:nvPicPr>
          <p:cNvPr id="28" name="Picture 27">
            <a:extLst>
              <a:ext uri="{FF2B5EF4-FFF2-40B4-BE49-F238E27FC236}">
                <a16:creationId xmlns:a16="http://schemas.microsoft.com/office/drawing/2014/main" id="{088C9EA9-602F-F0A5-05D2-75BBF3801F1C}"/>
              </a:ext>
            </a:extLst>
          </p:cNvPr>
          <p:cNvPicPr>
            <a:picLocks noChangeAspect="1"/>
          </p:cNvPicPr>
          <p:nvPr/>
        </p:nvPicPr>
        <p:blipFill>
          <a:blip r:embed="rId6"/>
          <a:stretch>
            <a:fillRect/>
          </a:stretch>
        </p:blipFill>
        <p:spPr>
          <a:xfrm>
            <a:off x="1224671" y="3204640"/>
            <a:ext cx="1776849" cy="513540"/>
          </a:xfrm>
          <a:prstGeom prst="rect">
            <a:avLst/>
          </a:prstGeom>
          <a:ln>
            <a:solidFill>
              <a:schemeClr val="accent5"/>
            </a:solidFill>
          </a:ln>
        </p:spPr>
      </p:pic>
      <p:cxnSp>
        <p:nvCxnSpPr>
          <p:cNvPr id="30" name="Straight Arrow Connector 29">
            <a:extLst>
              <a:ext uri="{FF2B5EF4-FFF2-40B4-BE49-F238E27FC236}">
                <a16:creationId xmlns:a16="http://schemas.microsoft.com/office/drawing/2014/main" id="{1BC8EFC5-13DC-C3B5-1662-2A1ED4FB0EAB}"/>
              </a:ext>
            </a:extLst>
          </p:cNvPr>
          <p:cNvCxnSpPr>
            <a:stCxn id="28" idx="0"/>
          </p:cNvCxnSpPr>
          <p:nvPr/>
        </p:nvCxnSpPr>
        <p:spPr>
          <a:xfrm flipV="1">
            <a:off x="2113096" y="1806677"/>
            <a:ext cx="1106137" cy="1397963"/>
          </a:xfrm>
          <a:prstGeom prst="straightConnector1">
            <a:avLst/>
          </a:prstGeom>
          <a:ln w="12700" cmpd="sng">
            <a:solidFill>
              <a:schemeClr val="accent5"/>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A660B520-8C1B-F467-9917-E49A914DA170}"/>
              </a:ext>
            </a:extLst>
          </p:cNvPr>
          <p:cNvSpPr txBox="1"/>
          <p:nvPr/>
        </p:nvSpPr>
        <p:spPr>
          <a:xfrm>
            <a:off x="1135014" y="3704681"/>
            <a:ext cx="2393562" cy="276999"/>
          </a:xfrm>
          <a:prstGeom prst="rect">
            <a:avLst/>
          </a:prstGeom>
          <a:noFill/>
        </p:spPr>
        <p:txBody>
          <a:bodyPr wrap="square" rtlCol="0">
            <a:spAutoFit/>
          </a:bodyPr>
          <a:lstStyle/>
          <a:p>
            <a:r>
              <a:rPr lang="en-US" sz="1200" dirty="0">
                <a:solidFill>
                  <a:schemeClr val="accent5"/>
                </a:solidFill>
              </a:rPr>
              <a:t>Velocity PI-controller</a:t>
            </a:r>
          </a:p>
        </p:txBody>
      </p:sp>
      <p:pic>
        <p:nvPicPr>
          <p:cNvPr id="33" name="Picture 32">
            <a:extLst>
              <a:ext uri="{FF2B5EF4-FFF2-40B4-BE49-F238E27FC236}">
                <a16:creationId xmlns:a16="http://schemas.microsoft.com/office/drawing/2014/main" id="{C49EEAC6-E38B-783E-68F1-240D13D409D3}"/>
              </a:ext>
            </a:extLst>
          </p:cNvPr>
          <p:cNvPicPr>
            <a:picLocks noChangeAspect="1"/>
          </p:cNvPicPr>
          <p:nvPr/>
        </p:nvPicPr>
        <p:blipFill>
          <a:blip r:embed="rId7"/>
          <a:stretch>
            <a:fillRect/>
          </a:stretch>
        </p:blipFill>
        <p:spPr>
          <a:xfrm>
            <a:off x="81171" y="3009658"/>
            <a:ext cx="1419867" cy="334844"/>
          </a:xfrm>
          <a:prstGeom prst="rect">
            <a:avLst/>
          </a:prstGeom>
          <a:ln>
            <a:solidFill>
              <a:srgbClr val="7030A0"/>
            </a:solidFill>
          </a:ln>
        </p:spPr>
      </p:pic>
      <p:cxnSp>
        <p:nvCxnSpPr>
          <p:cNvPr id="35" name="Straight Arrow Connector 34">
            <a:extLst>
              <a:ext uri="{FF2B5EF4-FFF2-40B4-BE49-F238E27FC236}">
                <a16:creationId xmlns:a16="http://schemas.microsoft.com/office/drawing/2014/main" id="{7F59782D-EF26-8056-40D2-1C5E6888691B}"/>
              </a:ext>
            </a:extLst>
          </p:cNvPr>
          <p:cNvCxnSpPr>
            <a:stCxn id="33" idx="0"/>
          </p:cNvCxnSpPr>
          <p:nvPr/>
        </p:nvCxnSpPr>
        <p:spPr>
          <a:xfrm flipV="1">
            <a:off x="791105" y="1806677"/>
            <a:ext cx="794935" cy="1202981"/>
          </a:xfrm>
          <a:prstGeom prst="straightConnector1">
            <a:avLst/>
          </a:prstGeom>
          <a:ln w="12700" cmpd="sng">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E468605E-C94B-8DEC-4787-789A6F349264}"/>
              </a:ext>
            </a:extLst>
          </p:cNvPr>
          <p:cNvSpPr txBox="1"/>
          <p:nvPr/>
        </p:nvSpPr>
        <p:spPr>
          <a:xfrm>
            <a:off x="0" y="3334486"/>
            <a:ext cx="2393562" cy="461665"/>
          </a:xfrm>
          <a:prstGeom prst="rect">
            <a:avLst/>
          </a:prstGeom>
          <a:noFill/>
        </p:spPr>
        <p:txBody>
          <a:bodyPr wrap="square" rtlCol="0">
            <a:spAutoFit/>
          </a:bodyPr>
          <a:lstStyle/>
          <a:p>
            <a:r>
              <a:rPr lang="en-US" sz="1200" dirty="0">
                <a:solidFill>
                  <a:srgbClr val="7030A0"/>
                </a:solidFill>
              </a:rPr>
              <a:t>Position </a:t>
            </a:r>
            <a:br>
              <a:rPr lang="en-US" sz="1200" dirty="0">
                <a:solidFill>
                  <a:srgbClr val="7030A0"/>
                </a:solidFill>
              </a:rPr>
            </a:br>
            <a:r>
              <a:rPr lang="en-US" sz="1200" dirty="0">
                <a:solidFill>
                  <a:srgbClr val="7030A0"/>
                </a:solidFill>
              </a:rPr>
              <a:t>P-controller</a:t>
            </a:r>
          </a:p>
        </p:txBody>
      </p:sp>
    </p:spTree>
    <p:extLst>
      <p:ext uri="{BB962C8B-B14F-4D97-AF65-F5344CB8AC3E}">
        <p14:creationId xmlns:p14="http://schemas.microsoft.com/office/powerpoint/2010/main" val="17703332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nate and your support helps us with our goals of solving society's grand  challenge problems">
            <a:extLst>
              <a:ext uri="{FF2B5EF4-FFF2-40B4-BE49-F238E27FC236}">
                <a16:creationId xmlns:a16="http://schemas.microsoft.com/office/drawing/2014/main" id="{37C5A479-4E07-5753-F063-E1CF2FC82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7661" y="1273721"/>
            <a:ext cx="2880639" cy="121004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9B71E7DD-48DE-B487-2D3F-233BA74D5892}"/>
              </a:ext>
            </a:extLst>
          </p:cNvPr>
          <p:cNvSpPr>
            <a:spLocks noGrp="1"/>
          </p:cNvSpPr>
          <p:nvPr>
            <p:ph type="body" sz="quarter" idx="17"/>
          </p:nvPr>
        </p:nvSpPr>
        <p:spPr/>
        <p:txBody>
          <a:bodyPr/>
          <a:lstStyle/>
          <a:p>
            <a:r>
              <a:rPr lang="en-US" dirty="0"/>
              <a:t>Data Driven Actuator Model of the Sample Transfer Arm in Mars Sample Return</a:t>
            </a:r>
          </a:p>
        </p:txBody>
      </p:sp>
      <p:sp>
        <p:nvSpPr>
          <p:cNvPr id="3" name="Title 2">
            <a:extLst>
              <a:ext uri="{FF2B5EF4-FFF2-40B4-BE49-F238E27FC236}">
                <a16:creationId xmlns:a16="http://schemas.microsoft.com/office/drawing/2014/main" id="{17058841-2251-8C46-DF61-19148E2989C2}"/>
              </a:ext>
            </a:extLst>
          </p:cNvPr>
          <p:cNvSpPr>
            <a:spLocks noGrp="1"/>
          </p:cNvSpPr>
          <p:nvPr>
            <p:ph type="title"/>
          </p:nvPr>
        </p:nvSpPr>
        <p:spPr/>
        <p:txBody>
          <a:bodyPr/>
          <a:lstStyle/>
          <a:p>
            <a:r>
              <a:rPr lang="en-US" dirty="0"/>
              <a:t>JPL Lessons and Future Plans</a:t>
            </a:r>
          </a:p>
        </p:txBody>
      </p:sp>
      <p:sp>
        <p:nvSpPr>
          <p:cNvPr id="5" name="Content Placeholder 4">
            <a:extLst>
              <a:ext uri="{FF2B5EF4-FFF2-40B4-BE49-F238E27FC236}">
                <a16:creationId xmlns:a16="http://schemas.microsoft.com/office/drawing/2014/main" id="{4103C5A8-76CF-F99F-15F0-1218A9C4F0B0}"/>
              </a:ext>
            </a:extLst>
          </p:cNvPr>
          <p:cNvSpPr>
            <a:spLocks noGrp="1"/>
          </p:cNvSpPr>
          <p:nvPr>
            <p:ph sz="quarter" idx="19"/>
          </p:nvPr>
        </p:nvSpPr>
        <p:spPr>
          <a:xfrm>
            <a:off x="182763" y="762000"/>
            <a:ext cx="5906540" cy="4119716"/>
          </a:xfrm>
        </p:spPr>
        <p:txBody>
          <a:bodyPr/>
          <a:lstStyle/>
          <a:p>
            <a:pPr marL="0" indent="0">
              <a:buNone/>
            </a:pPr>
            <a:r>
              <a:rPr lang="en-US" sz="1800" b="1" dirty="0"/>
              <a:t>Lessons Learned:</a:t>
            </a:r>
          </a:p>
          <a:p>
            <a:r>
              <a:rPr lang="en-US" sz="1650" dirty="0"/>
              <a:t>Role of PhD’s in industry (compared to </a:t>
            </a:r>
            <a:r>
              <a:rPr lang="en-US" sz="1650" b="1" dirty="0">
                <a:solidFill>
                  <a:srgbClr val="002060"/>
                </a:solidFill>
              </a:rPr>
              <a:t>Sikorsky-LM</a:t>
            </a:r>
            <a:r>
              <a:rPr lang="en-US" sz="1650" dirty="0"/>
              <a:t>)</a:t>
            </a:r>
          </a:p>
          <a:p>
            <a:r>
              <a:rPr lang="en-US" sz="1650" dirty="0"/>
              <a:t>In-depth experience in classical controls</a:t>
            </a:r>
          </a:p>
          <a:p>
            <a:r>
              <a:rPr lang="en-US" sz="1650" dirty="0"/>
              <a:t>Git version control (minimal)</a:t>
            </a:r>
          </a:p>
          <a:p>
            <a:r>
              <a:rPr lang="en-US" sz="1650" dirty="0"/>
              <a:t>Much more versed in Simulink and block diagrams</a:t>
            </a:r>
          </a:p>
          <a:p>
            <a:r>
              <a:rPr lang="en-US" sz="1650" dirty="0"/>
              <a:t>Learned about the level of detail required to model “simple” systems as robot actuator.</a:t>
            </a:r>
            <a:br>
              <a:rPr lang="en-US" sz="1650" dirty="0"/>
            </a:br>
            <a:endParaRPr lang="en-US" sz="1650" dirty="0"/>
          </a:p>
          <a:p>
            <a:pPr marL="0" indent="0">
              <a:buNone/>
            </a:pPr>
            <a:r>
              <a:rPr lang="en-US" sz="1800" b="1" dirty="0"/>
              <a:t>Future Plans:</a:t>
            </a:r>
          </a:p>
          <a:p>
            <a:r>
              <a:rPr lang="en-US" sz="1650" i="1" u="sng" dirty="0"/>
              <a:t>Education</a:t>
            </a:r>
            <a:r>
              <a:rPr lang="en-US" sz="1650" dirty="0"/>
              <a:t>: Start Ph.D. in Computational Science, Engineering, and Mathematics (CSEM) in August 2024 at the </a:t>
            </a:r>
            <a:r>
              <a:rPr lang="en-US" sz="1650" b="1" dirty="0">
                <a:solidFill>
                  <a:srgbClr val="0090A4"/>
                </a:solidFill>
              </a:rPr>
              <a:t>Oden Institute </a:t>
            </a:r>
            <a:r>
              <a:rPr lang="en-US" sz="1650" dirty="0"/>
              <a:t>in </a:t>
            </a:r>
            <a:r>
              <a:rPr lang="en-US" sz="1650" b="1" dirty="0">
                <a:solidFill>
                  <a:srgbClr val="A94B17"/>
                </a:solidFill>
              </a:rPr>
              <a:t>The</a:t>
            </a:r>
            <a:r>
              <a:rPr lang="en-US" sz="1650" dirty="0">
                <a:solidFill>
                  <a:srgbClr val="A94B17"/>
                </a:solidFill>
              </a:rPr>
              <a:t> </a:t>
            </a:r>
            <a:r>
              <a:rPr lang="en-US" sz="1650" b="1" dirty="0">
                <a:solidFill>
                  <a:srgbClr val="A94B17"/>
                </a:solidFill>
              </a:rPr>
              <a:t>University of Texas at Austin</a:t>
            </a:r>
          </a:p>
          <a:p>
            <a:r>
              <a:rPr lang="en-US" sz="1650" i="1" u="sng" dirty="0"/>
              <a:t>Career</a:t>
            </a:r>
            <a:r>
              <a:rPr lang="en-US" sz="1650" dirty="0"/>
              <a:t>: Enter industry</a:t>
            </a:r>
          </a:p>
        </p:txBody>
      </p:sp>
      <p:sp>
        <p:nvSpPr>
          <p:cNvPr id="6" name="Date Placeholder 5">
            <a:extLst>
              <a:ext uri="{FF2B5EF4-FFF2-40B4-BE49-F238E27FC236}">
                <a16:creationId xmlns:a16="http://schemas.microsoft.com/office/drawing/2014/main" id="{F6281C1A-9BA4-4508-CF23-3690AACF1D20}"/>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094C9152-2FB1-4195-1BB6-D53216BA9673}"/>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F48648D6-55D1-1378-B373-FA7D64ABD4CE}"/>
              </a:ext>
            </a:extLst>
          </p:cNvPr>
          <p:cNvSpPr>
            <a:spLocks noGrp="1"/>
          </p:cNvSpPr>
          <p:nvPr>
            <p:ph type="sldNum" sz="quarter" idx="22"/>
          </p:nvPr>
        </p:nvSpPr>
        <p:spPr/>
        <p:txBody>
          <a:bodyPr/>
          <a:lstStyle/>
          <a:p>
            <a:fld id="{224B4221-436D-4A56-A870-FCD944AD4DA9}" type="slidenum">
              <a:rPr lang="en-US" smtClean="0"/>
              <a:pPr/>
              <a:t>49</a:t>
            </a:fld>
            <a:r>
              <a:rPr lang="en-US" dirty="0"/>
              <a:t>/51</a:t>
            </a:r>
          </a:p>
        </p:txBody>
      </p:sp>
      <p:pic>
        <p:nvPicPr>
          <p:cNvPr id="10" name="Picture 9" descr="A black and orange sign with text&#10;&#10;Description automatically generated">
            <a:extLst>
              <a:ext uri="{FF2B5EF4-FFF2-40B4-BE49-F238E27FC236}">
                <a16:creationId xmlns:a16="http://schemas.microsoft.com/office/drawing/2014/main" id="{0FD8D100-5026-1D77-F932-DDECDE45D6D3}"/>
              </a:ext>
            </a:extLst>
          </p:cNvPr>
          <p:cNvPicPr>
            <a:picLocks noChangeAspect="1"/>
          </p:cNvPicPr>
          <p:nvPr/>
        </p:nvPicPr>
        <p:blipFill rotWithShape="1">
          <a:blip r:embed="rId3"/>
          <a:srcRect l="42902" t="23673"/>
          <a:stretch/>
        </p:blipFill>
        <p:spPr>
          <a:xfrm>
            <a:off x="7359637" y="1560174"/>
            <a:ext cx="1638663" cy="923596"/>
          </a:xfrm>
          <a:prstGeom prst="rect">
            <a:avLst/>
          </a:prstGeom>
          <a:ln>
            <a:noFill/>
          </a:ln>
        </p:spPr>
      </p:pic>
      <p:pic>
        <p:nvPicPr>
          <p:cNvPr id="2050" name="Picture 2" descr="Engage | Texas Computing">
            <a:extLst>
              <a:ext uri="{FF2B5EF4-FFF2-40B4-BE49-F238E27FC236}">
                <a16:creationId xmlns:a16="http://schemas.microsoft.com/office/drawing/2014/main" id="{B6C1CBC0-BCD8-7977-2672-2DF15C661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0647" y="2627043"/>
            <a:ext cx="2897653" cy="21732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8C73ED4-A596-7D8E-F1D0-DCDC0EA8B7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9303" y="310498"/>
            <a:ext cx="2869824" cy="81995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436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6FEAE1-5641-B188-15D4-19C0CF1C106A}"/>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B094A0CB-FCF1-EC4C-500B-663DCC40ADCE}"/>
              </a:ext>
            </a:extLst>
          </p:cNvPr>
          <p:cNvSpPr>
            <a:spLocks noGrp="1"/>
          </p:cNvSpPr>
          <p:nvPr>
            <p:ph type="title"/>
          </p:nvPr>
        </p:nvSpPr>
        <p:spPr/>
        <p:txBody>
          <a:bodyPr/>
          <a:lstStyle/>
          <a:p>
            <a:r>
              <a:rPr lang="en-US" dirty="0"/>
              <a:t>STA Actuator Types</a:t>
            </a:r>
          </a:p>
        </p:txBody>
      </p:sp>
      <p:sp>
        <p:nvSpPr>
          <p:cNvPr id="4" name="Text Placeholder 3">
            <a:extLst>
              <a:ext uri="{FF2B5EF4-FFF2-40B4-BE49-F238E27FC236}">
                <a16:creationId xmlns:a16="http://schemas.microsoft.com/office/drawing/2014/main" id="{4599887D-C8BE-399D-7EA7-A4F0D620EC8C}"/>
              </a:ext>
            </a:extLst>
          </p:cNvPr>
          <p:cNvSpPr>
            <a:spLocks noGrp="1"/>
          </p:cNvSpPr>
          <p:nvPr>
            <p:ph type="body" sz="quarter" idx="14"/>
          </p:nvPr>
        </p:nvSpPr>
        <p:spPr/>
        <p:txBody>
          <a:bodyPr/>
          <a:lstStyle/>
          <a:p>
            <a:r>
              <a:rPr lang="en-US" dirty="0"/>
              <a:t>Introduction</a:t>
            </a:r>
          </a:p>
        </p:txBody>
      </p:sp>
      <p:sp>
        <p:nvSpPr>
          <p:cNvPr id="5" name="Content Placeholder 4">
            <a:extLst>
              <a:ext uri="{FF2B5EF4-FFF2-40B4-BE49-F238E27FC236}">
                <a16:creationId xmlns:a16="http://schemas.microsoft.com/office/drawing/2014/main" id="{2D30D8BD-E61C-86B6-83B1-78490552BA14}"/>
              </a:ext>
            </a:extLst>
          </p:cNvPr>
          <p:cNvSpPr>
            <a:spLocks noGrp="1"/>
          </p:cNvSpPr>
          <p:nvPr>
            <p:ph sz="quarter" idx="19"/>
          </p:nvPr>
        </p:nvSpPr>
        <p:spPr>
          <a:xfrm>
            <a:off x="1412240" y="1181120"/>
            <a:ext cx="6319520" cy="2719386"/>
          </a:xfrm>
        </p:spPr>
        <p:txBody>
          <a:bodyPr/>
          <a:lstStyle/>
          <a:p>
            <a:r>
              <a:rPr lang="en-US" dirty="0"/>
              <a:t>STA uses three motor families (F1, F2, and F3)</a:t>
            </a:r>
          </a:p>
          <a:p>
            <a:pPr marL="0" indent="0">
              <a:buNone/>
            </a:pPr>
            <a:endParaRPr lang="en-US" dirty="0"/>
          </a:p>
          <a:p>
            <a:r>
              <a:rPr lang="en-US" dirty="0"/>
              <a:t>Three types of motors need to be modeled and an accurate low-level simulation model is necessary to understand behavior of STA arm</a:t>
            </a:r>
          </a:p>
        </p:txBody>
      </p:sp>
      <p:sp>
        <p:nvSpPr>
          <p:cNvPr id="6" name="Date Placeholder 5">
            <a:extLst>
              <a:ext uri="{FF2B5EF4-FFF2-40B4-BE49-F238E27FC236}">
                <a16:creationId xmlns:a16="http://schemas.microsoft.com/office/drawing/2014/main" id="{1FB241EB-45A3-F7A8-2ACB-5D4F0C895080}"/>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7BAEC8D4-A1DD-52E0-78B3-BBFF33754527}"/>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64C3A8D6-228B-D69A-BB7F-DB167924A6B7}"/>
              </a:ext>
            </a:extLst>
          </p:cNvPr>
          <p:cNvSpPr>
            <a:spLocks noGrp="1"/>
          </p:cNvSpPr>
          <p:nvPr>
            <p:ph type="sldNum" sz="quarter" idx="22"/>
          </p:nvPr>
        </p:nvSpPr>
        <p:spPr/>
        <p:txBody>
          <a:bodyPr/>
          <a:lstStyle/>
          <a:p>
            <a:fld id="{224B4221-436D-4A56-A870-FCD944AD4DA9}" type="slidenum">
              <a:rPr lang="en-US" smtClean="0"/>
              <a:pPr/>
              <a:t>5</a:t>
            </a:fld>
            <a:r>
              <a:rPr lang="en-US" dirty="0"/>
              <a:t>/51</a:t>
            </a:r>
          </a:p>
        </p:txBody>
      </p:sp>
      <p:pic>
        <p:nvPicPr>
          <p:cNvPr id="10" name="Picture 9" descr="A diagram of a mechanical design&#10;&#10;Description automatically generated with medium confidence">
            <a:extLst>
              <a:ext uri="{FF2B5EF4-FFF2-40B4-BE49-F238E27FC236}">
                <a16:creationId xmlns:a16="http://schemas.microsoft.com/office/drawing/2014/main" id="{2EF8837B-6251-8FBC-9721-03E2DAB4B8E1}"/>
              </a:ext>
            </a:extLst>
          </p:cNvPr>
          <p:cNvPicPr>
            <a:picLocks noChangeAspect="1"/>
          </p:cNvPicPr>
          <p:nvPr/>
        </p:nvPicPr>
        <p:blipFill rotWithShape="1">
          <a:blip r:embed="rId2"/>
          <a:srcRect l="13017" t="12727" r="15667" b="34335"/>
          <a:stretch/>
        </p:blipFill>
        <p:spPr>
          <a:xfrm>
            <a:off x="2356176" y="2915859"/>
            <a:ext cx="4431648" cy="1751436"/>
          </a:xfrm>
          <a:prstGeom prst="rect">
            <a:avLst/>
          </a:prstGeom>
        </p:spPr>
      </p:pic>
    </p:spTree>
    <p:extLst>
      <p:ext uri="{BB962C8B-B14F-4D97-AF65-F5344CB8AC3E}">
        <p14:creationId xmlns:p14="http://schemas.microsoft.com/office/powerpoint/2010/main" val="743717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833B26-76D5-A4F3-5A60-CF203B767E3E}"/>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42D9FAC0-AF8C-EFB9-70A7-5B5BD6F4A4B9}"/>
              </a:ext>
            </a:extLst>
          </p:cNvPr>
          <p:cNvSpPr>
            <a:spLocks noGrp="1"/>
          </p:cNvSpPr>
          <p:nvPr>
            <p:ph type="title"/>
          </p:nvPr>
        </p:nvSpPr>
        <p:spPr/>
        <p:txBody>
          <a:bodyPr/>
          <a:lstStyle/>
          <a:p>
            <a:r>
              <a:rPr lang="en-US" dirty="0"/>
              <a:t>Acknowledgements</a:t>
            </a:r>
          </a:p>
        </p:txBody>
      </p:sp>
      <p:sp>
        <p:nvSpPr>
          <p:cNvPr id="5" name="Content Placeholder 4">
            <a:extLst>
              <a:ext uri="{FF2B5EF4-FFF2-40B4-BE49-F238E27FC236}">
                <a16:creationId xmlns:a16="http://schemas.microsoft.com/office/drawing/2014/main" id="{C8D73B49-31EE-E2DA-6557-F70250367316}"/>
              </a:ext>
            </a:extLst>
          </p:cNvPr>
          <p:cNvSpPr>
            <a:spLocks noGrp="1"/>
          </p:cNvSpPr>
          <p:nvPr>
            <p:ph sz="quarter" idx="19"/>
          </p:nvPr>
        </p:nvSpPr>
        <p:spPr>
          <a:xfrm>
            <a:off x="1168674" y="812958"/>
            <a:ext cx="1997090" cy="1049534"/>
          </a:xfrm>
        </p:spPr>
        <p:txBody>
          <a:bodyPr/>
          <a:lstStyle/>
          <a:p>
            <a:pPr marL="0" indent="0">
              <a:buNone/>
            </a:pPr>
            <a:r>
              <a:rPr lang="en-US" b="1" dirty="0"/>
              <a:t>Mentor</a:t>
            </a:r>
            <a:br>
              <a:rPr lang="en-US" dirty="0"/>
            </a:br>
            <a:r>
              <a:rPr lang="en-US" dirty="0"/>
              <a:t>Joseph Bowkett</a:t>
            </a:r>
            <a:br>
              <a:rPr lang="en-US" dirty="0"/>
            </a:br>
            <a:r>
              <a:rPr lang="en-US" dirty="0"/>
              <a:t>Caltech Ph.D.</a:t>
            </a:r>
          </a:p>
        </p:txBody>
      </p:sp>
      <p:sp>
        <p:nvSpPr>
          <p:cNvPr id="6" name="Date Placeholder 5">
            <a:extLst>
              <a:ext uri="{FF2B5EF4-FFF2-40B4-BE49-F238E27FC236}">
                <a16:creationId xmlns:a16="http://schemas.microsoft.com/office/drawing/2014/main" id="{7AD3419B-C478-60F7-E4BD-B6FA609F7C02}"/>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826322B5-87A5-2550-1453-0CB067B80906}"/>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20368F9C-917B-9BF5-3423-F41AB277E756}"/>
              </a:ext>
            </a:extLst>
          </p:cNvPr>
          <p:cNvSpPr>
            <a:spLocks noGrp="1"/>
          </p:cNvSpPr>
          <p:nvPr>
            <p:ph type="sldNum" sz="quarter" idx="22"/>
          </p:nvPr>
        </p:nvSpPr>
        <p:spPr/>
        <p:txBody>
          <a:bodyPr/>
          <a:lstStyle/>
          <a:p>
            <a:fld id="{224B4221-436D-4A56-A870-FCD944AD4DA9}" type="slidenum">
              <a:rPr lang="en-US" smtClean="0"/>
              <a:pPr/>
              <a:t>50</a:t>
            </a:fld>
            <a:r>
              <a:rPr lang="en-US" dirty="0"/>
              <a:t>/51</a:t>
            </a:r>
          </a:p>
        </p:txBody>
      </p:sp>
      <p:pic>
        <p:nvPicPr>
          <p:cNvPr id="9" name="Picture 2" descr="Joseph Bowkett">
            <a:extLst>
              <a:ext uri="{FF2B5EF4-FFF2-40B4-BE49-F238E27FC236}">
                <a16:creationId xmlns:a16="http://schemas.microsoft.com/office/drawing/2014/main" id="{7286413A-CBBF-CD3B-4367-EBBDEA2128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49"/>
          <a:stretch/>
        </p:blipFill>
        <p:spPr bwMode="auto">
          <a:xfrm>
            <a:off x="192437" y="801064"/>
            <a:ext cx="976237" cy="120628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reston Rogers">
            <a:extLst>
              <a:ext uri="{FF2B5EF4-FFF2-40B4-BE49-F238E27FC236}">
                <a16:creationId xmlns:a16="http://schemas.microsoft.com/office/drawing/2014/main" id="{D51E6307-C7BD-E263-9C47-57160894D4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7" t="6711" r="11169" b="10349"/>
          <a:stretch/>
        </p:blipFill>
        <p:spPr bwMode="auto">
          <a:xfrm>
            <a:off x="4422978" y="796045"/>
            <a:ext cx="981000" cy="1206289"/>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4">
            <a:extLst>
              <a:ext uri="{FF2B5EF4-FFF2-40B4-BE49-F238E27FC236}">
                <a16:creationId xmlns:a16="http://schemas.microsoft.com/office/drawing/2014/main" id="{03ACA89B-C50A-C381-F980-3EE3F797B6F9}"/>
              </a:ext>
            </a:extLst>
          </p:cNvPr>
          <p:cNvSpPr txBox="1">
            <a:spLocks/>
          </p:cNvSpPr>
          <p:nvPr/>
        </p:nvSpPr>
        <p:spPr>
          <a:xfrm>
            <a:off x="5404464" y="801064"/>
            <a:ext cx="3096953" cy="1049534"/>
          </a:xfrm>
          <a:prstGeom prst="rect">
            <a:avLst/>
          </a:prstGeom>
        </p:spPr>
        <p:txBody>
          <a:bodyPr vert="horz" lIns="91440" tIns="45720" rIns="91440" bIns="45720" rtlCol="0">
            <a:noAutofit/>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Co-mentor</a:t>
            </a:r>
            <a:br>
              <a:rPr lang="en-US" dirty="0"/>
            </a:br>
            <a:r>
              <a:rPr lang="en-US" dirty="0"/>
              <a:t>Preston Rogers</a:t>
            </a:r>
            <a:br>
              <a:rPr lang="en-US" dirty="0"/>
            </a:br>
            <a:r>
              <a:rPr lang="en-US" dirty="0"/>
              <a:t>Stanford University, M.S.</a:t>
            </a:r>
          </a:p>
        </p:txBody>
      </p:sp>
      <p:pic>
        <p:nvPicPr>
          <p:cNvPr id="3082" name="Picture 10" descr="Philip Twu">
            <a:extLst>
              <a:ext uri="{FF2B5EF4-FFF2-40B4-BE49-F238E27FC236}">
                <a16:creationId xmlns:a16="http://schemas.microsoft.com/office/drawing/2014/main" id="{14540D81-C24C-45FB-921B-3541AFBC09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696"/>
          <a:stretch/>
        </p:blipFill>
        <p:spPr bwMode="auto">
          <a:xfrm>
            <a:off x="186994" y="2127584"/>
            <a:ext cx="986929" cy="1206289"/>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4">
            <a:extLst>
              <a:ext uri="{FF2B5EF4-FFF2-40B4-BE49-F238E27FC236}">
                <a16:creationId xmlns:a16="http://schemas.microsoft.com/office/drawing/2014/main" id="{2D19A2C0-70FA-4C00-ACB0-9598C348F78E}"/>
              </a:ext>
            </a:extLst>
          </p:cNvPr>
          <p:cNvSpPr txBox="1">
            <a:spLocks/>
          </p:cNvSpPr>
          <p:nvPr/>
        </p:nvSpPr>
        <p:spPr>
          <a:xfrm>
            <a:off x="1163998" y="2116698"/>
            <a:ext cx="2549698" cy="1049534"/>
          </a:xfrm>
          <a:prstGeom prst="rect">
            <a:avLst/>
          </a:prstGeom>
        </p:spPr>
        <p:txBody>
          <a:bodyPr vert="horz" lIns="91440" tIns="45720" rIns="91440" bIns="45720" rtlCol="0">
            <a:noAutofit/>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Group Supervisor</a:t>
            </a:r>
            <a:br>
              <a:rPr lang="en-US" dirty="0"/>
            </a:br>
            <a:r>
              <a:rPr lang="en-US" dirty="0"/>
              <a:t>Phillip Twu</a:t>
            </a:r>
            <a:br>
              <a:rPr lang="en-US" dirty="0"/>
            </a:br>
            <a:r>
              <a:rPr lang="en-US" dirty="0"/>
              <a:t>Georgia Tech, Ph.D.</a:t>
            </a:r>
          </a:p>
        </p:txBody>
      </p:sp>
      <p:pic>
        <p:nvPicPr>
          <p:cNvPr id="3084" name="Picture 12" descr="Marco Dolci">
            <a:extLst>
              <a:ext uri="{FF2B5EF4-FFF2-40B4-BE49-F238E27FC236}">
                <a16:creationId xmlns:a16="http://schemas.microsoft.com/office/drawing/2014/main" id="{1BEC904A-00F6-E595-17EB-39FCBC6897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819"/>
          <a:stretch/>
        </p:blipFill>
        <p:spPr bwMode="auto">
          <a:xfrm>
            <a:off x="4422978" y="2121358"/>
            <a:ext cx="981000" cy="1233961"/>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4">
            <a:extLst>
              <a:ext uri="{FF2B5EF4-FFF2-40B4-BE49-F238E27FC236}">
                <a16:creationId xmlns:a16="http://schemas.microsoft.com/office/drawing/2014/main" id="{909E1F68-C1F4-28B7-5EFF-A9D55E1E8602}"/>
              </a:ext>
            </a:extLst>
          </p:cNvPr>
          <p:cNvSpPr txBox="1">
            <a:spLocks/>
          </p:cNvSpPr>
          <p:nvPr/>
        </p:nvSpPr>
        <p:spPr>
          <a:xfrm>
            <a:off x="5403978" y="2121358"/>
            <a:ext cx="3200285" cy="1049534"/>
          </a:xfrm>
          <a:prstGeom prst="rect">
            <a:avLst/>
          </a:prstGeom>
        </p:spPr>
        <p:txBody>
          <a:bodyPr vert="horz" lIns="91440" tIns="45720" rIns="91440" bIns="45720" rtlCol="0">
            <a:noAutofit/>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Technical Staff</a:t>
            </a:r>
            <a:br>
              <a:rPr lang="en-US" dirty="0"/>
            </a:br>
            <a:r>
              <a:rPr lang="en-US" dirty="0"/>
              <a:t>Marco Dolci</a:t>
            </a:r>
            <a:br>
              <a:rPr lang="en-US" dirty="0"/>
            </a:br>
            <a:r>
              <a:rPr lang="en-US" dirty="0"/>
              <a:t>Politecnico di Torino Ph.D.</a:t>
            </a:r>
          </a:p>
        </p:txBody>
      </p:sp>
      <p:sp>
        <p:nvSpPr>
          <p:cNvPr id="18" name="Content Placeholder 4">
            <a:extLst>
              <a:ext uri="{FF2B5EF4-FFF2-40B4-BE49-F238E27FC236}">
                <a16:creationId xmlns:a16="http://schemas.microsoft.com/office/drawing/2014/main" id="{5462F5D3-6CB3-5523-0228-B16A826C3FD3}"/>
              </a:ext>
            </a:extLst>
          </p:cNvPr>
          <p:cNvSpPr txBox="1">
            <a:spLocks/>
          </p:cNvSpPr>
          <p:nvPr/>
        </p:nvSpPr>
        <p:spPr>
          <a:xfrm>
            <a:off x="1151437" y="3451939"/>
            <a:ext cx="3200285" cy="1049534"/>
          </a:xfrm>
          <a:prstGeom prst="rect">
            <a:avLst/>
          </a:prstGeom>
        </p:spPr>
        <p:txBody>
          <a:bodyPr vert="horz" lIns="91440" tIns="45720" rIns="91440" bIns="45720" rtlCol="0">
            <a:noAutofit/>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Former 343 Member</a:t>
            </a:r>
            <a:br>
              <a:rPr lang="en-US" dirty="0"/>
            </a:br>
            <a:r>
              <a:rPr lang="en-US" dirty="0"/>
              <a:t>Joel Shields</a:t>
            </a:r>
            <a:br>
              <a:rPr lang="en-US" dirty="0"/>
            </a:br>
            <a:r>
              <a:rPr lang="en-US" dirty="0"/>
              <a:t>UC Berkeley Ph.D.</a:t>
            </a:r>
          </a:p>
        </p:txBody>
      </p:sp>
      <p:pic>
        <p:nvPicPr>
          <p:cNvPr id="3088" name="Picture 16" descr="Avi Okon">
            <a:extLst>
              <a:ext uri="{FF2B5EF4-FFF2-40B4-BE49-F238E27FC236}">
                <a16:creationId xmlns:a16="http://schemas.microsoft.com/office/drawing/2014/main" id="{BFF0D9C8-98C9-9BA4-D6DD-8037D4530E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832"/>
          <a:stretch/>
        </p:blipFill>
        <p:spPr bwMode="auto">
          <a:xfrm>
            <a:off x="4422978" y="3449838"/>
            <a:ext cx="981486" cy="1225232"/>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4">
            <a:extLst>
              <a:ext uri="{FF2B5EF4-FFF2-40B4-BE49-F238E27FC236}">
                <a16:creationId xmlns:a16="http://schemas.microsoft.com/office/drawing/2014/main" id="{7472F77C-02BD-C53E-A951-6705F23781C6}"/>
              </a:ext>
            </a:extLst>
          </p:cNvPr>
          <p:cNvSpPr txBox="1">
            <a:spLocks/>
          </p:cNvSpPr>
          <p:nvPr/>
        </p:nvSpPr>
        <p:spPr>
          <a:xfrm>
            <a:off x="5406799" y="3452928"/>
            <a:ext cx="3200285" cy="1049534"/>
          </a:xfrm>
          <a:prstGeom prst="rect">
            <a:avLst/>
          </a:prstGeom>
        </p:spPr>
        <p:txBody>
          <a:bodyPr vert="horz" lIns="91440" tIns="45720" rIns="91440" bIns="45720" rtlCol="0">
            <a:noAutofit/>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Chief Engineer</a:t>
            </a:r>
            <a:br>
              <a:rPr lang="en-US" dirty="0"/>
            </a:br>
            <a:r>
              <a:rPr lang="en-US" dirty="0"/>
              <a:t>Avi Okon</a:t>
            </a:r>
            <a:br>
              <a:rPr lang="en-US" dirty="0"/>
            </a:br>
            <a:r>
              <a:rPr lang="en-US" dirty="0"/>
              <a:t>UC Los Angeles M.S.</a:t>
            </a:r>
          </a:p>
        </p:txBody>
      </p:sp>
      <p:pic>
        <p:nvPicPr>
          <p:cNvPr id="10" name="Picture 9" descr="A person smiling for the camera&#10;&#10;Description automatically generated">
            <a:extLst>
              <a:ext uri="{FF2B5EF4-FFF2-40B4-BE49-F238E27FC236}">
                <a16:creationId xmlns:a16="http://schemas.microsoft.com/office/drawing/2014/main" id="{9A2F51BC-A354-87AA-F3F2-6A7D6150A058}"/>
              </a:ext>
            </a:extLst>
          </p:cNvPr>
          <p:cNvPicPr>
            <a:picLocks noChangeAspect="1"/>
          </p:cNvPicPr>
          <p:nvPr/>
        </p:nvPicPr>
        <p:blipFill>
          <a:blip r:embed="rId8"/>
          <a:stretch>
            <a:fillRect/>
          </a:stretch>
        </p:blipFill>
        <p:spPr>
          <a:xfrm>
            <a:off x="192438" y="3556423"/>
            <a:ext cx="990830" cy="964507"/>
          </a:xfrm>
          <a:prstGeom prst="rect">
            <a:avLst/>
          </a:prstGeom>
        </p:spPr>
      </p:pic>
    </p:spTree>
    <p:extLst>
      <p:ext uri="{BB962C8B-B14F-4D97-AF65-F5344CB8AC3E}">
        <p14:creationId xmlns:p14="http://schemas.microsoft.com/office/powerpoint/2010/main" val="990245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bout MATLAB and Simulink - Matlab &amp; Simulink - MATLAB &amp; Simulink -  İstanbul Okan Üniversitesi">
            <a:extLst>
              <a:ext uri="{FF2B5EF4-FFF2-40B4-BE49-F238E27FC236}">
                <a16:creationId xmlns:a16="http://schemas.microsoft.com/office/drawing/2014/main" id="{A503BEFC-2299-E152-4F45-C22B146FF0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23" t="13596" r="9206" b="14661"/>
          <a:stretch/>
        </p:blipFill>
        <p:spPr bwMode="auto">
          <a:xfrm>
            <a:off x="4851368" y="3815437"/>
            <a:ext cx="2860071" cy="96842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7"/>
          </p:nvPr>
        </p:nvSpPr>
        <p:spPr/>
        <p:txBody>
          <a:bodyPr/>
          <a:lstStyle/>
          <a:p>
            <a:r>
              <a:rPr lang="en-US" dirty="0"/>
              <a:t>Data Driven Actuator Model of the Sample Transfer Arm in Mars Sample Return</a:t>
            </a:r>
          </a:p>
        </p:txBody>
      </p:sp>
      <p:sp>
        <p:nvSpPr>
          <p:cNvPr id="3" name="Title 2"/>
          <p:cNvSpPr>
            <a:spLocks noGrp="1"/>
          </p:cNvSpPr>
          <p:nvPr>
            <p:ph type="title"/>
          </p:nvPr>
        </p:nvSpPr>
        <p:spPr/>
        <p:txBody>
          <a:bodyPr/>
          <a:lstStyle/>
          <a:p>
            <a:r>
              <a:rPr lang="en-US" dirty="0"/>
              <a:t>Internship Objectives</a:t>
            </a:r>
          </a:p>
        </p:txBody>
      </p:sp>
      <p:sp>
        <p:nvSpPr>
          <p:cNvPr id="4" name="Text Placeholder 3"/>
          <p:cNvSpPr>
            <a:spLocks noGrp="1"/>
          </p:cNvSpPr>
          <p:nvPr>
            <p:ph type="body" sz="quarter" idx="14"/>
          </p:nvPr>
        </p:nvSpPr>
        <p:spPr/>
        <p:txBody>
          <a:bodyPr/>
          <a:lstStyle/>
          <a:p>
            <a:r>
              <a:rPr lang="en-US" dirty="0"/>
              <a:t>Introduction</a:t>
            </a:r>
          </a:p>
        </p:txBody>
      </p:sp>
      <p:sp>
        <p:nvSpPr>
          <p:cNvPr id="5" name="Content Placeholder 4"/>
          <p:cNvSpPr>
            <a:spLocks noGrp="1"/>
          </p:cNvSpPr>
          <p:nvPr>
            <p:ph sz="quarter" idx="19"/>
          </p:nvPr>
        </p:nvSpPr>
        <p:spPr>
          <a:xfrm>
            <a:off x="176981" y="1209607"/>
            <a:ext cx="3643987" cy="3083546"/>
          </a:xfrm>
        </p:spPr>
        <p:txBody>
          <a:bodyPr/>
          <a:lstStyle/>
          <a:p>
            <a:pPr marL="0" indent="0">
              <a:buNone/>
            </a:pPr>
            <a:r>
              <a:rPr lang="en-US" b="1" dirty="0">
                <a:solidFill>
                  <a:schemeClr val="accent1"/>
                </a:solidFill>
              </a:rPr>
              <a:t>Develop</a:t>
            </a:r>
            <a:r>
              <a:rPr lang="en-US" dirty="0"/>
              <a:t> </a:t>
            </a:r>
            <a:r>
              <a:rPr lang="en-US" b="1" dirty="0">
                <a:solidFill>
                  <a:schemeClr val="accent1"/>
                </a:solidFill>
              </a:rPr>
              <a:t>numerical tools </a:t>
            </a:r>
            <a:r>
              <a:rPr lang="en-US" dirty="0"/>
              <a:t>and process experimental data in support of </a:t>
            </a:r>
            <a:r>
              <a:rPr lang="en-US" b="1" dirty="0">
                <a:solidFill>
                  <a:schemeClr val="accent1"/>
                </a:solidFill>
              </a:rPr>
              <a:t>validating and improving Simulink actuator model</a:t>
            </a:r>
          </a:p>
          <a:p>
            <a:endParaRPr lang="en-US" dirty="0"/>
          </a:p>
        </p:txBody>
      </p:sp>
      <p:sp>
        <p:nvSpPr>
          <p:cNvPr id="6" name="Footer Placeholder 5"/>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Date Placeholder 7"/>
          <p:cNvSpPr>
            <a:spLocks noGrp="1"/>
          </p:cNvSpPr>
          <p:nvPr>
            <p:ph type="dt" sz="half" idx="20"/>
          </p:nvPr>
        </p:nvSpPr>
        <p:spPr/>
        <p:txBody>
          <a:bodyPr/>
          <a:lstStyle/>
          <a:p>
            <a:fld id="{00ABB5D3-5153-450F-8E25-6CAAA1DF4A57}" type="datetime1">
              <a:rPr lang="en-US" smtClean="0"/>
              <a:t>8/29/2024</a:t>
            </a:fld>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6</a:t>
            </a:fld>
            <a:r>
              <a:rPr lang="en-US" dirty="0"/>
              <a:t>/51</a:t>
            </a:r>
          </a:p>
        </p:txBody>
      </p:sp>
      <p:pic>
        <p:nvPicPr>
          <p:cNvPr id="11" name="Picture 10">
            <a:extLst>
              <a:ext uri="{FF2B5EF4-FFF2-40B4-BE49-F238E27FC236}">
                <a16:creationId xmlns:a16="http://schemas.microsoft.com/office/drawing/2014/main" id="{07A0682A-B555-D1F5-CEB1-847CBAD91CDA}"/>
              </a:ext>
            </a:extLst>
          </p:cNvPr>
          <p:cNvPicPr>
            <a:picLocks noChangeAspect="1"/>
          </p:cNvPicPr>
          <p:nvPr/>
        </p:nvPicPr>
        <p:blipFill>
          <a:blip r:embed="rId4"/>
          <a:stretch>
            <a:fillRect/>
          </a:stretch>
        </p:blipFill>
        <p:spPr>
          <a:xfrm>
            <a:off x="3820969" y="847730"/>
            <a:ext cx="5069031" cy="2831994"/>
          </a:xfrm>
          <a:prstGeom prst="rect">
            <a:avLst/>
          </a:prstGeom>
        </p:spPr>
      </p:pic>
      <p:sp>
        <p:nvSpPr>
          <p:cNvPr id="10" name="TextBox 9">
            <a:extLst>
              <a:ext uri="{FF2B5EF4-FFF2-40B4-BE49-F238E27FC236}">
                <a16:creationId xmlns:a16="http://schemas.microsoft.com/office/drawing/2014/main" id="{7A78A783-AB76-C69F-6319-853B0CF4F408}"/>
              </a:ext>
            </a:extLst>
          </p:cNvPr>
          <p:cNvSpPr txBox="1"/>
          <p:nvPr/>
        </p:nvSpPr>
        <p:spPr>
          <a:xfrm>
            <a:off x="7697689" y="838654"/>
            <a:ext cx="1299411" cy="276999"/>
          </a:xfrm>
          <a:prstGeom prst="rect">
            <a:avLst/>
          </a:prstGeom>
          <a:noFill/>
        </p:spPr>
        <p:txBody>
          <a:bodyPr wrap="square" rtlCol="0">
            <a:spAutoFit/>
          </a:bodyPr>
          <a:lstStyle/>
          <a:p>
            <a:r>
              <a:rPr lang="en-US" sz="1200" dirty="0">
                <a:solidFill>
                  <a:schemeClr val="bg1"/>
                </a:solidFill>
              </a:rPr>
              <a:t>Artist’s Concept</a:t>
            </a:r>
          </a:p>
        </p:txBody>
      </p:sp>
    </p:spTree>
    <p:extLst>
      <p:ext uri="{BB962C8B-B14F-4D97-AF65-F5344CB8AC3E}">
        <p14:creationId xmlns:p14="http://schemas.microsoft.com/office/powerpoint/2010/main" val="891043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C2B681-DA4F-A651-1FFD-D7C14358102E}"/>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49D2DF2C-697F-05B4-DBBE-6B9BF947A24B}"/>
              </a:ext>
            </a:extLst>
          </p:cNvPr>
          <p:cNvSpPr>
            <a:spLocks noGrp="1"/>
          </p:cNvSpPr>
          <p:nvPr>
            <p:ph type="title"/>
          </p:nvPr>
        </p:nvSpPr>
        <p:spPr/>
        <p:txBody>
          <a:bodyPr/>
          <a:lstStyle/>
          <a:p>
            <a:r>
              <a:rPr lang="en-US" dirty="0"/>
              <a:t>Presentation Overview</a:t>
            </a:r>
          </a:p>
        </p:txBody>
      </p:sp>
      <p:sp>
        <p:nvSpPr>
          <p:cNvPr id="4" name="Text Placeholder 3">
            <a:extLst>
              <a:ext uri="{FF2B5EF4-FFF2-40B4-BE49-F238E27FC236}">
                <a16:creationId xmlns:a16="http://schemas.microsoft.com/office/drawing/2014/main" id="{7235A373-5EDB-E3A8-1F94-309A6E5068C5}"/>
              </a:ext>
            </a:extLst>
          </p:cNvPr>
          <p:cNvSpPr>
            <a:spLocks noGrp="1"/>
          </p:cNvSpPr>
          <p:nvPr>
            <p:ph type="body" sz="quarter" idx="14"/>
          </p:nvPr>
        </p:nvSpPr>
        <p:spPr/>
        <p:txBody>
          <a:bodyPr/>
          <a:lstStyle/>
          <a:p>
            <a:r>
              <a:rPr lang="en-US" dirty="0"/>
              <a:t>Table of Technical Contents</a:t>
            </a:r>
          </a:p>
        </p:txBody>
      </p:sp>
      <p:sp>
        <p:nvSpPr>
          <p:cNvPr id="5" name="Content Placeholder 4">
            <a:extLst>
              <a:ext uri="{FF2B5EF4-FFF2-40B4-BE49-F238E27FC236}">
                <a16:creationId xmlns:a16="http://schemas.microsoft.com/office/drawing/2014/main" id="{B129F18D-ADBC-7CE3-AEB1-CD0250B33CA4}"/>
              </a:ext>
            </a:extLst>
          </p:cNvPr>
          <p:cNvSpPr>
            <a:spLocks noGrp="1"/>
          </p:cNvSpPr>
          <p:nvPr>
            <p:ph sz="quarter" idx="19"/>
          </p:nvPr>
        </p:nvSpPr>
        <p:spPr>
          <a:xfrm>
            <a:off x="499329" y="1187477"/>
            <a:ext cx="8145342" cy="3532770"/>
          </a:xfrm>
        </p:spPr>
        <p:txBody>
          <a:bodyPr/>
          <a:lstStyle/>
          <a:p>
            <a:pPr marL="0" indent="0">
              <a:buNone/>
            </a:pPr>
            <a:r>
              <a:rPr lang="en-US" b="1" dirty="0">
                <a:solidFill>
                  <a:srgbClr val="FF0000"/>
                </a:solidFill>
              </a:rPr>
              <a:t>1) </a:t>
            </a:r>
            <a:r>
              <a:rPr lang="en-US" dirty="0"/>
              <a:t>	Motor control law</a:t>
            </a:r>
          </a:p>
          <a:p>
            <a:pPr marL="0" indent="0">
              <a:buNone/>
            </a:pPr>
            <a:r>
              <a:rPr lang="en-US" dirty="0"/>
              <a:t>	1.a) Simplified control law</a:t>
            </a:r>
          </a:p>
          <a:p>
            <a:pPr marL="0" indent="0">
              <a:buNone/>
            </a:pPr>
            <a:r>
              <a:rPr lang="en-US" b="1" dirty="0">
                <a:solidFill>
                  <a:srgbClr val="FF0000"/>
                </a:solidFill>
              </a:rPr>
              <a:t>2) </a:t>
            </a:r>
            <a:r>
              <a:rPr lang="en-US" dirty="0"/>
              <a:t>	Simulink model enhancement</a:t>
            </a:r>
            <a:br>
              <a:rPr lang="en-US" dirty="0"/>
            </a:br>
            <a:r>
              <a:rPr lang="en-US" dirty="0"/>
              <a:t>	2.a) Backlash implementation</a:t>
            </a:r>
            <a:br>
              <a:rPr lang="en-US" dirty="0"/>
            </a:br>
            <a:r>
              <a:rPr lang="en-US" dirty="0"/>
              <a:t>	2.b) Phantom torque</a:t>
            </a:r>
          </a:p>
          <a:p>
            <a:pPr marL="0" indent="0">
              <a:buNone/>
            </a:pPr>
            <a:r>
              <a:rPr lang="en-US" b="1" dirty="0">
                <a:solidFill>
                  <a:srgbClr val="FF0000"/>
                </a:solidFill>
              </a:rPr>
              <a:t>3)</a:t>
            </a:r>
            <a:r>
              <a:rPr lang="en-US" dirty="0"/>
              <a:t>	Supplemental numerical tools</a:t>
            </a:r>
            <a:br>
              <a:rPr lang="en-US" dirty="0"/>
            </a:br>
            <a:r>
              <a:rPr lang="en-US" dirty="0"/>
              <a:t>	3.a) HDF5 data extraction</a:t>
            </a:r>
            <a:br>
              <a:rPr lang="en-US" dirty="0"/>
            </a:br>
            <a:r>
              <a:rPr lang="en-US" dirty="0"/>
              <a:t>	3.b) Test data as simulation input</a:t>
            </a:r>
            <a:br>
              <a:rPr lang="en-US" dirty="0"/>
            </a:br>
            <a:r>
              <a:rPr lang="en-US" dirty="0"/>
              <a:t>	3.c) Numerically determining frequency response (bode plots)</a:t>
            </a:r>
            <a:br>
              <a:rPr lang="en-US" dirty="0"/>
            </a:br>
            <a:r>
              <a:rPr lang="en-US" b="1" dirty="0">
                <a:solidFill>
                  <a:srgbClr val="FF0000"/>
                </a:solidFill>
              </a:rPr>
              <a:t>4) </a:t>
            </a:r>
            <a:r>
              <a:rPr lang="en-US" dirty="0"/>
              <a:t>	Motor model validation</a:t>
            </a:r>
          </a:p>
          <a:p>
            <a:pPr marL="457200" indent="-457200">
              <a:buAutoNum type="arabicParenR"/>
            </a:pPr>
            <a:endParaRPr lang="en-US" dirty="0"/>
          </a:p>
        </p:txBody>
      </p:sp>
      <p:sp>
        <p:nvSpPr>
          <p:cNvPr id="6" name="Date Placeholder 5">
            <a:extLst>
              <a:ext uri="{FF2B5EF4-FFF2-40B4-BE49-F238E27FC236}">
                <a16:creationId xmlns:a16="http://schemas.microsoft.com/office/drawing/2014/main" id="{95C55EEB-B9E8-E033-5844-1EE047B58EEE}"/>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AF304758-4763-2709-F359-61DA51B55A4A}"/>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E2F2CC00-A0D3-4953-0623-402389DE5612}"/>
              </a:ext>
            </a:extLst>
          </p:cNvPr>
          <p:cNvSpPr>
            <a:spLocks noGrp="1"/>
          </p:cNvSpPr>
          <p:nvPr>
            <p:ph type="sldNum" sz="quarter" idx="22"/>
          </p:nvPr>
        </p:nvSpPr>
        <p:spPr/>
        <p:txBody>
          <a:bodyPr/>
          <a:lstStyle/>
          <a:p>
            <a:fld id="{224B4221-436D-4A56-A870-FCD944AD4DA9}" type="slidenum">
              <a:rPr lang="en-US" smtClean="0"/>
              <a:pPr/>
              <a:t>7</a:t>
            </a:fld>
            <a:r>
              <a:rPr lang="en-US" dirty="0"/>
              <a:t>/51</a:t>
            </a:r>
          </a:p>
        </p:txBody>
      </p:sp>
    </p:spTree>
    <p:extLst>
      <p:ext uri="{BB962C8B-B14F-4D97-AF65-F5344CB8AC3E}">
        <p14:creationId xmlns:p14="http://schemas.microsoft.com/office/powerpoint/2010/main" val="4114945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6300E-4FDD-FAA3-05D8-9956474764AF}"/>
              </a:ext>
            </a:extLst>
          </p:cNvPr>
          <p:cNvSpPr>
            <a:spLocks noGrp="1"/>
          </p:cNvSpPr>
          <p:nvPr>
            <p:ph type="body" sz="quarter" idx="17"/>
          </p:nvPr>
        </p:nvSpPr>
        <p:spPr/>
        <p:txBody>
          <a:bodyPr/>
          <a:lstStyle/>
          <a:p>
            <a:r>
              <a:rPr lang="en-US" dirty="0"/>
              <a:t>Data Driven Actuator Model of the Sample Transfer Arm in Mars Sample Return</a:t>
            </a:r>
          </a:p>
        </p:txBody>
      </p:sp>
      <p:sp>
        <p:nvSpPr>
          <p:cNvPr id="3" name="Title 2">
            <a:extLst>
              <a:ext uri="{FF2B5EF4-FFF2-40B4-BE49-F238E27FC236}">
                <a16:creationId xmlns:a16="http://schemas.microsoft.com/office/drawing/2014/main" id="{59E6D7F1-5D31-9D49-CD90-3A10A68788FE}"/>
              </a:ext>
            </a:extLst>
          </p:cNvPr>
          <p:cNvSpPr>
            <a:spLocks noGrp="1"/>
          </p:cNvSpPr>
          <p:nvPr>
            <p:ph type="title"/>
          </p:nvPr>
        </p:nvSpPr>
        <p:spPr/>
        <p:txBody>
          <a:bodyPr/>
          <a:lstStyle/>
          <a:p>
            <a:r>
              <a:rPr lang="en-US" dirty="0"/>
              <a:t>Simplified Control Law</a:t>
            </a:r>
          </a:p>
        </p:txBody>
      </p:sp>
      <p:sp>
        <p:nvSpPr>
          <p:cNvPr id="4" name="Text Placeholder 3">
            <a:extLst>
              <a:ext uri="{FF2B5EF4-FFF2-40B4-BE49-F238E27FC236}">
                <a16:creationId xmlns:a16="http://schemas.microsoft.com/office/drawing/2014/main" id="{6D1381BE-4F11-9740-080F-51EE52E39B3E}"/>
              </a:ext>
            </a:extLst>
          </p:cNvPr>
          <p:cNvSpPr>
            <a:spLocks noGrp="1"/>
          </p:cNvSpPr>
          <p:nvPr>
            <p:ph type="body" sz="quarter" idx="14"/>
          </p:nvPr>
        </p:nvSpPr>
        <p:spPr/>
        <p:txBody>
          <a:bodyPr/>
          <a:lstStyle/>
          <a:p>
            <a:r>
              <a:rPr lang="en-US" dirty="0"/>
              <a:t>Simulink Modeling</a:t>
            </a:r>
          </a:p>
        </p:txBody>
      </p:sp>
      <p:sp>
        <p:nvSpPr>
          <p:cNvPr id="5" name="Content Placeholder 4">
            <a:extLst>
              <a:ext uri="{FF2B5EF4-FFF2-40B4-BE49-F238E27FC236}">
                <a16:creationId xmlns:a16="http://schemas.microsoft.com/office/drawing/2014/main" id="{34DF4F25-1924-2CC3-87F2-136A6DD006DB}"/>
              </a:ext>
            </a:extLst>
          </p:cNvPr>
          <p:cNvSpPr>
            <a:spLocks noGrp="1"/>
          </p:cNvSpPr>
          <p:nvPr>
            <p:ph sz="quarter" idx="19"/>
          </p:nvPr>
        </p:nvSpPr>
        <p:spPr>
          <a:xfrm>
            <a:off x="1412240" y="1252037"/>
            <a:ext cx="6319520" cy="2719386"/>
          </a:xfrm>
        </p:spPr>
        <p:txBody>
          <a:bodyPr/>
          <a:lstStyle/>
          <a:p>
            <a:r>
              <a:rPr lang="en-US" dirty="0"/>
              <a:t>Cascading control (position P-control and velocity PI-control)</a:t>
            </a:r>
          </a:p>
          <a:p>
            <a:r>
              <a:rPr lang="en-US" dirty="0"/>
              <a:t>I documented breakdown of control law for educational purposes</a:t>
            </a:r>
          </a:p>
        </p:txBody>
      </p:sp>
      <p:sp>
        <p:nvSpPr>
          <p:cNvPr id="6" name="Date Placeholder 5">
            <a:extLst>
              <a:ext uri="{FF2B5EF4-FFF2-40B4-BE49-F238E27FC236}">
                <a16:creationId xmlns:a16="http://schemas.microsoft.com/office/drawing/2014/main" id="{DC50E502-C61C-3890-47A0-04875C441321}"/>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5DBB0B3B-5727-ED89-57D8-4707325151F2}"/>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9E1AED00-5E65-07B0-44FC-A882191B6353}"/>
              </a:ext>
            </a:extLst>
          </p:cNvPr>
          <p:cNvSpPr>
            <a:spLocks noGrp="1"/>
          </p:cNvSpPr>
          <p:nvPr>
            <p:ph type="sldNum" sz="quarter" idx="22"/>
          </p:nvPr>
        </p:nvSpPr>
        <p:spPr/>
        <p:txBody>
          <a:bodyPr/>
          <a:lstStyle/>
          <a:p>
            <a:fld id="{224B4221-436D-4A56-A870-FCD944AD4DA9}" type="slidenum">
              <a:rPr lang="en-US" smtClean="0"/>
              <a:pPr/>
              <a:t>8</a:t>
            </a:fld>
            <a:r>
              <a:rPr lang="en-US" dirty="0"/>
              <a:t>/51</a:t>
            </a:r>
          </a:p>
        </p:txBody>
      </p:sp>
      <p:pic>
        <p:nvPicPr>
          <p:cNvPr id="10" name="Picture 9">
            <a:extLst>
              <a:ext uri="{FF2B5EF4-FFF2-40B4-BE49-F238E27FC236}">
                <a16:creationId xmlns:a16="http://schemas.microsoft.com/office/drawing/2014/main" id="{3A4E1EB5-15E9-32AA-F621-BB4016ECCABA}"/>
              </a:ext>
            </a:extLst>
          </p:cNvPr>
          <p:cNvPicPr>
            <a:picLocks noChangeAspect="1"/>
          </p:cNvPicPr>
          <p:nvPr/>
        </p:nvPicPr>
        <p:blipFill>
          <a:blip r:embed="rId3"/>
          <a:stretch>
            <a:fillRect/>
          </a:stretch>
        </p:blipFill>
        <p:spPr>
          <a:xfrm>
            <a:off x="113325" y="2611730"/>
            <a:ext cx="8917350" cy="2140480"/>
          </a:xfrm>
          <a:prstGeom prst="rect">
            <a:avLst/>
          </a:prstGeom>
          <a:ln>
            <a:noFill/>
          </a:ln>
        </p:spPr>
      </p:pic>
    </p:spTree>
    <p:extLst>
      <p:ext uri="{BB962C8B-B14F-4D97-AF65-F5344CB8AC3E}">
        <p14:creationId xmlns:p14="http://schemas.microsoft.com/office/powerpoint/2010/main" val="139319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AA5A17-7505-B5BE-FF4C-338DC9059951}"/>
              </a:ext>
            </a:extLst>
          </p:cNvPr>
          <p:cNvSpPr>
            <a:spLocks noGrp="1"/>
          </p:cNvSpPr>
          <p:nvPr>
            <p:ph type="body" sz="quarter" idx="17"/>
          </p:nvPr>
        </p:nvSpPr>
        <p:spPr/>
        <p:txBody>
          <a:bodyPr/>
          <a:lstStyle/>
          <a:p>
            <a:r>
              <a:rPr lang="en-US" dirty="0"/>
              <a:t>Data Driven Actuator Model of the Sample Transfer Arm in Mars Sample Return</a:t>
            </a:r>
          </a:p>
          <a:p>
            <a:endParaRPr lang="en-US" dirty="0"/>
          </a:p>
        </p:txBody>
      </p:sp>
      <p:sp>
        <p:nvSpPr>
          <p:cNvPr id="3" name="Title 2">
            <a:extLst>
              <a:ext uri="{FF2B5EF4-FFF2-40B4-BE49-F238E27FC236}">
                <a16:creationId xmlns:a16="http://schemas.microsoft.com/office/drawing/2014/main" id="{577895F2-46E0-4DCA-993D-334AC301CAA9}"/>
              </a:ext>
            </a:extLst>
          </p:cNvPr>
          <p:cNvSpPr>
            <a:spLocks noGrp="1"/>
          </p:cNvSpPr>
          <p:nvPr>
            <p:ph type="title"/>
          </p:nvPr>
        </p:nvSpPr>
        <p:spPr/>
        <p:txBody>
          <a:bodyPr/>
          <a:lstStyle/>
          <a:p>
            <a:r>
              <a:rPr lang="en-US" dirty="0"/>
              <a:t>Gear Backlash</a:t>
            </a:r>
          </a:p>
        </p:txBody>
      </p:sp>
      <p:sp>
        <p:nvSpPr>
          <p:cNvPr id="4" name="Text Placeholder 3">
            <a:extLst>
              <a:ext uri="{FF2B5EF4-FFF2-40B4-BE49-F238E27FC236}">
                <a16:creationId xmlns:a16="http://schemas.microsoft.com/office/drawing/2014/main" id="{19AC0852-C7EF-4E5E-F397-07C2591EDDAF}"/>
              </a:ext>
            </a:extLst>
          </p:cNvPr>
          <p:cNvSpPr>
            <a:spLocks noGrp="1"/>
          </p:cNvSpPr>
          <p:nvPr>
            <p:ph type="body" sz="quarter" idx="14"/>
          </p:nvPr>
        </p:nvSpPr>
        <p:spPr/>
        <p:txBody>
          <a:bodyPr/>
          <a:lstStyle/>
          <a:p>
            <a:r>
              <a:rPr lang="en-US" dirty="0"/>
              <a:t>Backlash and its importance</a:t>
            </a:r>
          </a:p>
        </p:txBody>
      </p:sp>
      <p:sp>
        <p:nvSpPr>
          <p:cNvPr id="5" name="Content Placeholder 4">
            <a:extLst>
              <a:ext uri="{FF2B5EF4-FFF2-40B4-BE49-F238E27FC236}">
                <a16:creationId xmlns:a16="http://schemas.microsoft.com/office/drawing/2014/main" id="{96B03E8C-9ECA-9D96-9045-634E42031816}"/>
              </a:ext>
            </a:extLst>
          </p:cNvPr>
          <p:cNvSpPr>
            <a:spLocks noGrp="1"/>
          </p:cNvSpPr>
          <p:nvPr>
            <p:ph sz="quarter" idx="19"/>
          </p:nvPr>
        </p:nvSpPr>
        <p:spPr>
          <a:xfrm>
            <a:off x="248490" y="1107441"/>
            <a:ext cx="4460352" cy="3420505"/>
          </a:xfrm>
        </p:spPr>
        <p:txBody>
          <a:bodyPr/>
          <a:lstStyle/>
          <a:p>
            <a:r>
              <a:rPr lang="en-US" sz="1600" dirty="0"/>
              <a:t>Gear backlash is the angular play (also called “slop”) between two meshing gears.</a:t>
            </a:r>
          </a:p>
          <a:p>
            <a:pPr marL="0" indent="0">
              <a:buNone/>
            </a:pPr>
            <a:endParaRPr lang="en-US" sz="1600" dirty="0"/>
          </a:p>
          <a:p>
            <a:r>
              <a:rPr lang="en-US" sz="1600" dirty="0"/>
              <a:t>Backlash is necessary to have a power-efficient geartrain.</a:t>
            </a:r>
            <a:br>
              <a:rPr lang="en-US" sz="1600" dirty="0"/>
            </a:br>
            <a:endParaRPr lang="en-US" sz="1600" dirty="0"/>
          </a:p>
          <a:p>
            <a:r>
              <a:rPr lang="en-US" sz="1600" dirty="0"/>
              <a:t>STA actuator uses a planetary gearbox which introduces backlash.</a:t>
            </a:r>
            <a:br>
              <a:rPr lang="en-US" sz="1600" dirty="0"/>
            </a:br>
            <a:endParaRPr lang="en-US" sz="1600" dirty="0"/>
          </a:p>
          <a:p>
            <a:r>
              <a:rPr lang="en-US" sz="1600" b="1" dirty="0">
                <a:solidFill>
                  <a:srgbClr val="FF0000"/>
                </a:solidFill>
              </a:rPr>
              <a:t>Backlash introduces nonlinear behavior that must be accounted for in simulation to capture real behavior of actuators.</a:t>
            </a:r>
          </a:p>
        </p:txBody>
      </p:sp>
      <p:sp>
        <p:nvSpPr>
          <p:cNvPr id="6" name="Date Placeholder 5">
            <a:extLst>
              <a:ext uri="{FF2B5EF4-FFF2-40B4-BE49-F238E27FC236}">
                <a16:creationId xmlns:a16="http://schemas.microsoft.com/office/drawing/2014/main" id="{7E7C1406-F67F-77F0-7AD3-6DD09262D0CF}"/>
              </a:ext>
            </a:extLst>
          </p:cNvPr>
          <p:cNvSpPr>
            <a:spLocks noGrp="1"/>
          </p:cNvSpPr>
          <p:nvPr>
            <p:ph type="dt" sz="half" idx="20"/>
          </p:nvPr>
        </p:nvSpPr>
        <p:spPr/>
        <p:txBody>
          <a:bodyPr/>
          <a:lstStyle/>
          <a:p>
            <a:fld id="{4245744B-F4B9-4E61-9209-F84AFBB3EEAC}" type="datetime1">
              <a:rPr lang="en-US" smtClean="0"/>
              <a:t>8/29/2024</a:t>
            </a:fld>
            <a:endParaRPr lang="en-US" dirty="0"/>
          </a:p>
        </p:txBody>
      </p:sp>
      <p:sp>
        <p:nvSpPr>
          <p:cNvPr id="7" name="Footer Placeholder 6">
            <a:extLst>
              <a:ext uri="{FF2B5EF4-FFF2-40B4-BE49-F238E27FC236}">
                <a16:creationId xmlns:a16="http://schemas.microsoft.com/office/drawing/2014/main" id="{46EE61AF-F470-1653-9270-FB89BFEF37FD}"/>
              </a:ext>
            </a:extLst>
          </p:cNvPr>
          <p:cNvSpPr>
            <a:spLocks noGrp="1"/>
          </p:cNvSpPr>
          <p:nvPr>
            <p:ph type="ftr" sz="quarter" idx="21"/>
          </p:nvPr>
        </p:nvSpPr>
        <p:spPr/>
        <p:txBody>
          <a:bodyPr/>
          <a:lstStyle/>
          <a:p>
            <a:r>
              <a:rPr lang="en-US" b="1" i="0" dirty="0">
                <a:solidFill>
                  <a:srgbClr val="BA0C2F"/>
                </a:solidFill>
                <a:effectLst/>
                <a:highlight>
                  <a:srgbClr val="FFFFFF"/>
                </a:highlight>
                <a:latin typeface="Roboto-Light"/>
              </a:rPr>
              <a:t>Reviewed and determined not to contain CUI.</a:t>
            </a:r>
            <a:endParaRPr lang="en-US" dirty="0"/>
          </a:p>
        </p:txBody>
      </p:sp>
      <p:sp>
        <p:nvSpPr>
          <p:cNvPr id="8" name="Slide Number Placeholder 7">
            <a:extLst>
              <a:ext uri="{FF2B5EF4-FFF2-40B4-BE49-F238E27FC236}">
                <a16:creationId xmlns:a16="http://schemas.microsoft.com/office/drawing/2014/main" id="{8C3FF483-0D17-B804-2265-68F44CEBBEAF}"/>
              </a:ext>
            </a:extLst>
          </p:cNvPr>
          <p:cNvSpPr>
            <a:spLocks noGrp="1"/>
          </p:cNvSpPr>
          <p:nvPr>
            <p:ph type="sldNum" sz="quarter" idx="22"/>
          </p:nvPr>
        </p:nvSpPr>
        <p:spPr/>
        <p:txBody>
          <a:bodyPr/>
          <a:lstStyle/>
          <a:p>
            <a:fld id="{224B4221-436D-4A56-A870-FCD944AD4DA9}" type="slidenum">
              <a:rPr lang="en-US" smtClean="0"/>
              <a:pPr/>
              <a:t>9</a:t>
            </a:fld>
            <a:r>
              <a:rPr lang="en-US" dirty="0"/>
              <a:t>/51</a:t>
            </a:r>
          </a:p>
        </p:txBody>
      </p:sp>
      <p:pic>
        <p:nvPicPr>
          <p:cNvPr id="2050" name="Picture 2" descr="Raytraced Animated Planetary Gears (Fixed Carrier) by mcsoftware | Mechanical design, Robotics ...">
            <a:extLst>
              <a:ext uri="{FF2B5EF4-FFF2-40B4-BE49-F238E27FC236}">
                <a16:creationId xmlns:a16="http://schemas.microsoft.com/office/drawing/2014/main" id="{7515166F-FFE8-D81A-2386-78E65D2CA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7834" y="2860570"/>
            <a:ext cx="2538248" cy="19036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defined">
            <a:extLst>
              <a:ext uri="{FF2B5EF4-FFF2-40B4-BE49-F238E27FC236}">
                <a16:creationId xmlns:a16="http://schemas.microsoft.com/office/drawing/2014/main" id="{CB1EF4A3-446D-A6FB-7452-456B8AEED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91874"/>
            <a:ext cx="4572000" cy="243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9292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8&quot; unique_id=&quot;10048&quot;&gt;&lt;/object&gt;&lt;object type=&quot;2&quot; unique_id=&quot;10049&quot;&gt;&lt;object type=&quot;3&quot; unique_id=&quot;10050&quot;&gt;&lt;property id=&quot;20148&quot; value=&quot;5&quot;/&gt;&lt;property id=&quot;20300&quot; value=&quot;Slide 1&quot;/&gt;&lt;property id=&quot;20307&quot; value=&quot;277&quot;/&gt;&lt;/object&gt;&lt;object type=&quot;3&quot; unique_id=&quot;10051&quot;&gt;&lt;property id=&quot;20148&quot; value=&quot;5&quot;/&gt;&lt;property id=&quot;20300&quot; value=&quot;Slide 2&quot;/&gt;&lt;property id=&quot;20307&quot; value=&quot;281&quot;/&gt;&lt;/object&gt;&lt;object type=&quot;3&quot; unique_id=&quot;10052&quot;&gt;&lt;property id=&quot;20148&quot; value=&quot;5&quot;/&gt;&lt;property id=&quot;20300&quot; value=&quot;Slide 3&quot;/&gt;&lt;property id=&quot;20307&quot; value=&quot;280&quot;/&gt;&lt;/object&gt;&lt;object type=&quot;3&quot; unique_id=&quot;10053&quot;&gt;&lt;property id=&quot;20148&quot; value=&quot;5&quot;/&gt;&lt;property id=&quot;20300&quot; value=&quot;Slide 4&quot;/&gt;&lt;property id=&quot;20307&quot; value=&quot;278&quot;/&gt;&lt;/object&gt;&lt;/object&gt;&lt;/object&gt;&lt;/database&gt;"/>
  <p:tag name="SECTOMILLISECCONVERTED" val="1"/>
</p:tagLst>
</file>

<file path=ppt/theme/theme1.xml><?xml version="1.0" encoding="utf-8"?>
<a:theme xmlns:a="http://schemas.openxmlformats.org/drawingml/2006/main" name="JPL-WhiteTheme-16x9-vA6">
  <a:themeElements>
    <a:clrScheme name="JPL Colors - Jan 2017">
      <a:dk1>
        <a:sysClr val="windowText" lastClr="000000"/>
      </a:dk1>
      <a:lt1>
        <a:sysClr val="window" lastClr="FFFFFF"/>
      </a:lt1>
      <a:dk2>
        <a:srgbClr val="5D5D60"/>
      </a:dk2>
      <a:lt2>
        <a:srgbClr val="A5A5A5"/>
      </a:lt2>
      <a:accent1>
        <a:srgbClr val="E31937"/>
      </a:accent1>
      <a:accent2>
        <a:srgbClr val="94A8C2"/>
      </a:accent2>
      <a:accent3>
        <a:srgbClr val="617998"/>
      </a:accent3>
      <a:accent4>
        <a:srgbClr val="A4B34C"/>
      </a:accent4>
      <a:accent5>
        <a:srgbClr val="FF6E1E"/>
      </a:accent5>
      <a:accent6>
        <a:srgbClr val="F2A900"/>
      </a:accent6>
      <a:hlink>
        <a:srgbClr val="E31937"/>
      </a:hlink>
      <a:folHlink>
        <a:srgbClr val="E3193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JPL-BlackTheme-16x9-vA6">
  <a:themeElements>
    <a:clrScheme name="JPL Colors - Jan 2017">
      <a:dk1>
        <a:sysClr val="windowText" lastClr="000000"/>
      </a:dk1>
      <a:lt1>
        <a:sysClr val="window" lastClr="FFFFFF"/>
      </a:lt1>
      <a:dk2>
        <a:srgbClr val="5D5D60"/>
      </a:dk2>
      <a:lt2>
        <a:srgbClr val="A5A5A5"/>
      </a:lt2>
      <a:accent1>
        <a:srgbClr val="E31937"/>
      </a:accent1>
      <a:accent2>
        <a:srgbClr val="94A8C2"/>
      </a:accent2>
      <a:accent3>
        <a:srgbClr val="617998"/>
      </a:accent3>
      <a:accent4>
        <a:srgbClr val="A4B34C"/>
      </a:accent4>
      <a:accent5>
        <a:srgbClr val="FF6E1E"/>
      </a:accent5>
      <a:accent6>
        <a:srgbClr val="F2A900"/>
      </a:accent6>
      <a:hlink>
        <a:srgbClr val="E31937"/>
      </a:hlink>
      <a:folHlink>
        <a:srgbClr val="E3193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5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2"/>
          </a:solidFill>
          <a:headEnd type="arrow"/>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CF6EE94C03A749A5DBAF4F0F1F1839" ma:contentTypeVersion="17" ma:contentTypeDescription="Create a new document." ma:contentTypeScope="" ma:versionID="f9714027029720dfe7d2b82c3270c97a">
  <xsd:schema xmlns:xsd="http://www.w3.org/2001/XMLSchema" xmlns:xs="http://www.w3.org/2001/XMLSchema" xmlns:p="http://schemas.microsoft.com/office/2006/metadata/properties" xmlns:ns2="b479816e-5bf0-47be-a536-f1d751197e3d" xmlns:ns3="9349efc9-7afa-4e09-ab06-12c20fb94836" targetNamespace="http://schemas.microsoft.com/office/2006/metadata/properties" ma:root="true" ma:fieldsID="8add44206718c728aee3b10999aedb62" ns2:_="" ns3:_="">
    <xsd:import namespace="b479816e-5bf0-47be-a536-f1d751197e3d"/>
    <xsd:import namespace="9349efc9-7afa-4e09-ab06-12c20fb9483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element ref="ns3:_dlc_DocId" minOccurs="0"/>
                <xsd:element ref="ns3:_dlc_DocIdUrl" minOccurs="0"/>
                <xsd:element ref="ns3:_dlc_DocIdPersistId" minOccurs="0"/>
                <xsd:element ref="ns2:About"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9816e-5bf0-47be-a536-f1d751197e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c2283c9-5dc3-4342-a46e-d374fcd9782a" ma:termSetId="09814cd3-568e-fe90-9814-8d621ff8fb84" ma:anchorId="fba54fb3-c3e1-fe81-a776-ca4b69148c4d" ma:open="true" ma:isKeyword="false">
      <xsd:complexType>
        <xsd:sequence>
          <xsd:element ref="pc:Terms" minOccurs="0" maxOccurs="1"/>
        </xsd:sequence>
      </xsd:complexType>
    </xsd:element>
    <xsd:element name="About" ma:index="25" nillable="true" ma:displayName="About" ma:format="Dropdown" ma:internalName="About">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49efc9-7afa-4e09-ab06-12c20fb9483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648e940-0f1e-4893-b70c-9e6578115e6f}" ma:internalName="TaxCatchAll" ma:showField="CatchAllData" ma:web="9349efc9-7afa-4e09-ab06-12c20fb94836">
      <xsd:complexType>
        <xsd:complexContent>
          <xsd:extension base="dms:MultiChoiceLookup">
            <xsd:sequence>
              <xsd:element name="Value" type="dms:Lookup" maxOccurs="unbounded" minOccurs="0" nillable="true"/>
            </xsd:sequence>
          </xsd:extension>
        </xsd:complexContent>
      </xsd:complexType>
    </xsd:element>
    <xsd:element name="_dlc_DocId" ma:index="22" nillable="true" ma:displayName="Document ID Value" ma:description="The value of the document ID assigned to this item." ma:indexed="true"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9349efc9-7afa-4e09-ab06-12c20fb94836">STSSTA-361186105-71459</_dlc_DocId>
    <_dlc_DocIdUrl xmlns="9349efc9-7afa-4e09-ab06-12c20fb94836">
      <Url>https://jpl365prod.sharepoint.com/sites/SampleTransferSystem/_layouts/15/DocIdRedir.aspx?ID=STSSTA-361186105-71459</Url>
      <Description>STSSTA-361186105-71459</Description>
    </_dlc_DocIdUrl>
    <TaxCatchAll xmlns="9349efc9-7afa-4e09-ab06-12c20fb94836" xsi:nil="true"/>
    <lcf76f155ced4ddcb4097134ff3c332f xmlns="b479816e-5bf0-47be-a536-f1d751197e3d">
      <Terms xmlns="http://schemas.microsoft.com/office/infopath/2007/PartnerControls"/>
    </lcf76f155ced4ddcb4097134ff3c332f>
    <About xmlns="b479816e-5bf0-47be-a536-f1d751197e3d" xsi:nil="true"/>
  </documentManagement>
</p:properties>
</file>

<file path=customXml/itemProps1.xml><?xml version="1.0" encoding="utf-8"?>
<ds:datastoreItem xmlns:ds="http://schemas.openxmlformats.org/officeDocument/2006/customXml" ds:itemID="{DBE52F6A-ED6C-4D1C-B6FF-D1125CE889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79816e-5bf0-47be-a536-f1d751197e3d"/>
    <ds:schemaRef ds:uri="9349efc9-7afa-4e09-ab06-12c20fb948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D790F8-4CE4-4A2C-AAAC-196677533337}">
  <ds:schemaRefs>
    <ds:schemaRef ds:uri="http://schemas.microsoft.com/sharepoint/events"/>
  </ds:schemaRefs>
</ds:datastoreItem>
</file>

<file path=customXml/itemProps3.xml><?xml version="1.0" encoding="utf-8"?>
<ds:datastoreItem xmlns:ds="http://schemas.openxmlformats.org/officeDocument/2006/customXml" ds:itemID="{ABA35B13-E5A4-4BD6-B70D-917313D739B0}">
  <ds:schemaRefs>
    <ds:schemaRef ds:uri="http://schemas.microsoft.com/sharepoint/v3/contenttype/forms"/>
  </ds:schemaRefs>
</ds:datastoreItem>
</file>

<file path=customXml/itemProps4.xml><?xml version="1.0" encoding="utf-8"?>
<ds:datastoreItem xmlns:ds="http://schemas.openxmlformats.org/officeDocument/2006/customXml" ds:itemID="{63EB9A50-14A7-433B-9928-59372215BB8F}">
  <ds:schemaRefs>
    <ds:schemaRef ds:uri="http://schemas.microsoft.com/office/2006/metadata/properties"/>
    <ds:schemaRef ds:uri="http://schemas.microsoft.com/office/infopath/2007/PartnerControls"/>
    <ds:schemaRef ds:uri="9349efc9-7afa-4e09-ab06-12c20fb94836"/>
    <ds:schemaRef ds:uri="b479816e-5bf0-47be-a536-f1d751197e3d"/>
  </ds:schemaRefs>
</ds:datastoreItem>
</file>

<file path=docProps/app.xml><?xml version="1.0" encoding="utf-8"?>
<Properties xmlns="http://schemas.openxmlformats.org/officeDocument/2006/extended-properties" xmlns:vt="http://schemas.openxmlformats.org/officeDocument/2006/docPropsVTypes">
  <TotalTime>14564</TotalTime>
  <Words>3606</Words>
  <Application>Microsoft Office PowerPoint</Application>
  <PresentationFormat>On-screen Show (16:9)</PresentationFormat>
  <Paragraphs>514</Paragraphs>
  <Slides>50</Slides>
  <Notes>13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50</vt:i4>
      </vt:variant>
    </vt:vector>
  </HeadingPairs>
  <TitlesOfParts>
    <vt:vector size="55" baseType="lpstr">
      <vt:lpstr>Arial</vt:lpstr>
      <vt:lpstr>Cambria Math</vt:lpstr>
      <vt:lpstr>Roboto-Light</vt:lpstr>
      <vt:lpstr>JPL-WhiteTheme-16x9-vA6</vt:lpstr>
      <vt:lpstr>JPL-BlackTheme-16x9-vA6</vt:lpstr>
      <vt:lpstr>PowerPoint Presentation</vt:lpstr>
      <vt:lpstr>Brief Introduction</vt:lpstr>
      <vt:lpstr>Project Background</vt:lpstr>
      <vt:lpstr>Project Background [cont. 1]</vt:lpstr>
      <vt:lpstr>STA Actuator Types</vt:lpstr>
      <vt:lpstr>Internship Objectives</vt:lpstr>
      <vt:lpstr>Presentation Overview</vt:lpstr>
      <vt:lpstr>Simplified Control Law</vt:lpstr>
      <vt:lpstr>Gear Backlash</vt:lpstr>
      <vt:lpstr>Without Backlash</vt:lpstr>
      <vt:lpstr>Simulink Block Diagram Without Backlash</vt:lpstr>
      <vt:lpstr>Leonardo Robotics Backlash Equation</vt:lpstr>
      <vt:lpstr>Simulink Block Diagram With Backlash</vt:lpstr>
      <vt:lpstr>Phantom Torque</vt:lpstr>
      <vt:lpstr>Phantom Torque [cont. 1]</vt:lpstr>
      <vt:lpstr>Phantom Torque [cont. 2]</vt:lpstr>
      <vt:lpstr>Phantom Torque [cont. 3]</vt:lpstr>
      <vt:lpstr>Phantom Torque [cont. 4]</vt:lpstr>
      <vt:lpstr>Phantom Torque [cont. 5]</vt:lpstr>
      <vt:lpstr>Phantom Torque [cont. 6]</vt:lpstr>
      <vt:lpstr>Phantom Torque [cont. 7]</vt:lpstr>
      <vt:lpstr>Objectives of Experiment/Simulation Comparison</vt:lpstr>
      <vt:lpstr>Bode Plots</vt:lpstr>
      <vt:lpstr>Testbed Information</vt:lpstr>
      <vt:lpstr>Testbed Information [cont. 1]</vt:lpstr>
      <vt:lpstr>Experiment/Simulation Action Cycle</vt:lpstr>
      <vt:lpstr>Simulink Simulation-Running Script</vt:lpstr>
      <vt:lpstr>Extracting Data of Interest from HDF5 File</vt:lpstr>
      <vt:lpstr>Use of Experimental Data Command Position in Simulation</vt:lpstr>
      <vt:lpstr>Numerically Determining Frequency Response of Experimental Data</vt:lpstr>
      <vt:lpstr>Numerically Determining Frequency Response of Experimental Data [cont. 1]</vt:lpstr>
      <vt:lpstr>Numerically Determining Frequency Response of Experimental Data [cont. 2]</vt:lpstr>
      <vt:lpstr>Numerically Determining Frequency Response of Experimental Data [cont. 3]</vt:lpstr>
      <vt:lpstr>Numerically Determining Frequency Response of Experimental Data [cont. 4]</vt:lpstr>
      <vt:lpstr>Motor Model Validation</vt:lpstr>
      <vt:lpstr>Motor Model Validation [cont. 1]</vt:lpstr>
      <vt:lpstr>Motor Model Validation [cont. 2]</vt:lpstr>
      <vt:lpstr>Motor Model Validation [cont. 2]</vt:lpstr>
      <vt:lpstr>Motor Model Validation [cont. 3]</vt:lpstr>
      <vt:lpstr>Motor Model Validation [cont. 4]</vt:lpstr>
      <vt:lpstr>Motor Model Validation [cont. 5]</vt:lpstr>
      <vt:lpstr>Motor Model Validation [cont. 6]</vt:lpstr>
      <vt:lpstr>Motor Model Validation [cont. 7]</vt:lpstr>
      <vt:lpstr>Motor Model Validation [cont. 8]</vt:lpstr>
      <vt:lpstr>Motor Model Validation [cont. 9]</vt:lpstr>
      <vt:lpstr>Motor Model Validation [cont. 10]</vt:lpstr>
      <vt:lpstr>If I had 10 more weeks</vt:lpstr>
      <vt:lpstr>If I had 10 more weeks [cont. 1]</vt:lpstr>
      <vt:lpstr>JPL Lessons and Future Plans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Bowkett, Joseph J (US 347G)</cp:lastModifiedBy>
  <cp:revision>280</cp:revision>
  <dcterms:created xsi:type="dcterms:W3CDTF">2016-09-08T21:41:17Z</dcterms:created>
  <dcterms:modified xsi:type="dcterms:W3CDTF">2024-08-29T21:57:43Z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0x010100BACF6EE94C03A749A5DBAF4F0F1F1839</vt:lpwstr>
  </property>
  <property fmtid="{D5CDD505-2E9C-101B-9397-08002B2CF9AE}" pid="3" name="MSIP_Label_e7f42e5d-23ae-44dc-94b5-8d31af46c61e_Enabled">
    <vt:lpwstr>true</vt:lpwstr>
  </property>
  <property fmtid="{D5CDD505-2E9C-101B-9397-08002B2CF9AE}" pid="4" name="MSIP_Label_e7f42e5d-23ae-44dc-94b5-8d31af46c61e_SetDate">
    <vt:lpwstr>2024-08-29T21:55:34Z</vt:lpwstr>
  </property>
  <property fmtid="{D5CDD505-2E9C-101B-9397-08002B2CF9AE}" pid="5" name="MSIP_Label_e7f42e5d-23ae-44dc-94b5-8d31af46c61e_Method">
    <vt:lpwstr>Privileged</vt:lpwstr>
  </property>
  <property fmtid="{D5CDD505-2E9C-101B-9397-08002B2CF9AE}" pid="6" name="MSIP_Label_e7f42e5d-23ae-44dc-94b5-8d31af46c61e_Name">
    <vt:lpwstr>Reviewed - not CUI - Export Controlled</vt:lpwstr>
  </property>
  <property fmtid="{D5CDD505-2E9C-101B-9397-08002B2CF9AE}" pid="7" name="MSIP_Label_e7f42e5d-23ae-44dc-94b5-8d31af46c61e_SiteId">
    <vt:lpwstr>545921e0-10ef-4398-8713-9832ac563dad</vt:lpwstr>
  </property>
  <property fmtid="{D5CDD505-2E9C-101B-9397-08002B2CF9AE}" pid="8" name="MSIP_Label_e7f42e5d-23ae-44dc-94b5-8d31af46c61e_ActionId">
    <vt:lpwstr>5fda82db-cd1b-48d1-9f51-dd24894b7f9e</vt:lpwstr>
  </property>
  <property fmtid="{D5CDD505-2E9C-101B-9397-08002B2CF9AE}" pid="9" name="MSIP_Label_e7f42e5d-23ae-44dc-94b5-8d31af46c61e_ContentBits">
    <vt:lpwstr>0</vt:lpwstr>
  </property>
  <property fmtid="{D5CDD505-2E9C-101B-9397-08002B2CF9AE}" pid="10" name="_dlc_DocIdItemGuid">
    <vt:lpwstr>558aa0e7-192e-4832-8903-ddc72e533f91</vt:lpwstr>
  </property>
  <property fmtid="{D5CDD505-2E9C-101B-9397-08002B2CF9AE}" pid="11" name="MediaServiceImageTags">
    <vt:lpwstr/>
  </property>
</Properties>
</file>