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69" r:id="rId3"/>
    <p:sldId id="283" r:id="rId4"/>
    <p:sldId id="264" r:id="rId5"/>
    <p:sldId id="265" r:id="rId6"/>
    <p:sldId id="266" r:id="rId7"/>
    <p:sldId id="267" r:id="rId8"/>
    <p:sldId id="268" r:id="rId9"/>
    <p:sldId id="279" r:id="rId10"/>
    <p:sldId id="257" r:id="rId11"/>
    <p:sldId id="258" r:id="rId12"/>
    <p:sldId id="259" r:id="rId13"/>
    <p:sldId id="260" r:id="rId14"/>
    <p:sldId id="261" r:id="rId15"/>
    <p:sldId id="270" r:id="rId16"/>
    <p:sldId id="263" r:id="rId17"/>
    <p:sldId id="271" r:id="rId18"/>
    <p:sldId id="272" r:id="rId19"/>
    <p:sldId id="273" r:id="rId20"/>
    <p:sldId id="274" r:id="rId21"/>
    <p:sldId id="275" r:id="rId22"/>
    <p:sldId id="281" r:id="rId23"/>
    <p:sldId id="262" r:id="rId24"/>
    <p:sldId id="280" r:id="rId25"/>
    <p:sldId id="276" r:id="rId26"/>
    <p:sldId id="277" r:id="rId27"/>
    <p:sldId id="282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8" autoAdjust="0"/>
    <p:restoredTop sz="85358" autoAdjust="0"/>
  </p:normalViewPr>
  <p:slideViewPr>
    <p:cSldViewPr snapToGrid="0">
      <p:cViewPr varScale="1">
        <p:scale>
          <a:sx n="79" d="100"/>
          <a:sy n="79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DD472-121A-434E-BB30-3F3ACC4AF03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F4970-C671-4629-9F03-98C0FEE22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5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F4970-C671-4629-9F03-98C0FEE227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97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F4970-C671-4629-9F03-98C0FEE227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91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F4970-C671-4629-9F03-98C0FEE227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7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F4970-C671-4629-9F03-98C0FEE227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Gear ratio = 650, pitch = 4 mm/rev, 144 counts per motor rev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F4970-C671-4629-9F03-98C0FEE2270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78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F4970-C671-4629-9F03-98C0FEE2270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4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C8861-3AC1-469E-B582-DCCBA7EF3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ECC83-968F-4647-BACE-87729CF28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F46ED-FA42-43A6-A0A6-461402849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3002-EA13-4014-9272-79F88FD44D8A}" type="datetime1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F2DFC-FEA5-4FCD-AC8A-FE0E197F9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CC45D-C946-4FCF-B9C3-78EDD6B9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9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83128-AE2B-467D-9483-E17BBA738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7BAE9-6BDB-408E-9F15-6F91BD419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ACAF0-C850-4522-8E8F-17B6ADAC4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5565-DEA0-4CE7-8F60-2E816D8C6934}" type="datetime1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E1DA8-1B2D-4168-BD99-F44295E8C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6D68E-8C55-4DCC-BA30-E8D0274B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4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C3A6DF-FE3A-4514-B8D7-1DA7ED025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D504C-86FE-431F-858C-312E76D5E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6878F-4D3A-48C5-8A07-EF684523C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B169-42C0-46D0-B725-B92217C9E34D}" type="datetime1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7BC08-38A9-4AE1-9ECD-90EBF6619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591B1-C346-42A3-BC67-C6E6C050B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BFD6C-9868-4E2D-9C7A-F9BC8E25D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9ABC0-B8FA-45E8-97A0-01FD9F793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ABD62-1481-4225-8FF7-8E1678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14BA-6ED4-4EC5-9EBD-49120BAB718B}" type="datetime1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4E486-413E-4651-B6C7-02C3342F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70FAA-F9F0-42E7-8C63-1D07FB38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8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F7363-E0A3-48B9-86FC-C9F03F36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2028E-7ACE-4344-BCD8-B0EF68A70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1C576-4FDE-4085-B8FB-7CEA8FAA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7E10-5600-4D75-B44B-CA1312CDAAE5}" type="datetime1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E3DA5-799D-4D25-8914-6BB2EFB6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1DB87-4E02-4689-8790-3B778E51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1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5F465-FDE6-4C55-BF25-105BDD27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69639-32EF-4468-9D07-597D7FDC6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F7F15E-0A9E-4665-88F7-E1C890E6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8563F-B36E-4846-A9DD-DF3775BE7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2BB7-3EC7-48B9-8485-341C597CDE9C}" type="datetime1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ABBC8-400F-4A27-A7B0-7E065D4E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5E2BD-CC8F-4CBE-86F2-F0E891D1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0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B7623-6A94-440A-B66D-E26492D95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6B36A-AFF8-46D1-ADD9-F1A368CC8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9F9CD-8393-430A-BE9C-7B438B54A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56D88D-12C7-4D69-8E02-4AB6145CA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A6C687-5124-4D63-9541-77BB4A454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92667-A4B4-4DAD-859E-DBB05D07B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9E65-C4F4-408F-8348-1AE6F102EB6B}" type="datetime1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9F80D4-D32A-43E4-AEA8-6787C5B8F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E4EED6-0633-499E-AFFF-A34686BE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5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4656-6A6C-4F49-AEB7-784295B4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1275D1-BFD5-4D6A-8C91-F93FEB3D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1099B-BA53-4A7B-B1DF-1BC2B6E61F0B}" type="datetime1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9F04F-1E2C-4BF1-AAF3-AA6C8657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A9E54A-F17D-4801-907A-A6016E1A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6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F3F71-67F1-4D7D-9579-9BEC90B7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8C4-CC8E-4652-8123-E2254D579534}" type="datetime1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0981B-160D-464D-8FD9-4BA5C380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887D3-9E7B-4260-ACC3-8B195A7EF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7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14B5-C0F5-4575-A595-E65AFC01A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D2C4F-D291-4225-BE73-9AF59BEE6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49444-4AE4-4FF8-BED4-A9065C872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66F3F-A80B-464A-BD1A-2AE24FFFE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B5C4-490B-433D-A87A-E51AF2867991}" type="datetime1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D9114-0D63-4F8B-B05C-985A6F2B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099F2-59A3-4BF7-9314-8B09700D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2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D402A-1B8B-414E-A057-A2BCA546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4F3CE-B1E6-4A28-A48B-D6543D8FB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FD8E60-8676-43F3-AF59-2508933B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D18A4-A99B-4236-BF91-492CEEAE2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D6F3-D428-4034-A453-193A0D81CA2C}" type="datetime1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9BD6-64CB-4F29-8280-A6544EF2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6CC14-BC8F-464B-89B6-373813A10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8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CFF43D-AC35-4167-AE1B-1279EBD30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31F86-9F76-4764-87AF-A5F88A80A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90450-63D4-46BD-98B2-A909AB936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B61A-4048-4FF2-B4B0-734F66C87798}" type="datetime1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D0C33-BD48-47D6-98CE-647532DB0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Reviewed and determined not to contain CUI.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7DD4F-84AE-410C-95A2-DF6D739D70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D1252-F76D-4EC6-BD77-7358CEEA7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718D6-ADE9-4001-93C6-EE40BA8A0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Flight Software Case Study:</a:t>
            </a:r>
            <a:br>
              <a:rPr lang="en-US" dirty="0"/>
            </a:br>
            <a:r>
              <a:rPr lang="en-US" dirty="0"/>
              <a:t>Spacecraft Telemetry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FC979-9D41-4FE0-A564-83E950F866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Joseph Carsten</a:t>
            </a:r>
          </a:p>
          <a:p>
            <a:r>
              <a:rPr lang="en-US" sz="2000" dirty="0"/>
              <a:t>Jet Propulsion Laboratory, California Institute of Technology</a:t>
            </a:r>
          </a:p>
          <a:p>
            <a:r>
              <a:rPr lang="en-US" sz="2000" dirty="0"/>
              <a:t>© 2024, California Institute of Technology.  Government sponsorship acknowledged.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79DC5D-D037-49ED-B6A9-0FBF6FBAA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5" y="4267439"/>
            <a:ext cx="11381510" cy="316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FD86-63D9-49C5-AEBF-42C181179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 2020 Motor Control Architecture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2856BA-80A5-4C32-960F-DC034C5F815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309" y="1830968"/>
            <a:ext cx="8452945" cy="478458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DA4EC5-1BE9-4FE7-852B-EF987B1A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918253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F4DF3-60AD-414A-AC6C-FC659004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MOT Telemetry Logging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9D9ED-F5B2-45ED-AEA9-D71A98AEA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MOT module provides standard motor telemetry recording</a:t>
            </a:r>
          </a:p>
          <a:p>
            <a:pPr lvl="1"/>
            <a:r>
              <a:rPr lang="en-US" dirty="0"/>
              <a:t>Less code duplication - each higher level module does not have to define these records</a:t>
            </a:r>
          </a:p>
          <a:p>
            <a:pPr lvl="1"/>
            <a:r>
              <a:rPr lang="en-US" dirty="0"/>
              <a:t>Consistency – one definition means all mechanisms report the same fields with the same naming and types</a:t>
            </a:r>
          </a:p>
          <a:p>
            <a:pPr lvl="1"/>
            <a:r>
              <a:rPr lang="en-US" dirty="0"/>
              <a:t>Easier ground processing – records share the same format across mechanisms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89334-CE7A-4285-8CA4-59CDFA93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42592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5BD75-F290-4D48-AA8A-C683CBD93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Motor Telemetry Records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2147FF-B323-446D-AE2F-FF9CECA7A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441671"/>
              </p:ext>
            </p:extLst>
          </p:nvPr>
        </p:nvGraphicFramePr>
        <p:xfrm>
          <a:off x="1038170" y="1589689"/>
          <a:ext cx="10115660" cy="4748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974">
                  <a:extLst>
                    <a:ext uri="{9D8B030D-6E8A-4147-A177-3AD203B41FA5}">
                      <a16:colId xmlns:a16="http://schemas.microsoft.com/office/drawing/2014/main" val="2045678978"/>
                    </a:ext>
                  </a:extLst>
                </a:gridCol>
                <a:gridCol w="2278720">
                  <a:extLst>
                    <a:ext uri="{9D8B030D-6E8A-4147-A177-3AD203B41FA5}">
                      <a16:colId xmlns:a16="http://schemas.microsoft.com/office/drawing/2014/main" val="3456918265"/>
                    </a:ext>
                  </a:extLst>
                </a:gridCol>
                <a:gridCol w="2060028">
                  <a:extLst>
                    <a:ext uri="{9D8B030D-6E8A-4147-A177-3AD203B41FA5}">
                      <a16:colId xmlns:a16="http://schemas.microsoft.com/office/drawing/2014/main" val="952805151"/>
                    </a:ext>
                  </a:extLst>
                </a:gridCol>
                <a:gridCol w="3310759">
                  <a:extLst>
                    <a:ext uri="{9D8B030D-6E8A-4147-A177-3AD203B41FA5}">
                      <a16:colId xmlns:a16="http://schemas.microsoft.com/office/drawing/2014/main" val="1961233546"/>
                    </a:ext>
                  </a:extLst>
                </a:gridCol>
                <a:gridCol w="1198179">
                  <a:extLst>
                    <a:ext uri="{9D8B030D-6E8A-4147-A177-3AD203B41FA5}">
                      <a16:colId xmlns:a16="http://schemas.microsoft.com/office/drawing/2014/main" val="23581993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Field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Type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Units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Description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Included in Brief Record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6685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8-bit unsigned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Motor ID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70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field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8-bit unsigned integer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Field position register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960369"/>
                  </a:ext>
                </a:extLst>
              </a:tr>
              <a:tr h="676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8-bit unsigned integer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Motor/brake controller state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1207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stopmode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8-bit unsigned integer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Stop/fault response mode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32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cstatus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16-bit unsigned integer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Current motor status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101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tripped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16-bit unsigned integer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Bitwise-OR of tripped safety checks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162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enc_count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32-bit signed integer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Counts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Encoder odometer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8688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32-bit float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Radians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Joint position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2353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32-bit float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Radians per second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Joint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0324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cmotor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unsigned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Milliamps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Motor current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23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cbus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unsigned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Milliamps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Bus current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4645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vavg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Millivolts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Motor voltage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023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tprt1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Centi-degrees Celsius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Temperature measured by PRT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35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tprt2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Centi-degrees Celsius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Temperature measured by PRT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5535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cbrake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Brake current (raw DN)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558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pwmbrake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unsigned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Brake duty cycle (raw DN)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2110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home_err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16-bit signed integer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Accumulated home pulse errors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481655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85BD0F-33E8-4559-AC55-9CAB35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59109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5A382-9702-43AA-AFC6-FBBE8510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Product Size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801C5-5E8C-4AFC-8F34-8C4EE49CF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Field width optimization</a:t>
            </a:r>
          </a:p>
          <a:p>
            <a:pPr lvl="1"/>
            <a:r>
              <a:rPr lang="en-US" dirty="0"/>
              <a:t>32 bit floating point values instead of standard 64 bit</a:t>
            </a:r>
          </a:p>
          <a:p>
            <a:pPr lvl="1"/>
            <a:r>
              <a:rPr lang="en-US" dirty="0"/>
              <a:t>Using 8 or 16 bit integers instead of standard 32 bit</a:t>
            </a:r>
          </a:p>
          <a:p>
            <a:pPr lvl="1"/>
            <a:r>
              <a:rPr lang="en-US" dirty="0"/>
              <a:t>Bit packing status flags</a:t>
            </a:r>
          </a:p>
          <a:p>
            <a:pPr lvl="1"/>
            <a:r>
              <a:rPr lang="en-US" dirty="0"/>
              <a:t>Mapping some floating point values to 16 bit integers</a:t>
            </a:r>
          </a:p>
          <a:p>
            <a:r>
              <a:rPr lang="en-US" dirty="0"/>
              <a:t>User configurable brief (24 bytes/sample) or verbose (40 bytes/sample) data collection</a:t>
            </a:r>
          </a:p>
          <a:p>
            <a:r>
              <a:rPr lang="en-US" dirty="0"/>
              <a:t>Data collection rate - user selects number of 64 Hz records to skip between each record recorded (0 skip collects 64 Hz data, 1 skip collects 32 Hz data, 3 skip collects 16 Hz data,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3A6A-21B9-4799-AC62-E5AAA8C0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672178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FFD76-EECD-495E-AA3C-A60F189A3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Telemetry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07A8F-E7C1-48A2-91E7-B8B8005C8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 provided by MCA module</a:t>
            </a:r>
          </a:p>
          <a:p>
            <a:r>
              <a:rPr lang="en-US" dirty="0"/>
              <a:t>Allows recording of up to 512 Hz motor telemetry</a:t>
            </a:r>
          </a:p>
          <a:p>
            <a:r>
              <a:rPr lang="en-US" dirty="0"/>
              <a:t>User has to manually sequence the start of each recording and the dump of the associated data product</a:t>
            </a:r>
          </a:p>
          <a:p>
            <a:pPr lvl="1"/>
            <a:r>
              <a:rPr lang="en-US" dirty="0"/>
              <a:t>Data is written into a buffer split into user configurable log (stops recording when section is full) and ring (overwrites old data with new) sections</a:t>
            </a:r>
          </a:p>
          <a:p>
            <a:pPr lvl="1"/>
            <a:r>
              <a:rPr lang="en-US" dirty="0"/>
              <a:t>Can easily select data volume that exceeds the available 1553 bandwidth</a:t>
            </a:r>
          </a:p>
          <a:p>
            <a:r>
              <a:rPr lang="en-US" dirty="0"/>
              <a:t>Useful for anomaly investigations and diagnostic data collections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971A3-4C0B-4997-BE15-E2660103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4150118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2897-5C21-4DB1-B528-A358E24F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Anomaly Ring Readout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E1133-F808-460B-A3E2-F7907E8CF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MCFSW maintains a ring buffer that stores approximately the last 10 seconds worth of 512 Hz motion history data for each actuator</a:t>
            </a:r>
          </a:p>
          <a:p>
            <a:r>
              <a:rPr lang="en-US" dirty="0"/>
              <a:t>In the event of a motor related fault, the contents of this buffer are automatically transferred across the 1553 bus and written to a high priority data product</a:t>
            </a:r>
          </a:p>
          <a:p>
            <a:r>
              <a:rPr lang="en-US" dirty="0"/>
              <a:t>This data can be extremely useful for anomaly investigation</a:t>
            </a:r>
          </a:p>
          <a:p>
            <a:pPr lvl="1"/>
            <a:r>
              <a:rPr lang="en-US" dirty="0"/>
              <a:t>Contains otherwise unrecoverable high rate data</a:t>
            </a:r>
          </a:p>
          <a:p>
            <a:pPr lvl="1"/>
            <a:r>
              <a:rPr lang="en-US" dirty="0"/>
              <a:t>Is very likely to contain the event of interest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A44EBB-82CD-4A8C-A329-6E58FF7BE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189701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901D6-315E-47AD-8DBA-AB6197599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MSL Drill Feed Brake Anomaly (ISA 60503)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1C268B-5F50-4008-B187-74C4420E0AF0}"/>
              </a:ext>
            </a:extLst>
          </p:cNvPr>
          <p:cNvSpPr txBox="1"/>
          <p:nvPr/>
        </p:nvSpPr>
        <p:spPr>
          <a:xfrm>
            <a:off x="3510454" y="5569545"/>
            <a:ext cx="6823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0.06 mm/s is 1350 DN/s at the motor</a:t>
            </a:r>
          </a:p>
          <a:p>
            <a:r>
              <a:rPr lang="en-US" dirty="0"/>
              <a:t>64 Hz data collection ~= 1 sample every 21 DN ~= 52.7 degrees/sample</a:t>
            </a:r>
          </a:p>
          <a:p>
            <a:r>
              <a:rPr lang="en-US" dirty="0"/>
              <a:t>512 Hz data collection ~= 1 sample every 2.6 DN ~= 6.6 degrees/sample</a:t>
            </a: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892C295F-8BC4-4DDF-B017-2507E3644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911945"/>
            <a:ext cx="4876800" cy="3657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6C6FC3-9CEE-4D60-B0BC-A6BECF05EF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11945"/>
            <a:ext cx="4876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CCD22A9-BBAA-4225-AF42-83DFD629449F}"/>
              </a:ext>
            </a:extLst>
          </p:cNvPr>
          <p:cNvSpPr txBox="1"/>
          <p:nvPr/>
        </p:nvSpPr>
        <p:spPr>
          <a:xfrm>
            <a:off x="8650014" y="1397876"/>
            <a:ext cx="3752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Once per motor revolution high friction zone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788F0D-CDE7-4F12-A0CA-12528075C83C}"/>
              </a:ext>
            </a:extLst>
          </p:cNvPr>
          <p:cNvCxnSpPr>
            <a:cxnSpLocks/>
          </p:cNvCxnSpPr>
          <p:nvPr/>
        </p:nvCxnSpPr>
        <p:spPr>
          <a:xfrm flipH="1">
            <a:off x="8071946" y="1690688"/>
            <a:ext cx="987972" cy="1386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5581F-FF24-4296-BE10-0B3447E83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364584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62DB-94E0-40ED-9914-DD349465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Buffer Implementation Idiosyncrasy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2B03A-94A7-466E-B9BA-C0493B60D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Mars 2020 rover compute element has a relatively limited amount of RAM</a:t>
            </a:r>
          </a:p>
          <a:p>
            <a:r>
              <a:rPr lang="en-US" dirty="0"/>
              <a:t>A single buffer is used for both detailed telemetry recording and the anomaly ring readout</a:t>
            </a:r>
          </a:p>
          <a:p>
            <a:r>
              <a:rPr lang="en-US" dirty="0"/>
              <a:t>Detailed recording and anomaly ring readout cannot happen concurrently</a:t>
            </a:r>
          </a:p>
          <a:p>
            <a:r>
              <a:rPr lang="en-US" dirty="0"/>
              <a:t>If detailed recording is requested in the middle of an anomaly ring readout the detailed recording will fail</a:t>
            </a:r>
          </a:p>
          <a:p>
            <a:pPr lvl="1"/>
            <a:r>
              <a:rPr lang="en-US" dirty="0"/>
              <a:t>Would have been better if the detailed recording simply waited for the anomaly ring readout to complete before starting recording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6EF4ED-8145-4D7A-A4C2-C82314EC1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180164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7DA19-5C74-48B1-B7B5-557A50C8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RCE Warm Reset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71BA8-63A4-4472-8F34-A934D9B3E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Unexpected reboot of the flight computer</a:t>
            </a:r>
          </a:p>
          <a:p>
            <a:pPr lvl="1"/>
            <a:r>
              <a:rPr lang="en-US" dirty="0"/>
              <a:t>Could be triggered by one of the thousands of state assertion checks that are part of flight software</a:t>
            </a:r>
          </a:p>
          <a:p>
            <a:r>
              <a:rPr lang="en-US" dirty="0"/>
              <a:t>Warm reset mid-motion</a:t>
            </a:r>
          </a:p>
          <a:p>
            <a:pPr lvl="1"/>
            <a:r>
              <a:rPr lang="en-US" dirty="0"/>
              <a:t>RCE will stop sending commands across the 1553 bus to the RMCA</a:t>
            </a:r>
          </a:p>
          <a:p>
            <a:pPr lvl="1"/>
            <a:r>
              <a:rPr lang="en-US" dirty="0"/>
              <a:t>On the first 64 Hz control cycle where the RCE fails to communicate, the RMCA initiates a fault response that brings all actuators to a stop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8C8EB1-9BB3-4BCD-8377-9015D662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490556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B0255-F56D-4843-89D1-E1C2CC44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Buffer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27699-FEFD-4529-B512-91B014F8A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motion, motor telemetry is written into RAM buffers</a:t>
            </a:r>
          </a:p>
          <a:p>
            <a:pPr lvl="1"/>
            <a:r>
              <a:rPr lang="en-US" dirty="0"/>
              <a:t>Supports faster data rates than the non-volatile filesystem</a:t>
            </a:r>
          </a:p>
          <a:p>
            <a:pPr lvl="1"/>
            <a:r>
              <a:rPr lang="en-US" dirty="0"/>
              <a:t>Isolates any non-volatile storage performance issue to outside the high rate motor control loop</a:t>
            </a:r>
          </a:p>
          <a:p>
            <a:r>
              <a:rPr lang="en-US" dirty="0"/>
              <a:t>During a warm reset, power to the RCE is continuously maintained and thus data in RAM is not actually lost</a:t>
            </a:r>
          </a:p>
          <a:p>
            <a:pPr lvl="1"/>
            <a:r>
              <a:rPr lang="en-US" dirty="0"/>
              <a:t>Motor telemetry is recorded at fixed RAM addresses</a:t>
            </a:r>
          </a:p>
          <a:p>
            <a:pPr lvl="1"/>
            <a:r>
              <a:rPr lang="en-US" dirty="0"/>
              <a:t>During boot after a warm reset, the data at these addresses is examined</a:t>
            </a:r>
          </a:p>
          <a:p>
            <a:pPr lvl="1"/>
            <a:r>
              <a:rPr lang="en-US" dirty="0"/>
              <a:t>Any data that matches the format of a known record is written out to a data product in non-volatile memory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E3F6B-407B-4044-88A7-25043B91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319417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B51BD-3A82-4BE5-BDA9-05DDF897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B9E3E-6371-474B-BFA6-1D09818B3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7" y="1445235"/>
            <a:ext cx="7924801" cy="56706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Flight Software Development</a:t>
            </a:r>
          </a:p>
          <a:p>
            <a:r>
              <a:rPr lang="en-US" dirty="0"/>
              <a:t>Mars Exploration Rovers (MER)</a:t>
            </a:r>
          </a:p>
          <a:p>
            <a:pPr lvl="1"/>
            <a:r>
              <a:rPr lang="en-US" dirty="0"/>
              <a:t>Extended mission autonomous driving upgrade</a:t>
            </a:r>
          </a:p>
          <a:p>
            <a:r>
              <a:rPr lang="en-US" dirty="0"/>
              <a:t>Mars Science Laboratory (MSL)</a:t>
            </a:r>
          </a:p>
          <a:p>
            <a:pPr lvl="1"/>
            <a:r>
              <a:rPr lang="en-US" dirty="0"/>
              <a:t>Sample Processing and Acquisition Manager</a:t>
            </a:r>
          </a:p>
          <a:p>
            <a:pPr lvl="1"/>
            <a:r>
              <a:rPr lang="en-US" dirty="0"/>
              <a:t>High Gain Antenna</a:t>
            </a:r>
          </a:p>
          <a:p>
            <a:pPr lvl="1"/>
            <a:r>
              <a:rPr lang="en-US" dirty="0"/>
              <a:t>Activity Constraint Manager</a:t>
            </a:r>
          </a:p>
          <a:p>
            <a:pPr lvl="1"/>
            <a:r>
              <a:rPr lang="en-US" dirty="0"/>
              <a:t>Contributed to autonomous navigation software</a:t>
            </a:r>
          </a:p>
          <a:p>
            <a:pPr lvl="1"/>
            <a:r>
              <a:rPr lang="en-US" dirty="0"/>
              <a:t>Contributed to motor control unit tests</a:t>
            </a:r>
          </a:p>
          <a:p>
            <a:r>
              <a:rPr lang="en-US" dirty="0"/>
              <a:t>Mars 2020 </a:t>
            </a:r>
          </a:p>
          <a:p>
            <a:pPr lvl="1"/>
            <a:r>
              <a:rPr lang="en-US" dirty="0"/>
              <a:t>Robotic Arm</a:t>
            </a:r>
          </a:p>
          <a:p>
            <a:pPr lvl="1"/>
            <a:r>
              <a:rPr lang="en-US" dirty="0"/>
              <a:t>Adaptive Cache Assembly</a:t>
            </a:r>
          </a:p>
          <a:p>
            <a:pPr lvl="1"/>
            <a:r>
              <a:rPr lang="en-US" dirty="0"/>
              <a:t>High Gain Antenna</a:t>
            </a:r>
          </a:p>
          <a:p>
            <a:pPr lvl="1"/>
            <a:r>
              <a:rPr lang="en-US" dirty="0"/>
              <a:t>Activity Constraint Manager</a:t>
            </a:r>
          </a:p>
          <a:p>
            <a:r>
              <a:rPr lang="en-US" dirty="0"/>
              <a:t>Mars Sample Return Lander</a:t>
            </a:r>
          </a:p>
          <a:p>
            <a:pPr lvl="1"/>
            <a:r>
              <a:rPr lang="en-US" dirty="0"/>
              <a:t>Sample Transfer Arm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CBB271-8AAE-41B7-854E-770AF96B9380}"/>
              </a:ext>
            </a:extLst>
          </p:cNvPr>
          <p:cNvSpPr txBox="1">
            <a:spLocks/>
          </p:cNvSpPr>
          <p:nvPr/>
        </p:nvSpPr>
        <p:spPr>
          <a:xfrm>
            <a:off x="6629400" y="1328004"/>
            <a:ext cx="5679831" cy="39433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Operations</a:t>
            </a:r>
          </a:p>
          <a:p>
            <a:r>
              <a:rPr lang="en-US" dirty="0"/>
              <a:t>MER Rover Planner (2006-2011)</a:t>
            </a:r>
          </a:p>
          <a:p>
            <a:pPr lvl="1"/>
            <a:r>
              <a:rPr lang="en-US" dirty="0"/>
              <a:t>Driving and robotic arm operations</a:t>
            </a:r>
          </a:p>
          <a:p>
            <a:r>
              <a:rPr lang="en-US" dirty="0"/>
              <a:t>Phoenix Robotic Arm Operator (2008)</a:t>
            </a:r>
          </a:p>
          <a:p>
            <a:r>
              <a:rPr lang="en-US" dirty="0"/>
              <a:t>MSL Rover Planner (2012-2020)</a:t>
            </a:r>
          </a:p>
          <a:p>
            <a:pPr lvl="1"/>
            <a:r>
              <a:rPr lang="en-US" dirty="0"/>
              <a:t>Driving, robotic arm, and sampling operations</a:t>
            </a:r>
          </a:p>
          <a:p>
            <a:r>
              <a:rPr lang="en-US" dirty="0"/>
              <a:t>Mars 2020 Rover Planner (2021-)</a:t>
            </a:r>
          </a:p>
          <a:p>
            <a:pPr lvl="1"/>
            <a:r>
              <a:rPr lang="en-US" dirty="0"/>
              <a:t>Driving and robotic arm operations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F8A44-BE2E-45BB-BF5F-6566947A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3426837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6E22D-D0A4-4DA1-943F-11A70F732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RMCA Data Readout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8095C-22D9-4A4C-934D-CEEEB65EF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RCE data buffers will not cover the very end of the motion or capture the final actuator positions</a:t>
            </a:r>
          </a:p>
          <a:p>
            <a:r>
              <a:rPr lang="en-US" dirty="0"/>
              <a:t>During a standard shutdown, the RMCA is always powered off</a:t>
            </a:r>
          </a:p>
          <a:p>
            <a:r>
              <a:rPr lang="en-US" dirty="0"/>
              <a:t>If the RMCA is on when the RCE boots that indicates there was likely to have been a warm reset, possibly during mechanism motion</a:t>
            </a:r>
          </a:p>
          <a:p>
            <a:pPr lvl="1"/>
            <a:r>
              <a:rPr lang="en-US" dirty="0"/>
              <a:t>RMCA ring buffers are transferred to the RCE and written out to data products</a:t>
            </a:r>
          </a:p>
          <a:p>
            <a:pPr lvl="1"/>
            <a:r>
              <a:rPr lang="en-US" dirty="0"/>
              <a:t>Captures the end of motion and final actuator positions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ED5D4E-4300-4EAB-ABB2-62776C79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3611097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2250-367E-49CE-AEE0-631DEAA70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Hold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33E15-B549-45F5-A48F-0AE7366CF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hold keeps the brakes open and motor holding position for short period after the completion of motion</a:t>
            </a:r>
          </a:p>
          <a:p>
            <a:r>
              <a:rPr lang="en-US" dirty="0"/>
              <a:t>If a subsequent motion request occurs during the active hold period the system services that request and no brake cycle occurs</a:t>
            </a:r>
          </a:p>
          <a:p>
            <a:r>
              <a:rPr lang="en-US" dirty="0"/>
              <a:t>Active hold is managed at the MOT flight software level</a:t>
            </a:r>
          </a:p>
          <a:p>
            <a:pPr lvl="1"/>
            <a:r>
              <a:rPr lang="en-US" dirty="0"/>
              <a:t>If a request occurs for an actuator that shares a driver card with an actuator in active hold, the brakes are closed on the holding actuator so that the new request can be serviced</a:t>
            </a:r>
          </a:p>
          <a:p>
            <a:r>
              <a:rPr lang="en-US" dirty="0"/>
              <a:t>Data collection is managed at the mechanism </a:t>
            </a:r>
            <a:r>
              <a:rPr lang="en-US"/>
              <a:t>module level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606B6A-7DE5-406B-B695-CA962CDA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673335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A3A72-E2BA-43B2-9C00-DF7D632D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Hold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5C472-5F6E-46ED-859D-B70B3D6BF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Cannot concurrently write into a history buffer and read it out for transcription into a data product in non-volatile memory</a:t>
            </a:r>
          </a:p>
          <a:p>
            <a:r>
              <a:rPr lang="en-US" dirty="0"/>
              <a:t>Mechanism module managing data collection is largely unaware of the details of the active hold period</a:t>
            </a:r>
          </a:p>
          <a:p>
            <a:r>
              <a:rPr lang="en-US" dirty="0"/>
              <a:t>Generating data products is generally done right after completion of motion (during the active hold period)</a:t>
            </a:r>
          </a:p>
          <a:p>
            <a:r>
              <a:rPr lang="en-US" dirty="0"/>
              <a:t>No high rate telemetry is nominally recorded during the active hold period</a:t>
            </a:r>
          </a:p>
          <a:p>
            <a:r>
              <a:rPr lang="en-US" dirty="0"/>
              <a:t>If a motor fault were to occur during active hold, the usual high rate ring buffer readout would cover the fault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CCC6A-A18D-4DDA-B699-346D5B568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507732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163CD-0BD3-4BB2-86A6-46126F79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AA414-1C57-464C-AD36-AEEF8126E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MSL anomalies where high rate motor telemetry proved important to the investigation</a:t>
            </a:r>
          </a:p>
          <a:p>
            <a:pPr lvl="1"/>
            <a:r>
              <a:rPr lang="en-US" dirty="0"/>
              <a:t>Drill percuss short - ISA 57835</a:t>
            </a:r>
          </a:p>
          <a:p>
            <a:pPr lvl="1"/>
            <a:r>
              <a:rPr lang="en-US" dirty="0"/>
              <a:t>CHIMRA tunnel door stall - ISA 59287</a:t>
            </a:r>
          </a:p>
          <a:p>
            <a:pPr lvl="1"/>
            <a:r>
              <a:rPr lang="en-US" dirty="0"/>
              <a:t>Drill feed brake anomaly - ISA 60503</a:t>
            </a:r>
          </a:p>
          <a:p>
            <a:pPr lvl="1"/>
            <a:r>
              <a:rPr lang="en-US" dirty="0"/>
              <a:t>Drill chuck brake anomaly - ISA 60832</a:t>
            </a:r>
          </a:p>
          <a:p>
            <a:pPr lvl="1"/>
            <a:r>
              <a:rPr lang="en-US" dirty="0"/>
              <a:t>Turret brake A failure - ISA 203137</a:t>
            </a:r>
          </a:p>
          <a:p>
            <a:pPr lvl="1"/>
            <a:r>
              <a:rPr lang="en-US" dirty="0"/>
              <a:t>Wrist brake A failure - ISA 209103</a:t>
            </a:r>
          </a:p>
          <a:p>
            <a:pPr lvl="1"/>
            <a:r>
              <a:rPr lang="en-US" dirty="0"/>
              <a:t>Fatal during arm hold - ISA 212950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BDF42-E369-4AC9-B73F-345DF1146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866493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0CB6E9-DEDC-4037-AB2F-3B756878B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Mars 2020 Vision Compute Element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39DF0C-93C7-4EA1-A282-47FC1E3C2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AA46D6-35E9-4522-9D09-AC1A13AD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344472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6D479-82FD-4986-9352-A74794E5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 2020 Vision Compute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58B27-7FCC-423C-8859-E87274342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Set of avionics designed to perform high rate vision processing</a:t>
            </a:r>
          </a:p>
          <a:p>
            <a:pPr lvl="1"/>
            <a:r>
              <a:rPr lang="en-US" dirty="0"/>
              <a:t>Stereo point cloud generation</a:t>
            </a:r>
          </a:p>
          <a:p>
            <a:pPr lvl="1"/>
            <a:r>
              <a:rPr lang="en-US" dirty="0"/>
              <a:t>Visual odometry pose estimation</a:t>
            </a:r>
          </a:p>
          <a:p>
            <a:r>
              <a:rPr lang="en-US" dirty="0"/>
              <a:t>Communicates with Rover Compute Element (RCE) over the 1553 bus as well as a high speed serial line used to transfer images from the cameras</a:t>
            </a:r>
          </a:p>
          <a:p>
            <a:r>
              <a:rPr lang="en-US" dirty="0"/>
              <a:t>Stores 540 recently processed images (270 stereo pairs) in a non-volatile ring buffer</a:t>
            </a:r>
          </a:p>
          <a:p>
            <a:r>
              <a:rPr lang="en-US" dirty="0"/>
              <a:t>Allows ground operators to later retrieve images of interesting portions of the drive (for instance where the autonomous navigation system had to navigate around hazards)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41A530-187A-4637-A9F9-6952B957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797399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FFC5-F6F3-4424-A827-FDF56A74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Buffer Image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77AE5-D39B-4AC6-B712-F1714D409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Images selected by relative index</a:t>
            </a:r>
          </a:p>
          <a:p>
            <a:pPr lvl="1"/>
            <a:r>
              <a:rPr lang="en-US" dirty="0"/>
              <a:t>Most recent image at index 0, next most recent at index 1,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Good for some use cases like getting the image pair likely to show terrain under the rover at the end of a drive</a:t>
            </a:r>
          </a:p>
          <a:p>
            <a:r>
              <a:rPr lang="en-US" dirty="0"/>
              <a:t>Effectively limits ground specified image retrieval to occur before the next drive as driving shifts all of the indices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69867B-389D-47E2-9FC6-3BC2F7B5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3059422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933DA-D5AC-4DB8-B1DE-E3EE7F876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Drive Image Retrievals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83D15-22E5-45F8-95AB-304F253DF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transfer can take a non-trivial duration </a:t>
            </a:r>
          </a:p>
          <a:p>
            <a:pPr lvl="1"/>
            <a:r>
              <a:rPr lang="en-US" dirty="0"/>
              <a:t>Transfer rate of about four stereo pairs per minute</a:t>
            </a:r>
          </a:p>
          <a:p>
            <a:pPr lvl="1"/>
            <a:r>
              <a:rPr lang="en-US" dirty="0"/>
              <a:t>Transferring all buffered images would take more than an hour</a:t>
            </a:r>
          </a:p>
          <a:p>
            <a:r>
              <a:rPr lang="en-US" dirty="0"/>
              <a:t>There are cases where it would have been useful to put off retrieving desired images until after a drive, at less constrained time of day</a:t>
            </a:r>
          </a:p>
          <a:p>
            <a:r>
              <a:rPr lang="en-US" dirty="0"/>
              <a:t>Could have been fairly easily supported by including an absolute indexing scheme</a:t>
            </a:r>
          </a:p>
          <a:p>
            <a:r>
              <a:rPr lang="en-US" dirty="0"/>
              <a:t>Ring buffer was a bonus capability that was not in the baseline specification</a:t>
            </a:r>
          </a:p>
          <a:p>
            <a:pPr lvl="1"/>
            <a:r>
              <a:rPr lang="en-US" dirty="0"/>
              <a:t>Limited resources devoted to the implementation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BFFD12-D1F6-4F5D-B3E5-9F4D7D46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415569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AC4B8-35EE-4EF3-8DF8-64C304B3E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5635A-C878-461C-A4CE-AAAAD710C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4B52-7B4A-46C6-81E3-2C8533B0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456299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28934-29F9-4E00-A78B-DF1FA5D0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3F85E-FA8B-4466-A8AA-359319652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research was carried out at the Jet Propulsion Laboratory, California Institute of Technology, under a contract with the National Aeronautics and Space Administration (80NM0018D0004).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7F7C4-5761-48AB-9EB2-6F9CAAFB6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38069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F154F-9B01-4F81-AC02-C33932D56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Data Product?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01AC9-D433-4ED2-99F9-E19251C7E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Essentially a data product is just a file containing arbitrary data</a:t>
            </a:r>
          </a:p>
          <a:p>
            <a:pPr lvl="1"/>
            <a:r>
              <a:rPr lang="en-US" dirty="0"/>
              <a:t>Images</a:t>
            </a:r>
          </a:p>
          <a:p>
            <a:pPr lvl="1"/>
            <a:r>
              <a:rPr lang="en-US" dirty="0"/>
              <a:t>Instrument spectrometer data</a:t>
            </a:r>
          </a:p>
          <a:p>
            <a:pPr lvl="1"/>
            <a:r>
              <a:rPr lang="en-US" dirty="0"/>
              <a:t>Temperature measurements</a:t>
            </a:r>
          </a:p>
          <a:p>
            <a:pPr lvl="1"/>
            <a:r>
              <a:rPr lang="en-US" dirty="0"/>
              <a:t>CPU utilization data</a:t>
            </a:r>
          </a:p>
          <a:p>
            <a:r>
              <a:rPr lang="en-US" dirty="0"/>
              <a:t>Could be directly human readable (i.e. text), but almost always is binary data that requires decoding</a:t>
            </a:r>
          </a:p>
          <a:p>
            <a:r>
              <a:rPr lang="en-US" dirty="0"/>
              <a:t>Common metadata may be appended to every data product at the system level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0C49C-5AF3-46C9-A2C1-4FAA3BC71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409843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1C8D3-5135-49DB-A61C-25F89B67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Product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B62D-116E-448C-904E-04D04EEBD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product size</a:t>
            </a:r>
          </a:p>
          <a:p>
            <a:pPr lvl="1"/>
            <a:r>
              <a:rPr lang="en-US" dirty="0"/>
              <a:t>How much total downlink data volume does the mission have?</a:t>
            </a:r>
          </a:p>
          <a:p>
            <a:pPr lvl="1"/>
            <a:r>
              <a:rPr lang="en-US" dirty="0"/>
              <a:t>How much </a:t>
            </a:r>
            <a:r>
              <a:rPr lang="en-US" i="1" dirty="0"/>
              <a:t>decisional</a:t>
            </a:r>
            <a:r>
              <a:rPr lang="en-US" dirty="0"/>
              <a:t> data volume does the mission have?</a:t>
            </a:r>
          </a:p>
          <a:p>
            <a:r>
              <a:rPr lang="en-US" dirty="0"/>
              <a:t>Data product contents</a:t>
            </a:r>
          </a:p>
          <a:p>
            <a:pPr lvl="1"/>
            <a:r>
              <a:rPr lang="en-US" dirty="0"/>
              <a:t>Understand and monitor nominal activities</a:t>
            </a:r>
          </a:p>
          <a:p>
            <a:pPr lvl="1"/>
            <a:r>
              <a:rPr lang="en-US" dirty="0"/>
              <a:t>Anomaly diagnosis and investigation	</a:t>
            </a:r>
          </a:p>
          <a:p>
            <a:pPr lvl="2"/>
            <a:r>
              <a:rPr lang="en-US" dirty="0"/>
              <a:t>Timeliness of diagnostic data</a:t>
            </a:r>
          </a:p>
          <a:p>
            <a:pPr lvl="2"/>
            <a:r>
              <a:rPr lang="en-US" dirty="0"/>
              <a:t>Capturing unrecoverable data</a:t>
            </a:r>
          </a:p>
          <a:p>
            <a:pPr lvl="2"/>
            <a:r>
              <a:rPr lang="en-US" dirty="0"/>
              <a:t>Collection of non-standard, more detailed telemetry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56F28E-2988-4DCB-98CF-892A6836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3315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03336-581D-471F-B8E8-3A99AE34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Data Product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1E5B8-FC5B-410D-96A9-470B1001B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Pay careful attention to the data types used for reporting</a:t>
            </a:r>
          </a:p>
          <a:p>
            <a:pPr lvl="1"/>
            <a:r>
              <a:rPr lang="en-US" dirty="0"/>
              <a:t>For example naively reporting a Boolean TRUE/FALSE value on MSL or Mars 2020 would take 32 bits even though there is only a single bit worth of information</a:t>
            </a:r>
          </a:p>
          <a:p>
            <a:pPr lvl="1"/>
            <a:r>
              <a:rPr lang="en-US" dirty="0"/>
              <a:t>More important for records that are reported many, many times</a:t>
            </a:r>
          </a:p>
          <a:p>
            <a:r>
              <a:rPr lang="en-US" dirty="0"/>
              <a:t>Provide knobs to throttle the amount of data collected</a:t>
            </a:r>
          </a:p>
          <a:p>
            <a:pPr lvl="1"/>
            <a:r>
              <a:rPr lang="en-US" dirty="0"/>
              <a:t>Allows for less data to be collected in the nominal case and more data for special activities or anomaly investigations</a:t>
            </a:r>
          </a:p>
          <a:p>
            <a:r>
              <a:rPr lang="en-US" dirty="0"/>
              <a:t>Create summary data to augment more detailed telemetry</a:t>
            </a:r>
          </a:p>
          <a:p>
            <a:pPr lvl="1"/>
            <a:r>
              <a:rPr lang="en-US" dirty="0"/>
              <a:t>For instance average motor current for a given motion to complement high rate motor current collected during the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EDF95-8D02-4C98-89FF-B4F07B509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38024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D436D-0A5E-442C-8084-277E11C8E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2ED75-CBF1-4F58-BF58-F2862FB8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Compressing data products is a “free” way to reduce overall size</a:t>
            </a:r>
          </a:p>
          <a:p>
            <a:pPr lvl="1"/>
            <a:r>
              <a:rPr lang="en-US" dirty="0"/>
              <a:t>Not really free as it requires CPU time to perform the compression</a:t>
            </a:r>
          </a:p>
          <a:p>
            <a:pPr lvl="1"/>
            <a:r>
              <a:rPr lang="en-US" dirty="0"/>
              <a:t>Need to make sure there is ground support for uncompressing the data</a:t>
            </a:r>
          </a:p>
          <a:p>
            <a:pPr lvl="1"/>
            <a:r>
              <a:rPr lang="en-US" dirty="0"/>
              <a:t>Should consider the ramifications of compression on partial data products (i.e. how much of the partial product is made unintelligible due to compression)</a:t>
            </a:r>
          </a:p>
          <a:p>
            <a:r>
              <a:rPr lang="en-US" dirty="0"/>
              <a:t>Both MSL and Mars 2020 provided data product compression as a standard service of the data product system</a:t>
            </a:r>
          </a:p>
          <a:p>
            <a:pPr lvl="1"/>
            <a:r>
              <a:rPr lang="en-US" dirty="0"/>
              <a:t>On both missions it entailed significant effort to actually start using it in flight since very few teams had it enabled during V&amp;V, and there were concerns about CPU utilization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A744E-3DB4-4AF5-AC8D-B3C93A21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66294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CBA6-4A29-4261-AD5C-D73A18C13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Data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6B326-99DF-4015-8C53-D110EE34A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careful of generating many very small data products</a:t>
            </a:r>
          </a:p>
          <a:p>
            <a:pPr lvl="1"/>
            <a:r>
              <a:rPr lang="en-US" dirty="0"/>
              <a:t>Each data product likely contains standard metadata.  For very small products this may be a significant portion of the overall data product size</a:t>
            </a:r>
          </a:p>
          <a:p>
            <a:pPr lvl="1"/>
            <a:r>
              <a:rPr lang="en-US" dirty="0"/>
              <a:t>Some systems have fairly small limits on the number of files that can be created</a:t>
            </a:r>
          </a:p>
          <a:p>
            <a:pPr lvl="2"/>
            <a:r>
              <a:rPr lang="en-US" dirty="0"/>
              <a:t>MER could only store on the order of a couple thousand data products</a:t>
            </a:r>
          </a:p>
          <a:p>
            <a:pPr lvl="1"/>
            <a:r>
              <a:rPr lang="en-US" dirty="0"/>
              <a:t>Many small products can have a negative impact on other aspects of system performance  </a:t>
            </a:r>
          </a:p>
          <a:p>
            <a:pPr lvl="2"/>
            <a:r>
              <a:rPr lang="en-US" dirty="0"/>
              <a:t>On Mars 2020 a slew of very small products would cause the data product </a:t>
            </a:r>
            <a:r>
              <a:rPr lang="en-US" dirty="0" err="1"/>
              <a:t>packetizer</a:t>
            </a:r>
            <a:r>
              <a:rPr lang="en-US" dirty="0"/>
              <a:t> to fall behind resulting in parts of the pass being wasted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5119C-7158-4DEA-83FA-B7A365C8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19432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FF348-8EF4-43AB-A6A3-E044BA6B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Anomaly Diagnosis and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617DD-CB8C-44C6-9A88-B1E7B6775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Getting relevant data quickly can allow faster recovery for simple faults </a:t>
            </a:r>
          </a:p>
          <a:p>
            <a:pPr lvl="1"/>
            <a:r>
              <a:rPr lang="en-US" dirty="0"/>
              <a:t>Autonomously dump recent telemetry at higher priority in response to a fault</a:t>
            </a:r>
          </a:p>
          <a:p>
            <a:r>
              <a:rPr lang="en-US" dirty="0"/>
              <a:t>Capture unrecoverable data documenting the anomaly</a:t>
            </a:r>
          </a:p>
          <a:p>
            <a:pPr lvl="1"/>
            <a:r>
              <a:rPr lang="en-US" dirty="0"/>
              <a:t>Use a ring buffer to continuously record high rate telemetry and dump the buffer in response to a fault</a:t>
            </a:r>
          </a:p>
          <a:p>
            <a:pPr lvl="1"/>
            <a:r>
              <a:rPr lang="en-US" dirty="0"/>
              <a:t>Store data in fixed RAM locations so data can be recovered if the processor experiences a </a:t>
            </a:r>
            <a:r>
              <a:rPr lang="en-US"/>
              <a:t>warm reset</a:t>
            </a:r>
          </a:p>
          <a:p>
            <a:r>
              <a:rPr lang="en-US" dirty="0"/>
              <a:t>Provide the ability to request verbose diagnostic data that is not nominally collected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C9A02E-B483-42FB-AAEE-35C1B886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20422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0CB6E9-DEDC-4037-AB2F-3B756878B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Mars 2020 Motor Control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39DF0C-93C7-4EA1-A282-47FC1E3C2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74F054-19B8-452B-8B30-2A61F840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Reviewed and determined not to contain CUI.</a:t>
            </a:r>
          </a:p>
        </p:txBody>
      </p:sp>
    </p:spTree>
    <p:extLst>
      <p:ext uri="{BB962C8B-B14F-4D97-AF65-F5344CB8AC3E}">
        <p14:creationId xmlns:p14="http://schemas.microsoft.com/office/powerpoint/2010/main" val="1064383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2344</Words>
  <Application>Microsoft Office PowerPoint</Application>
  <PresentationFormat>Widescreen</PresentationFormat>
  <Paragraphs>306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Flight Software Case Study: Spacecraft Telemetry</vt:lpstr>
      <vt:lpstr>Background</vt:lpstr>
      <vt:lpstr>What is a Data Product?</vt:lpstr>
      <vt:lpstr>Data Product Considerations</vt:lpstr>
      <vt:lpstr>Optimizing Data Product Size</vt:lpstr>
      <vt:lpstr>Compression</vt:lpstr>
      <vt:lpstr>Small Data Products</vt:lpstr>
      <vt:lpstr>Anomaly Diagnosis and Investigation</vt:lpstr>
      <vt:lpstr>Case Study: Mars 2020 Motor Control</vt:lpstr>
      <vt:lpstr>Mars 2020 Motor Control Architecture</vt:lpstr>
      <vt:lpstr>Standard MOT Telemetry Logging</vt:lpstr>
      <vt:lpstr>Standard Motor Telemetry Records</vt:lpstr>
      <vt:lpstr>Data Product Size Management</vt:lpstr>
      <vt:lpstr>Detailed Telemetry Recording</vt:lpstr>
      <vt:lpstr>Anomaly Ring Readout</vt:lpstr>
      <vt:lpstr>MSL Drill Feed Brake Anomaly (ISA 60503)</vt:lpstr>
      <vt:lpstr>Shared Buffer Implementation Idiosyncrasy</vt:lpstr>
      <vt:lpstr>RCE Warm Reset</vt:lpstr>
      <vt:lpstr>History Buffer Recovery</vt:lpstr>
      <vt:lpstr>RMCA Data Readout</vt:lpstr>
      <vt:lpstr>Active Hold Capability</vt:lpstr>
      <vt:lpstr>Active Hold Data Collection</vt:lpstr>
      <vt:lpstr>Further Reading</vt:lpstr>
      <vt:lpstr>Case Study: Mars 2020 Vision Compute Element</vt:lpstr>
      <vt:lpstr>Mars 2020 Vision Compute Element</vt:lpstr>
      <vt:lpstr>Ring Buffer Image Transfer</vt:lpstr>
      <vt:lpstr>Post Drive Image Retrievals</vt:lpstr>
      <vt:lpstr>Questions?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Carsten, Joseph L (US 347R)</dc:creator>
  <cp:lastModifiedBy>Carsten, Joseph L (US 347R)</cp:lastModifiedBy>
  <cp:revision>80</cp:revision>
  <dcterms:created xsi:type="dcterms:W3CDTF">2023-01-23T19:39:09Z</dcterms:created>
  <dcterms:modified xsi:type="dcterms:W3CDTF">2024-07-18T23:17:43Z</dcterms:modified>
</cp:coreProperties>
</file>