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3" r:id="rId2"/>
    <p:sldMasterId id="2147483693" r:id="rId3"/>
  </p:sldMasterIdLst>
  <p:notesMasterIdLst>
    <p:notesMasterId r:id="rId76"/>
  </p:notesMasterIdLst>
  <p:handoutMasterIdLst>
    <p:handoutMasterId r:id="rId77"/>
  </p:handoutMasterIdLst>
  <p:sldIdLst>
    <p:sldId id="277" r:id="rId4"/>
    <p:sldId id="386" r:id="rId5"/>
    <p:sldId id="387" r:id="rId6"/>
    <p:sldId id="362" r:id="rId7"/>
    <p:sldId id="360" r:id="rId8"/>
    <p:sldId id="305" r:id="rId9"/>
    <p:sldId id="306" r:id="rId10"/>
    <p:sldId id="379" r:id="rId11"/>
    <p:sldId id="371" r:id="rId12"/>
    <p:sldId id="373" r:id="rId13"/>
    <p:sldId id="376" r:id="rId14"/>
    <p:sldId id="284" r:id="rId15"/>
    <p:sldId id="343" r:id="rId16"/>
    <p:sldId id="310" r:id="rId17"/>
    <p:sldId id="315" r:id="rId18"/>
    <p:sldId id="311" r:id="rId19"/>
    <p:sldId id="361" r:id="rId20"/>
    <p:sldId id="380" r:id="rId21"/>
    <p:sldId id="331" r:id="rId22"/>
    <p:sldId id="333" r:id="rId23"/>
    <p:sldId id="335" r:id="rId24"/>
    <p:sldId id="317" r:id="rId25"/>
    <p:sldId id="389" r:id="rId26"/>
    <p:sldId id="381" r:id="rId27"/>
    <p:sldId id="348" r:id="rId28"/>
    <p:sldId id="382" r:id="rId29"/>
    <p:sldId id="384" r:id="rId30"/>
    <p:sldId id="385" r:id="rId31"/>
    <p:sldId id="350" r:id="rId32"/>
    <p:sldId id="338" r:id="rId33"/>
    <p:sldId id="342" r:id="rId34"/>
    <p:sldId id="367" r:id="rId35"/>
    <p:sldId id="368" r:id="rId36"/>
    <p:sldId id="369" r:id="rId37"/>
    <p:sldId id="370" r:id="rId38"/>
    <p:sldId id="344" r:id="rId39"/>
    <p:sldId id="345" r:id="rId40"/>
    <p:sldId id="363" r:id="rId41"/>
    <p:sldId id="282" r:id="rId42"/>
    <p:sldId id="324" r:id="rId43"/>
    <p:sldId id="287" r:id="rId44"/>
    <p:sldId id="322" r:id="rId45"/>
    <p:sldId id="323" r:id="rId46"/>
    <p:sldId id="325" r:id="rId47"/>
    <p:sldId id="321" r:id="rId48"/>
    <p:sldId id="365" r:id="rId49"/>
    <p:sldId id="390" r:id="rId50"/>
    <p:sldId id="366" r:id="rId51"/>
    <p:sldId id="364" r:id="rId52"/>
    <p:sldId id="332" r:id="rId53"/>
    <p:sldId id="349" r:id="rId54"/>
    <p:sldId id="316" r:id="rId55"/>
    <p:sldId id="327" r:id="rId56"/>
    <p:sldId id="383" r:id="rId57"/>
    <p:sldId id="285" r:id="rId58"/>
    <p:sldId id="354" r:id="rId59"/>
    <p:sldId id="341" r:id="rId60"/>
    <p:sldId id="357" r:id="rId61"/>
    <p:sldId id="340" r:id="rId62"/>
    <p:sldId id="351" r:id="rId63"/>
    <p:sldId id="352" r:id="rId64"/>
    <p:sldId id="353" r:id="rId65"/>
    <p:sldId id="355" r:id="rId66"/>
    <p:sldId id="374" r:id="rId67"/>
    <p:sldId id="312" r:id="rId68"/>
    <p:sldId id="372" r:id="rId69"/>
    <p:sldId id="313" r:id="rId70"/>
    <p:sldId id="377" r:id="rId71"/>
    <p:sldId id="302" r:id="rId72"/>
    <p:sldId id="378" r:id="rId73"/>
    <p:sldId id="388" r:id="rId74"/>
    <p:sldId id="278" r:id="rId75"/>
  </p:sldIdLst>
  <p:sldSz cx="9144000" cy="5143500" type="screen16x9"/>
  <p:notesSz cx="6858000" cy="9144000"/>
  <p:custDataLst>
    <p:tags r:id="rId7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9B9B"/>
    <a:srgbClr val="FF41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9"/>
    <p:restoredTop sz="66667" autoAdjust="0"/>
  </p:normalViewPr>
  <p:slideViewPr>
    <p:cSldViewPr snapToGrid="0" snapToObjects="1">
      <p:cViewPr varScale="1">
        <p:scale>
          <a:sx n="111" d="100"/>
          <a:sy n="111" d="100"/>
        </p:scale>
        <p:origin x="2064" y="184"/>
      </p:cViewPr>
      <p:guideLst>
        <p:guide orient="horz" pos="1620"/>
        <p:guide pos="2880"/>
      </p:guideLst>
    </p:cSldViewPr>
  </p:slideViewPr>
  <p:outlineViewPr>
    <p:cViewPr>
      <p:scale>
        <a:sx n="33" d="100"/>
        <a:sy n="33" d="100"/>
      </p:scale>
      <p:origin x="0" y="0"/>
    </p:cViewPr>
  </p:outlineViewPr>
  <p:notesTextViewPr>
    <p:cViewPr>
      <p:scale>
        <a:sx n="145" d="100"/>
        <a:sy n="145" d="100"/>
      </p:scale>
      <p:origin x="0" y="0"/>
    </p:cViewPr>
  </p:notesTextViewPr>
  <p:notesViewPr>
    <p:cSldViewPr snapToGrid="0" snapToObjects="1">
      <p:cViewPr varScale="1">
        <p:scale>
          <a:sx n="154" d="100"/>
          <a:sy n="154" d="100"/>
        </p:scale>
        <p:origin x="5224"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12/9/24</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12/9/24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quickly introduce myself. </a:t>
            </a:r>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3088354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this in mind, we propose a trajectory planner while considering all constraints and uncertainties. To achieve this, I introduce a stochastic optimal control approach. Stochastic optimal control, the extension of model predictive control, can simultaneously consider the nominal trajectory and uncertainties. The solution to this optimization problem is a nominal trajectory satisfying all mission constraints, with its 3 sigma also satisfying necessary constraints.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11</a:t>
            </a:fld>
            <a:endParaRPr lang="en-US" dirty="0"/>
          </a:p>
        </p:txBody>
      </p:sp>
    </p:spTree>
    <p:extLst>
      <p:ext uri="{BB962C8B-B14F-4D97-AF65-F5344CB8AC3E}">
        <p14:creationId xmlns:p14="http://schemas.microsoft.com/office/powerpoint/2010/main" val="87256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the big picture of the reconnaissance mission for DARE, with all mission constraints listed on the right.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JPL mission experts, we aligned the constraints exactly with those used by the O-REX orbit design team and then tailored them to fit the spacecraft we’re using for the DARE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dirty="0" err="1"/>
              <a:t>図の説明</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Please note that DARE is assuming to land on Bennu.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in the rest of presentation, all parameters about mission and dynamics came from OSIRIS-Rex and Bennu.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Furthermore, in order to make it close to real world, I only used information gathered prior to the reconnaissance phase of the o-</a:t>
            </a:r>
            <a:r>
              <a:rPr lang="en-US" dirty="0" err="1"/>
              <a:t>REx</a:t>
            </a:r>
            <a:r>
              <a:rPr lang="en-US" dirty="0"/>
              <a:t> mission.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12</a:t>
            </a:fld>
            <a:endParaRPr lang="en-US" dirty="0"/>
          </a:p>
        </p:txBody>
      </p:sp>
    </p:spTree>
    <p:extLst>
      <p:ext uri="{BB962C8B-B14F-4D97-AF65-F5344CB8AC3E}">
        <p14:creationId xmlns:p14="http://schemas.microsoft.com/office/powerpoint/2010/main" val="8627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the big picture of the reconnaissance mission for DARE, with all mission constraints listed on the right.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JPL mission experts, we aligned the constraints exactly with those used by the O-REX orbit design team and then tailored them to fit the spacecraft we’re using for the DARE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dirty="0" err="1"/>
              <a:t>図の説明</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Please note that DARE is assuming to land on Bennu.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in the rest of presentation, all parameters about mission and dynamics came from OSIRIS-Rex and Bennu.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Furthermore, in order to make it close to real world, I only used information gathered prior to the reconnaissance phase of the o-</a:t>
            </a:r>
            <a:r>
              <a:rPr lang="en-US" dirty="0" err="1"/>
              <a:t>REx</a:t>
            </a:r>
            <a:r>
              <a:rPr lang="en-US" dirty="0"/>
              <a:t> mission.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13</a:t>
            </a:fld>
            <a:endParaRPr lang="en-US" dirty="0"/>
          </a:p>
        </p:txBody>
      </p:sp>
    </p:spTree>
    <p:extLst>
      <p:ext uri="{BB962C8B-B14F-4D97-AF65-F5344CB8AC3E}">
        <p14:creationId xmlns:p14="http://schemas.microsoft.com/office/powerpoint/2010/main" val="1291210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detailed version of the list look like this.</a:t>
            </a:r>
          </a:p>
          <a:p>
            <a:r>
              <a:rPr lang="en-US" dirty="0"/>
              <a:t>Since stochastic optimal control is one of MPCs, we need to mathematically formulate dynamics, uncertainties, and constraints, which may put additional modeling error not captured by the planner. It has been the biggest counter argument when introducing optimization into real-world missions.</a:t>
            </a:r>
          </a:p>
        </p:txBody>
      </p:sp>
      <p:sp>
        <p:nvSpPr>
          <p:cNvPr id="4" name="Slide Number Placeholder 3"/>
          <p:cNvSpPr>
            <a:spLocks noGrp="1"/>
          </p:cNvSpPr>
          <p:nvPr>
            <p:ph type="sldNum" sz="quarter" idx="5"/>
          </p:nvPr>
        </p:nvSpPr>
        <p:spPr/>
        <p:txBody>
          <a:bodyPr/>
          <a:lstStyle/>
          <a:p>
            <a:fld id="{4180AB40-CF9C-CB44-AF47-E5E5B00AC330}" type="slidenum">
              <a:rPr lang="en-US" smtClean="0"/>
              <a:pPr/>
              <a:t>14</a:t>
            </a:fld>
            <a:endParaRPr lang="en-US" dirty="0"/>
          </a:p>
        </p:txBody>
      </p:sp>
    </p:spTree>
    <p:extLst>
      <p:ext uri="{BB962C8B-B14F-4D97-AF65-F5344CB8AC3E}">
        <p14:creationId xmlns:p14="http://schemas.microsoft.com/office/powerpoint/2010/main" val="109485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my contribution in this work was verifying with the simulator developed at JPL, </a:t>
            </a:r>
            <a:r>
              <a:rPr lang="en-US" dirty="0" err="1"/>
              <a:t>MuSCAT</a:t>
            </a:r>
            <a:r>
              <a:rPr lang="en-US" dirty="0"/>
              <a:t>, that the models listed here are accurate enough for reconnaissance phase. </a:t>
            </a:r>
          </a:p>
          <a:p>
            <a:r>
              <a:rPr lang="en-US" dirty="0" err="1"/>
              <a:t>MuSCAT</a:t>
            </a:r>
            <a:r>
              <a:rPr lang="en-US" dirty="0"/>
              <a:t> is a software tool designed for simulating end-to-end mission concepts and testing autonomy with high fidelity. </a:t>
            </a:r>
          </a:p>
          <a:p>
            <a:r>
              <a:rPr lang="en-US" dirty="0"/>
              <a:t>It was developed at JPL and now it became open source last month. </a:t>
            </a:r>
          </a:p>
          <a:p>
            <a:endParaRPr lang="en-US" dirty="0"/>
          </a:p>
          <a:p>
            <a:r>
              <a:rPr lang="en-US" dirty="0"/>
              <a:t>Also, </a:t>
            </a:r>
            <a:r>
              <a:rPr lang="en-US" dirty="0" err="1"/>
              <a:t>MuSCAT</a:t>
            </a:r>
            <a:r>
              <a:rPr lang="en-US" dirty="0"/>
              <a:t> can monitor all the satellite's subsystems. I used this to mathematically model constraints </a:t>
            </a:r>
            <a:r>
              <a:rPr lang="en-US" dirty="0" err="1"/>
              <a:t>w.r.t.</a:t>
            </a:r>
            <a:r>
              <a:rPr lang="en-US" dirty="0"/>
              <a:t> subsystems. </a:t>
            </a:r>
          </a:p>
          <a:p>
            <a:endParaRPr lang="en-US" dirty="0"/>
          </a:p>
          <a:p>
            <a:r>
              <a:rPr lang="en-US" dirty="0"/>
              <a:t>At the end, it is not just something that looks good on paper; it has been verified in simulators mimicking a real-world.</a:t>
            </a:r>
          </a:p>
          <a:p>
            <a:endParaRPr lang="en-US" dirty="0"/>
          </a:p>
          <a:p>
            <a:r>
              <a:rPr lang="en-US" dirty="0"/>
              <a:t>My</a:t>
            </a:r>
            <a:r>
              <a:rPr lang="ja-JP" altLang="en-US"/>
              <a:t> </a:t>
            </a:r>
            <a:r>
              <a:rPr lang="en-US" altLang="ja-JP" dirty="0"/>
              <a:t>another contribution is to make those highly nonlinear stochastic constraints numerically tractable. </a:t>
            </a:r>
          </a:p>
          <a:p>
            <a:r>
              <a:rPr lang="en-US" dirty="0"/>
              <a:t>But today, I’ll not go into detail about those math stuff.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15</a:t>
            </a:fld>
            <a:endParaRPr lang="en-US" dirty="0"/>
          </a:p>
        </p:txBody>
      </p:sp>
    </p:spTree>
    <p:extLst>
      <p:ext uri="{BB962C8B-B14F-4D97-AF65-F5344CB8AC3E}">
        <p14:creationId xmlns:p14="http://schemas.microsoft.com/office/powerpoint/2010/main" val="1131530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 me talk about the big picture of </a:t>
            </a:r>
            <a:r>
              <a:rPr lang="en-US" dirty="0" err="1"/>
              <a:t>MuSCAT</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it’s an integrated platform where you can test different spacecraft subsystems at the same time. You can see that </a:t>
            </a:r>
            <a:r>
              <a:rPr lang="en-US" dirty="0" err="1"/>
              <a:t>MuSCAT</a:t>
            </a:r>
            <a:r>
              <a:rPr lang="en-US" dirty="0"/>
              <a:t> can simulate subsystems like navigation, power, communication, thermal control, science instruments, and </a:t>
            </a:r>
            <a:r>
              <a:rPr lang="en-US" dirty="0" err="1"/>
              <a:t>attitudeGNC</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Also on the right, you can see the concept spacecraft model for DARE implemented in </a:t>
            </a:r>
            <a:r>
              <a:rPr lang="en-US" dirty="0" err="1"/>
              <a:t>MuSCAT</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are flying this concept model in all the upcoming simulations to get data.</a:t>
            </a:r>
          </a:p>
        </p:txBody>
      </p:sp>
      <p:sp>
        <p:nvSpPr>
          <p:cNvPr id="4" name="Slide Number Placeholder 3"/>
          <p:cNvSpPr>
            <a:spLocks noGrp="1"/>
          </p:cNvSpPr>
          <p:nvPr>
            <p:ph type="sldNum" sz="quarter" idx="5"/>
          </p:nvPr>
        </p:nvSpPr>
        <p:spPr/>
        <p:txBody>
          <a:bodyPr/>
          <a:lstStyle/>
          <a:p>
            <a:fld id="{4180AB40-CF9C-CB44-AF47-E5E5B00AC330}" type="slidenum">
              <a:rPr lang="en-US" smtClean="0"/>
              <a:pPr/>
              <a:t>16</a:t>
            </a:fld>
            <a:endParaRPr lang="en-US" dirty="0"/>
          </a:p>
        </p:txBody>
      </p:sp>
    </p:spTree>
    <p:extLst>
      <p:ext uri="{BB962C8B-B14F-4D97-AF65-F5344CB8AC3E}">
        <p14:creationId xmlns:p14="http://schemas.microsoft.com/office/powerpoint/2010/main" val="157168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briefly walk through the overview of the planner and some part of numerical verifications using </a:t>
            </a:r>
            <a:r>
              <a:rPr lang="en-US" dirty="0" err="1"/>
              <a:t>MuSCAT</a:t>
            </a:r>
            <a:r>
              <a:rPr lang="en-US" dirty="0"/>
              <a:t>.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17</a:t>
            </a:fld>
            <a:endParaRPr lang="en-US" dirty="0"/>
          </a:p>
        </p:txBody>
      </p:sp>
    </p:spTree>
    <p:extLst>
      <p:ext uri="{BB962C8B-B14F-4D97-AF65-F5344CB8AC3E}">
        <p14:creationId xmlns:p14="http://schemas.microsoft.com/office/powerpoint/2010/main" val="2634495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got back to the slide motivating autonomy.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18</a:t>
            </a:fld>
            <a:endParaRPr lang="en-US" dirty="0"/>
          </a:p>
        </p:txBody>
      </p:sp>
    </p:spTree>
    <p:extLst>
      <p:ext uri="{BB962C8B-B14F-4D97-AF65-F5344CB8AC3E}">
        <p14:creationId xmlns:p14="http://schemas.microsoft.com/office/powerpoint/2010/main" val="3595000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Why we believe we can decouple attitude?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Because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Attitude GNC is accurate enough because we can form a closed loop system with multiple sensors, whereas we must form almost open loop system for position GNC.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19</a:t>
            </a:fld>
            <a:endParaRPr lang="en-US" dirty="0"/>
          </a:p>
        </p:txBody>
      </p:sp>
    </p:spTree>
    <p:extLst>
      <p:ext uri="{BB962C8B-B14F-4D97-AF65-F5344CB8AC3E}">
        <p14:creationId xmlns:p14="http://schemas.microsoft.com/office/powerpoint/2010/main" val="3474565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verified model fidelity with </a:t>
            </a:r>
            <a:r>
              <a:rPr lang="en-US" dirty="0" err="1"/>
              <a:t>MuSCAT</a:t>
            </a:r>
            <a:r>
              <a:rPr lang="en-US" dirty="0"/>
              <a:t>. From now I’m </a:t>
            </a:r>
            <a:r>
              <a:rPr lang="en-US" dirty="0" err="1"/>
              <a:t>gonna</a:t>
            </a:r>
            <a:r>
              <a:rPr lang="en-US" dirty="0"/>
              <a:t> show you some of numerical V&amp;V with </a:t>
            </a:r>
            <a:r>
              <a:rPr lang="en-US" dirty="0" err="1"/>
              <a:t>MuSCAT</a:t>
            </a:r>
            <a:r>
              <a:rPr lang="en-US" dirty="0"/>
              <a:t>. </a:t>
            </a:r>
          </a:p>
        </p:txBody>
      </p:sp>
      <p:sp>
        <p:nvSpPr>
          <p:cNvPr id="4" name="Slide Number Placeholder 3"/>
          <p:cNvSpPr>
            <a:spLocks noGrp="1"/>
          </p:cNvSpPr>
          <p:nvPr>
            <p:ph type="sldNum" sz="quarter" idx="5"/>
          </p:nvPr>
        </p:nvSpPr>
        <p:spPr/>
        <p:txBody>
          <a:bodyPr/>
          <a:lstStyle/>
          <a:p>
            <a:fld id="{4180AB40-CF9C-CB44-AF47-E5E5B00AC330}" type="slidenum">
              <a:rPr lang="en-US" smtClean="0"/>
              <a:pPr/>
              <a:t>20</a:t>
            </a:fld>
            <a:endParaRPr lang="en-US" dirty="0"/>
          </a:p>
        </p:txBody>
      </p:sp>
    </p:spTree>
    <p:extLst>
      <p:ext uri="{BB962C8B-B14F-4D97-AF65-F5344CB8AC3E}">
        <p14:creationId xmlns:p14="http://schemas.microsoft.com/office/powerpoint/2010/main" val="310579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you can see a trajectory planner for EDL missions with minimum dispersion. Landing site selection has been significantly constrained by dispersion. </a:t>
            </a:r>
          </a:p>
          <a:p>
            <a:endParaRPr lang="en-US" dirty="0"/>
          </a:p>
          <a:p>
            <a:r>
              <a:rPr lang="en-US" dirty="0"/>
              <a:t>In the aerospace application, where the safety at 3 sigma matters, just minimizing the mean of the dispersion does not work.</a:t>
            </a:r>
          </a:p>
          <a:p>
            <a:r>
              <a:rPr lang="en-US" dirty="0"/>
              <a:t>Otherwise you would overlook corner cases. For future accurate Mars landing, I believe we need to have a trajectory planner to deal with dispersion at 3 sigma. </a:t>
            </a:r>
          </a:p>
          <a:p>
            <a:endParaRPr lang="en-US" dirty="0"/>
          </a:p>
          <a:p>
            <a:r>
              <a:rPr lang="en-US" dirty="0"/>
              <a:t>I come up with a trajectory planner and corresponding solution approach with theoretical proof, which can be solved by off-the-shelf efficient nonlinear optimization solver, sequential convex programming. </a:t>
            </a:r>
          </a:p>
          <a:p>
            <a:endParaRPr lang="en-US" dirty="0"/>
          </a:p>
          <a:p>
            <a:r>
              <a:rPr lang="en-US" dirty="0"/>
              <a:t>On the right, you can see my another research project at JPL, which is a trajectory planner for CADRE, a multi lunar rover exploration mission. To maximize scientific returns with their limited life time, rovers have to get to a prescribed destination as soon as possible under localization uncertainty. I come up with a solution approach to transform this highly </a:t>
            </a:r>
            <a:r>
              <a:rPr lang="en-US" dirty="0" err="1"/>
              <a:t>nonliner</a:t>
            </a:r>
            <a:r>
              <a:rPr lang="en-US" dirty="0"/>
              <a:t> stochastic optimization problem into a deterministic </a:t>
            </a:r>
            <a:r>
              <a:rPr lang="en-US" dirty="0" err="1"/>
              <a:t>optjmization</a:t>
            </a:r>
            <a:r>
              <a:rPr lang="en-US" dirty="0"/>
              <a:t> problem with proof, which can be again solved by an onboard suitable optimization solver. </a:t>
            </a:r>
          </a:p>
          <a:p>
            <a:endParaRPr lang="en-US" dirty="0"/>
          </a:p>
          <a:p>
            <a:r>
              <a:rPr lang="en-US" dirty="0"/>
              <a:t>Among them, here is the project I’m </a:t>
            </a:r>
            <a:r>
              <a:rPr lang="en-US" dirty="0" err="1"/>
              <a:t>gonna</a:t>
            </a:r>
            <a:r>
              <a:rPr lang="en-US" dirty="0"/>
              <a:t> talk about today, which is a stochastic optimal control for asteroid reconnaissance. </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198591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this in mind, we propose a trajectory planner while considering all constraints and uncertainties. To achieve this, I introduce a stochastic optimal control approach. Stochastic optimal control, the extension of model predictive control, can simultaneously consider the nominal trajectory and uncertainties. The solution to this optimization problem is a nominal trajectory satisfying all mission constraints, with its 3 sigma also satisfying necessary constraints.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the big picture of the reconnaissance mission for DARE, with all mission constraints listed on the right.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Please note that I’m assuming to land on Bennu using a small satellite for DARE.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in the rest of presentation, all parameters about mission and dynamics came from OSIRIS-Rex and Bennu.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dirty="0" err="1"/>
              <a:t>図の説明</a:t>
            </a:r>
            <a:r>
              <a:rPr lang="en-US" dirty="0"/>
              <a:t>)</a:t>
            </a:r>
          </a:p>
        </p:txBody>
      </p:sp>
      <p:sp>
        <p:nvSpPr>
          <p:cNvPr id="4" name="Slide Number Placeholder 3"/>
          <p:cNvSpPr>
            <a:spLocks noGrp="1"/>
          </p:cNvSpPr>
          <p:nvPr>
            <p:ph type="sldNum" sz="quarter" idx="5"/>
          </p:nvPr>
        </p:nvSpPr>
        <p:spPr/>
        <p:txBody>
          <a:bodyPr/>
          <a:lstStyle/>
          <a:p>
            <a:fld id="{4180AB40-CF9C-CB44-AF47-E5E5B00AC330}" type="slidenum">
              <a:rPr lang="en-US" smtClean="0"/>
              <a:pPr/>
              <a:t>21</a:t>
            </a:fld>
            <a:endParaRPr lang="en-US" dirty="0"/>
          </a:p>
        </p:txBody>
      </p:sp>
    </p:spTree>
    <p:extLst>
      <p:ext uri="{BB962C8B-B14F-4D97-AF65-F5344CB8AC3E}">
        <p14:creationId xmlns:p14="http://schemas.microsoft.com/office/powerpoint/2010/main" val="73364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Thruster model </a:t>
            </a:r>
            <a:r>
              <a:rPr lang="en-US" dirty="0" err="1"/>
              <a:t>discrepositon</a:t>
            </a:r>
            <a:r>
              <a:rPr lang="en-US" dirty="0"/>
              <a:t> is needed</a:t>
            </a:r>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22</a:t>
            </a:fld>
            <a:endParaRPr lang="en-US" dirty="0"/>
          </a:p>
        </p:txBody>
      </p:sp>
    </p:spTree>
    <p:extLst>
      <p:ext uri="{BB962C8B-B14F-4D97-AF65-F5344CB8AC3E}">
        <p14:creationId xmlns:p14="http://schemas.microsoft.com/office/powerpoint/2010/main" val="1017921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this in mind, we propose a trajectory planner while considering all constraints and uncertainties. To achieve this, I introduce a stochastic optimal control approach. Stochastic optimal control, the extension of model predictive control, can simultaneously consider the nominal trajectory and uncertainties. The solution to this optimization problem is a nominal trajectory satisfying all mission constraints, with its 3 sigma also satisfying necessary constraints.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the big picture of the reconnaissance mission for DARE, with all mission constraints listed on the right.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Please note that I’m assuming to land on Bennu using a small satellite for DARE.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in the rest of presentation, all parameters about mission and dynamics came from OSIRIS-Rex and Bennu.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dirty="0" err="1"/>
              <a:t>図の説明</a:t>
            </a:r>
            <a:r>
              <a:rPr lang="en-US" dirty="0"/>
              <a:t>)</a:t>
            </a:r>
          </a:p>
        </p:txBody>
      </p:sp>
      <p:sp>
        <p:nvSpPr>
          <p:cNvPr id="4" name="Slide Number Placeholder 3"/>
          <p:cNvSpPr>
            <a:spLocks noGrp="1"/>
          </p:cNvSpPr>
          <p:nvPr>
            <p:ph type="sldNum" sz="quarter" idx="5"/>
          </p:nvPr>
        </p:nvSpPr>
        <p:spPr/>
        <p:txBody>
          <a:bodyPr/>
          <a:lstStyle/>
          <a:p>
            <a:fld id="{4180AB40-CF9C-CB44-AF47-E5E5B00AC330}" type="slidenum">
              <a:rPr lang="en-US" smtClean="0"/>
              <a:pPr/>
              <a:t>23</a:t>
            </a:fld>
            <a:endParaRPr lang="en-US" dirty="0"/>
          </a:p>
        </p:txBody>
      </p:sp>
    </p:spTree>
    <p:extLst>
      <p:ext uri="{BB962C8B-B14F-4D97-AF65-F5344CB8AC3E}">
        <p14:creationId xmlns:p14="http://schemas.microsoft.com/office/powerpoint/2010/main" val="1613171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Thruster model </a:t>
            </a:r>
            <a:r>
              <a:rPr lang="en-US" dirty="0" err="1"/>
              <a:t>discrepositon</a:t>
            </a:r>
            <a:r>
              <a:rPr lang="en-US" dirty="0"/>
              <a:t> is needed</a:t>
            </a:r>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24</a:t>
            </a:fld>
            <a:endParaRPr lang="en-US" dirty="0"/>
          </a:p>
        </p:txBody>
      </p:sp>
    </p:spTree>
    <p:extLst>
      <p:ext uri="{BB962C8B-B14F-4D97-AF65-F5344CB8AC3E}">
        <p14:creationId xmlns:p14="http://schemas.microsoft.com/office/powerpoint/2010/main" val="3964540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this in mind, we propose a trajectory planner while considering all constraints and uncertainties. To achieve this, I introduce a stochastic optimal control approach. Stochastic optimal control, the extension of model predictive control, can simultaneously consider the nominal trajectory and uncertainties. The solution to this optimization problem is a nominal trajectory satisfying all mission constraints, with its 3 sigma also satisfying necessary constraints.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the big picture of the reconnaissance mission for DARE, with all mission constraints listed on the right.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Please note that I’m assuming to land on Bennu using a small satellite for DARE.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in the rest of presentation, all parameters about mission and dynamics came from OSIRIS-Rex and Bennu.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dirty="0" err="1"/>
              <a:t>図の説明</a:t>
            </a:r>
            <a:r>
              <a:rPr lang="en-US" dirty="0"/>
              <a:t>)</a:t>
            </a:r>
          </a:p>
        </p:txBody>
      </p:sp>
      <p:sp>
        <p:nvSpPr>
          <p:cNvPr id="4" name="Slide Number Placeholder 3"/>
          <p:cNvSpPr>
            <a:spLocks noGrp="1"/>
          </p:cNvSpPr>
          <p:nvPr>
            <p:ph type="sldNum" sz="quarter" idx="5"/>
          </p:nvPr>
        </p:nvSpPr>
        <p:spPr/>
        <p:txBody>
          <a:bodyPr/>
          <a:lstStyle/>
          <a:p>
            <a:fld id="{4180AB40-CF9C-CB44-AF47-E5E5B00AC330}" type="slidenum">
              <a:rPr lang="en-US" smtClean="0"/>
              <a:pPr/>
              <a:t>25</a:t>
            </a:fld>
            <a:endParaRPr lang="en-US" dirty="0"/>
          </a:p>
        </p:txBody>
      </p:sp>
    </p:spTree>
    <p:extLst>
      <p:ext uri="{BB962C8B-B14F-4D97-AF65-F5344CB8AC3E}">
        <p14:creationId xmlns:p14="http://schemas.microsoft.com/office/powerpoint/2010/main" val="3195828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label and make it bigger reducing redundant words</a:t>
            </a:r>
          </a:p>
        </p:txBody>
      </p:sp>
      <p:sp>
        <p:nvSpPr>
          <p:cNvPr id="4" name="Slide Number Placeholder 3"/>
          <p:cNvSpPr>
            <a:spLocks noGrp="1"/>
          </p:cNvSpPr>
          <p:nvPr>
            <p:ph type="sldNum" sz="quarter" idx="5"/>
          </p:nvPr>
        </p:nvSpPr>
        <p:spPr/>
        <p:txBody>
          <a:bodyPr/>
          <a:lstStyle/>
          <a:p>
            <a:fld id="{4180AB40-CF9C-CB44-AF47-E5E5B00AC330}" type="slidenum">
              <a:rPr lang="en-US" smtClean="0"/>
              <a:pPr/>
              <a:t>26</a:t>
            </a:fld>
            <a:endParaRPr lang="en-US" dirty="0"/>
          </a:p>
        </p:txBody>
      </p:sp>
    </p:spTree>
    <p:extLst>
      <p:ext uri="{BB962C8B-B14F-4D97-AF65-F5344CB8AC3E}">
        <p14:creationId xmlns:p14="http://schemas.microsoft.com/office/powerpoint/2010/main" val="2710099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label and make it bigger reducing redundant words</a:t>
            </a:r>
          </a:p>
        </p:txBody>
      </p:sp>
      <p:sp>
        <p:nvSpPr>
          <p:cNvPr id="4" name="Slide Number Placeholder 3"/>
          <p:cNvSpPr>
            <a:spLocks noGrp="1"/>
          </p:cNvSpPr>
          <p:nvPr>
            <p:ph type="sldNum" sz="quarter" idx="5"/>
          </p:nvPr>
        </p:nvSpPr>
        <p:spPr/>
        <p:txBody>
          <a:bodyPr/>
          <a:lstStyle/>
          <a:p>
            <a:fld id="{4180AB40-CF9C-CB44-AF47-E5E5B00AC330}" type="slidenum">
              <a:rPr lang="en-US" smtClean="0"/>
              <a:pPr/>
              <a:t>27</a:t>
            </a:fld>
            <a:endParaRPr lang="en-US" dirty="0"/>
          </a:p>
        </p:txBody>
      </p:sp>
    </p:spTree>
    <p:extLst>
      <p:ext uri="{BB962C8B-B14F-4D97-AF65-F5344CB8AC3E}">
        <p14:creationId xmlns:p14="http://schemas.microsoft.com/office/powerpoint/2010/main" val="410573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label and make it bigger reducing redundant words</a:t>
            </a:r>
          </a:p>
        </p:txBody>
      </p:sp>
      <p:sp>
        <p:nvSpPr>
          <p:cNvPr id="4" name="Slide Number Placeholder 3"/>
          <p:cNvSpPr>
            <a:spLocks noGrp="1"/>
          </p:cNvSpPr>
          <p:nvPr>
            <p:ph type="sldNum" sz="quarter" idx="5"/>
          </p:nvPr>
        </p:nvSpPr>
        <p:spPr/>
        <p:txBody>
          <a:bodyPr/>
          <a:lstStyle/>
          <a:p>
            <a:fld id="{4180AB40-CF9C-CB44-AF47-E5E5B00AC330}" type="slidenum">
              <a:rPr lang="en-US" smtClean="0"/>
              <a:pPr/>
              <a:t>28</a:t>
            </a:fld>
            <a:endParaRPr lang="en-US" dirty="0"/>
          </a:p>
        </p:txBody>
      </p:sp>
    </p:spTree>
    <p:extLst>
      <p:ext uri="{BB962C8B-B14F-4D97-AF65-F5344CB8AC3E}">
        <p14:creationId xmlns:p14="http://schemas.microsoft.com/office/powerpoint/2010/main" val="3211773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29</a:t>
            </a:fld>
            <a:endParaRPr lang="en-US" dirty="0"/>
          </a:p>
        </p:txBody>
      </p:sp>
    </p:spTree>
    <p:extLst>
      <p:ext uri="{BB962C8B-B14F-4D97-AF65-F5344CB8AC3E}">
        <p14:creationId xmlns:p14="http://schemas.microsoft.com/office/powerpoint/2010/main" val="142472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30</a:t>
            </a:fld>
            <a:endParaRPr lang="en-US" dirty="0"/>
          </a:p>
        </p:txBody>
      </p:sp>
    </p:spTree>
    <p:extLst>
      <p:ext uri="{BB962C8B-B14F-4D97-AF65-F5344CB8AC3E}">
        <p14:creationId xmlns:p14="http://schemas.microsoft.com/office/powerpoint/2010/main" val="354985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overview of today’s talk.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Throughout my JPL journey, I’ve been working at the GNC team of the DARE project, an asteroid landing mission concept using small satellites.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providing an overview of the project, I will propose a method for an autonomous trajectory planner for the recon phase.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Then, I will demonstrate the capability of the proposed method through a numerical comparison between ours and the current practice at JPL using a data from OSIRIS-</a:t>
            </a:r>
            <a:r>
              <a:rPr lang="en-US" dirty="0" err="1"/>
              <a:t>REx</a:t>
            </a:r>
            <a:r>
              <a:rPr lang="en-US" dirty="0"/>
              <a:t>. I mean, I did an apple – to – apple comparison to demonstrate the proposed approach outperforms the current practice. </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dirty="0"/>
          </a:p>
        </p:txBody>
      </p:sp>
    </p:spTree>
    <p:extLst>
      <p:ext uri="{BB962C8B-B14F-4D97-AF65-F5344CB8AC3E}">
        <p14:creationId xmlns:p14="http://schemas.microsoft.com/office/powerpoint/2010/main" val="2872530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32</a:t>
            </a:fld>
            <a:endParaRPr lang="en-US" dirty="0"/>
          </a:p>
        </p:txBody>
      </p:sp>
    </p:spTree>
    <p:extLst>
      <p:ext uri="{BB962C8B-B14F-4D97-AF65-F5344CB8AC3E}">
        <p14:creationId xmlns:p14="http://schemas.microsoft.com/office/powerpoint/2010/main" val="1649335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33</a:t>
            </a:fld>
            <a:endParaRPr lang="en-US" dirty="0"/>
          </a:p>
        </p:txBody>
      </p:sp>
    </p:spTree>
    <p:extLst>
      <p:ext uri="{BB962C8B-B14F-4D97-AF65-F5344CB8AC3E}">
        <p14:creationId xmlns:p14="http://schemas.microsoft.com/office/powerpoint/2010/main" val="693287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34</a:t>
            </a:fld>
            <a:endParaRPr lang="en-US" dirty="0"/>
          </a:p>
        </p:txBody>
      </p:sp>
    </p:spTree>
    <p:extLst>
      <p:ext uri="{BB962C8B-B14F-4D97-AF65-F5344CB8AC3E}">
        <p14:creationId xmlns:p14="http://schemas.microsoft.com/office/powerpoint/2010/main" val="3630371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35</a:t>
            </a:fld>
            <a:endParaRPr lang="en-US" dirty="0"/>
          </a:p>
        </p:txBody>
      </p:sp>
    </p:spTree>
    <p:extLst>
      <p:ext uri="{BB962C8B-B14F-4D97-AF65-F5344CB8AC3E}">
        <p14:creationId xmlns:p14="http://schemas.microsoft.com/office/powerpoint/2010/main" val="1834007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36</a:t>
            </a:fld>
            <a:endParaRPr lang="en-US" dirty="0"/>
          </a:p>
        </p:txBody>
      </p:sp>
    </p:spTree>
    <p:extLst>
      <p:ext uri="{BB962C8B-B14F-4D97-AF65-F5344CB8AC3E}">
        <p14:creationId xmlns:p14="http://schemas.microsoft.com/office/powerpoint/2010/main" val="419196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37</a:t>
            </a:fld>
            <a:endParaRPr lang="en-US" dirty="0"/>
          </a:p>
        </p:txBody>
      </p:sp>
    </p:spTree>
    <p:extLst>
      <p:ext uri="{BB962C8B-B14F-4D97-AF65-F5344CB8AC3E}">
        <p14:creationId xmlns:p14="http://schemas.microsoft.com/office/powerpoint/2010/main" val="445777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with cartoon</a:t>
            </a:r>
          </a:p>
        </p:txBody>
      </p:sp>
      <p:sp>
        <p:nvSpPr>
          <p:cNvPr id="4" name="Slide Number Placeholder 3"/>
          <p:cNvSpPr>
            <a:spLocks noGrp="1"/>
          </p:cNvSpPr>
          <p:nvPr>
            <p:ph type="sldNum" sz="quarter" idx="5"/>
          </p:nvPr>
        </p:nvSpPr>
        <p:spPr/>
        <p:txBody>
          <a:bodyPr/>
          <a:lstStyle/>
          <a:p>
            <a:fld id="{4180AB40-CF9C-CB44-AF47-E5E5B00AC330}" type="slidenum">
              <a:rPr lang="en-US" smtClean="0"/>
              <a:pPr/>
              <a:t>38</a:t>
            </a:fld>
            <a:endParaRPr lang="en-US" dirty="0"/>
          </a:p>
        </p:txBody>
      </p:sp>
    </p:spTree>
    <p:extLst>
      <p:ext uri="{BB962C8B-B14F-4D97-AF65-F5344CB8AC3E}">
        <p14:creationId xmlns:p14="http://schemas.microsoft.com/office/powerpoint/2010/main" val="662768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demo using </a:t>
            </a:r>
            <a:r>
              <a:rPr lang="en-US" dirty="0" err="1"/>
              <a:t>MuSCAT</a:t>
            </a:r>
            <a:r>
              <a:rPr lang="en-US" dirty="0"/>
              <a:t> to show the capability of the proposed method. So the nominal trajectory and control profile are automatically computed. </a:t>
            </a:r>
          </a:p>
          <a:p>
            <a:endParaRPr lang="en-US" dirty="0"/>
          </a:p>
          <a:p>
            <a:r>
              <a:rPr lang="en-US" dirty="0"/>
              <a:t>Explain DEMO</a:t>
            </a:r>
          </a:p>
        </p:txBody>
      </p:sp>
      <p:sp>
        <p:nvSpPr>
          <p:cNvPr id="4" name="Slide Number Placeholder 3"/>
          <p:cNvSpPr>
            <a:spLocks noGrp="1"/>
          </p:cNvSpPr>
          <p:nvPr>
            <p:ph type="sldNum" sz="quarter" idx="5"/>
          </p:nvPr>
        </p:nvSpPr>
        <p:spPr/>
        <p:txBody>
          <a:bodyPr/>
          <a:lstStyle/>
          <a:p>
            <a:fld id="{4180AB40-CF9C-CB44-AF47-E5E5B00AC330}" type="slidenum">
              <a:rPr lang="en-US" smtClean="0"/>
              <a:pPr/>
              <a:t>39</a:t>
            </a:fld>
            <a:endParaRPr lang="en-US" dirty="0"/>
          </a:p>
        </p:txBody>
      </p:sp>
    </p:spTree>
    <p:extLst>
      <p:ext uri="{BB962C8B-B14F-4D97-AF65-F5344CB8AC3E}">
        <p14:creationId xmlns:p14="http://schemas.microsoft.com/office/powerpoint/2010/main" val="3016147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the numerical comparison between the current practice and the proposed method.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the recon B phase of OSIRIS-</a:t>
            </a:r>
            <a:r>
              <a:rPr lang="en-US" dirty="0" err="1"/>
              <a:t>REx</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computed a trajectory using the proposed method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each sample, we measured the number of seconds successfully observed out of the given observation time of 3397 seconds.</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40</a:t>
            </a:fld>
            <a:endParaRPr lang="en-US" dirty="0"/>
          </a:p>
        </p:txBody>
      </p:sp>
    </p:spTree>
    <p:extLst>
      <p:ext uri="{BB962C8B-B14F-4D97-AF65-F5344CB8AC3E}">
        <p14:creationId xmlns:p14="http://schemas.microsoft.com/office/powerpoint/2010/main" val="4247354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the numerical comparison between the current practice and the proposed method.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the recon B phase of OSIRIS-</a:t>
            </a:r>
            <a:r>
              <a:rPr lang="en-US" dirty="0" err="1"/>
              <a:t>REx</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computed a trajectory using the proposed method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each sample, we measured the number of seconds successfully observed out of the given observation time of 3397 seconds.</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41</a:t>
            </a:fld>
            <a:endParaRPr lang="en-US" dirty="0"/>
          </a:p>
        </p:txBody>
      </p:sp>
    </p:spTree>
    <p:extLst>
      <p:ext uri="{BB962C8B-B14F-4D97-AF65-F5344CB8AC3E}">
        <p14:creationId xmlns:p14="http://schemas.microsoft.com/office/powerpoint/2010/main" val="1872276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with cartoon</a:t>
            </a:r>
          </a:p>
        </p:txBody>
      </p:sp>
      <p:sp>
        <p:nvSpPr>
          <p:cNvPr id="4" name="Slide Number Placeholder 3"/>
          <p:cNvSpPr>
            <a:spLocks noGrp="1"/>
          </p:cNvSpPr>
          <p:nvPr>
            <p:ph type="sldNum" sz="quarter" idx="5"/>
          </p:nvPr>
        </p:nvSpPr>
        <p:spPr/>
        <p:txBody>
          <a:bodyPr/>
          <a:lstStyle/>
          <a:p>
            <a:fld id="{4180AB40-CF9C-CB44-AF47-E5E5B00AC330}" type="slidenum">
              <a:rPr lang="en-US" smtClean="0"/>
              <a:pPr/>
              <a:t>5</a:t>
            </a:fld>
            <a:endParaRPr lang="en-US" dirty="0"/>
          </a:p>
        </p:txBody>
      </p:sp>
    </p:spTree>
    <p:extLst>
      <p:ext uri="{BB962C8B-B14F-4D97-AF65-F5344CB8AC3E}">
        <p14:creationId xmlns:p14="http://schemas.microsoft.com/office/powerpoint/2010/main" val="3198596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the numerical comparison between the current practice and the proposed method.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the recon B phase of OSIRIS-</a:t>
            </a:r>
            <a:r>
              <a:rPr lang="en-US" dirty="0" err="1"/>
              <a:t>REx</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computed a trajectory using the proposed method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each sample, we measured the number of seconds successfully observed out of the given observation time of 3397 seconds.</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42</a:t>
            </a:fld>
            <a:endParaRPr lang="en-US" dirty="0"/>
          </a:p>
        </p:txBody>
      </p:sp>
    </p:spTree>
    <p:extLst>
      <p:ext uri="{BB962C8B-B14F-4D97-AF65-F5344CB8AC3E}">
        <p14:creationId xmlns:p14="http://schemas.microsoft.com/office/powerpoint/2010/main" val="2609596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the numerical comparison between the current practice and the proposed method.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the recon B phase of OSIRIS-</a:t>
            </a:r>
            <a:r>
              <a:rPr lang="en-US" dirty="0" err="1"/>
              <a:t>REx</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computed a trajectory using the proposed method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each sample, we measured the number of seconds successfully observed out of the given observation time of 3397 seconds.</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43</a:t>
            </a:fld>
            <a:endParaRPr lang="en-US" dirty="0"/>
          </a:p>
        </p:txBody>
      </p:sp>
    </p:spTree>
    <p:extLst>
      <p:ext uri="{BB962C8B-B14F-4D97-AF65-F5344CB8AC3E}">
        <p14:creationId xmlns:p14="http://schemas.microsoft.com/office/powerpoint/2010/main" val="1377430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the numerical comparison between the current practice and the proposed method.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the recon B phase of OSIRIS-</a:t>
            </a:r>
            <a:r>
              <a:rPr lang="en-US" dirty="0" err="1"/>
              <a:t>REx</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computed a trajectory using the proposed method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each sample, we measured the number of seconds successfully observed out of the given observation time of 3397 seconds.</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44</a:t>
            </a:fld>
            <a:endParaRPr lang="en-US" dirty="0"/>
          </a:p>
        </p:txBody>
      </p:sp>
    </p:spTree>
    <p:extLst>
      <p:ext uri="{BB962C8B-B14F-4D97-AF65-F5344CB8AC3E}">
        <p14:creationId xmlns:p14="http://schemas.microsoft.com/office/powerpoint/2010/main" val="17335755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the numerical comparison between the current practice and the proposed method.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the recon B phase of OSIRIS-</a:t>
            </a:r>
            <a:r>
              <a:rPr lang="en-US" dirty="0" err="1"/>
              <a:t>REx</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computed a trajectory using the proposed method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each sample, we measured the number of seconds successfully observed out of the given observation time of 3397 seconds.</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45</a:t>
            </a:fld>
            <a:endParaRPr lang="en-US" dirty="0"/>
          </a:p>
        </p:txBody>
      </p:sp>
    </p:spTree>
    <p:extLst>
      <p:ext uri="{BB962C8B-B14F-4D97-AF65-F5344CB8AC3E}">
        <p14:creationId xmlns:p14="http://schemas.microsoft.com/office/powerpoint/2010/main" val="430293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Future work  </a:t>
            </a:r>
            <a:r>
              <a:rPr lang="en-US" dirty="0" err="1"/>
              <a:t>t_f</a:t>
            </a:r>
            <a:r>
              <a:rPr lang="en-US" dirty="0"/>
              <a:t> </a:t>
            </a:r>
          </a:p>
          <a:p>
            <a:endParaRPr lang="en-US" dirty="0"/>
          </a:p>
          <a:p>
            <a:r>
              <a:rPr lang="en-US" dirty="0"/>
              <a:t>Mention we submitted AIAA SciTech and plan for JGCD extension</a:t>
            </a:r>
          </a:p>
        </p:txBody>
      </p:sp>
      <p:sp>
        <p:nvSpPr>
          <p:cNvPr id="4" name="Slide Number Placeholder 3"/>
          <p:cNvSpPr>
            <a:spLocks noGrp="1"/>
          </p:cNvSpPr>
          <p:nvPr>
            <p:ph type="sldNum" sz="quarter" idx="5"/>
          </p:nvPr>
        </p:nvSpPr>
        <p:spPr/>
        <p:txBody>
          <a:bodyPr/>
          <a:lstStyle/>
          <a:p>
            <a:fld id="{4180AB40-CF9C-CB44-AF47-E5E5B00AC330}" type="slidenum">
              <a:rPr lang="en-US" smtClean="0"/>
              <a:pPr/>
              <a:t>46</a:t>
            </a:fld>
            <a:endParaRPr lang="en-US" dirty="0"/>
          </a:p>
        </p:txBody>
      </p:sp>
    </p:spTree>
    <p:extLst>
      <p:ext uri="{BB962C8B-B14F-4D97-AF65-F5344CB8AC3E}">
        <p14:creationId xmlns:p14="http://schemas.microsoft.com/office/powerpoint/2010/main" val="1764976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Future work  </a:t>
            </a:r>
            <a:r>
              <a:rPr lang="en-US" dirty="0" err="1"/>
              <a:t>t_f</a:t>
            </a:r>
            <a:r>
              <a:rPr lang="en-US" dirty="0"/>
              <a:t> </a:t>
            </a:r>
          </a:p>
          <a:p>
            <a:endParaRPr lang="en-US" dirty="0"/>
          </a:p>
          <a:p>
            <a:r>
              <a:rPr lang="en-US" dirty="0"/>
              <a:t>Mention we submitted AIAA SciTech and plan for JGCD extension</a:t>
            </a:r>
          </a:p>
        </p:txBody>
      </p:sp>
      <p:sp>
        <p:nvSpPr>
          <p:cNvPr id="4" name="Slide Number Placeholder 3"/>
          <p:cNvSpPr>
            <a:spLocks noGrp="1"/>
          </p:cNvSpPr>
          <p:nvPr>
            <p:ph type="sldNum" sz="quarter" idx="5"/>
          </p:nvPr>
        </p:nvSpPr>
        <p:spPr/>
        <p:txBody>
          <a:bodyPr/>
          <a:lstStyle/>
          <a:p>
            <a:fld id="{4180AB40-CF9C-CB44-AF47-E5E5B00AC330}" type="slidenum">
              <a:rPr lang="en-US" smtClean="0"/>
              <a:pPr/>
              <a:t>47</a:t>
            </a:fld>
            <a:endParaRPr lang="en-US" dirty="0"/>
          </a:p>
        </p:txBody>
      </p:sp>
    </p:spTree>
    <p:extLst>
      <p:ext uri="{BB962C8B-B14F-4D97-AF65-F5344CB8AC3E}">
        <p14:creationId xmlns:p14="http://schemas.microsoft.com/office/powerpoint/2010/main" val="2900104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Sumamry</a:t>
            </a:r>
            <a:r>
              <a:rPr lang="en-US" dirty="0"/>
              <a:t> Slide with potential future work</a:t>
            </a:r>
          </a:p>
          <a:p>
            <a:endParaRPr lang="en-US" dirty="0"/>
          </a:p>
          <a:p>
            <a:r>
              <a:rPr lang="en-US" dirty="0"/>
              <a:t>Greg / Sham</a:t>
            </a:r>
          </a:p>
          <a:p>
            <a:endParaRPr lang="en-US" dirty="0"/>
          </a:p>
          <a:p>
            <a:endParaRPr lang="en-US" dirty="0"/>
          </a:p>
          <a:p>
            <a:r>
              <a:rPr lang="en-US" dirty="0"/>
              <a:t>Acknowledgement picture with </a:t>
            </a:r>
          </a:p>
        </p:txBody>
      </p:sp>
      <p:sp>
        <p:nvSpPr>
          <p:cNvPr id="4" name="Slide Number Placeholder 3"/>
          <p:cNvSpPr>
            <a:spLocks noGrp="1"/>
          </p:cNvSpPr>
          <p:nvPr>
            <p:ph type="sldNum" sz="quarter" idx="5"/>
          </p:nvPr>
        </p:nvSpPr>
        <p:spPr/>
        <p:txBody>
          <a:bodyPr/>
          <a:lstStyle/>
          <a:p>
            <a:fld id="{4180AB40-CF9C-CB44-AF47-E5E5B00AC330}" type="slidenum">
              <a:rPr lang="en-US" smtClean="0"/>
              <a:pPr/>
              <a:t>49</a:t>
            </a:fld>
            <a:endParaRPr lang="en-US" dirty="0"/>
          </a:p>
        </p:txBody>
      </p:sp>
    </p:spTree>
    <p:extLst>
      <p:ext uri="{BB962C8B-B14F-4D97-AF65-F5344CB8AC3E}">
        <p14:creationId xmlns:p14="http://schemas.microsoft.com/office/powerpoint/2010/main" val="4005874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could reasonably place t_1 and t_2 such that it is faraway from each of events more than 1 hours. </a:t>
            </a:r>
          </a:p>
        </p:txBody>
      </p:sp>
      <p:sp>
        <p:nvSpPr>
          <p:cNvPr id="4" name="Slide Number Placeholder 3"/>
          <p:cNvSpPr>
            <a:spLocks noGrp="1"/>
          </p:cNvSpPr>
          <p:nvPr>
            <p:ph type="sldNum" sz="quarter" idx="5"/>
          </p:nvPr>
        </p:nvSpPr>
        <p:spPr/>
        <p:txBody>
          <a:bodyPr/>
          <a:lstStyle/>
          <a:p>
            <a:fld id="{4180AB40-CF9C-CB44-AF47-E5E5B00AC330}" type="slidenum">
              <a:rPr lang="en-US" smtClean="0"/>
              <a:pPr/>
              <a:t>50</a:t>
            </a:fld>
            <a:endParaRPr lang="en-US" dirty="0"/>
          </a:p>
        </p:txBody>
      </p:sp>
    </p:spTree>
    <p:extLst>
      <p:ext uri="{BB962C8B-B14F-4D97-AF65-F5344CB8AC3E}">
        <p14:creationId xmlns:p14="http://schemas.microsoft.com/office/powerpoint/2010/main" val="3899146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this in mind, we propose a trajectory planner while considering all constraints and uncertainties. To achieve this, I introduce a stochastic optimal control approach. Stochastic optimal control, the extension of model predictive control, can simultaneously consider the nominal trajectory and uncertainties. The solution to this optimization problem is a nominal trajectory satisfying all mission constraints, with its 3 sigma also satisfying necessary constraints.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the big picture of the reconnaissance mission for DARE, with all mission constraints listed on the right.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Please note that I’m assuming to land on Bennu using a small satellite for DARE.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in the rest of presentation, all parameters about mission and dynamics came from OSIRIS-Rex and Bennu.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dirty="0" err="1"/>
              <a:t>図の説明</a:t>
            </a:r>
            <a:r>
              <a:rPr lang="en-US" dirty="0"/>
              <a:t>)</a:t>
            </a:r>
          </a:p>
        </p:txBody>
      </p:sp>
      <p:sp>
        <p:nvSpPr>
          <p:cNvPr id="4" name="Slide Number Placeholder 3"/>
          <p:cNvSpPr>
            <a:spLocks noGrp="1"/>
          </p:cNvSpPr>
          <p:nvPr>
            <p:ph type="sldNum" sz="quarter" idx="5"/>
          </p:nvPr>
        </p:nvSpPr>
        <p:spPr/>
        <p:txBody>
          <a:bodyPr/>
          <a:lstStyle/>
          <a:p>
            <a:fld id="{4180AB40-CF9C-CB44-AF47-E5E5B00AC330}" type="slidenum">
              <a:rPr lang="en-US" smtClean="0"/>
              <a:pPr/>
              <a:t>51</a:t>
            </a:fld>
            <a:endParaRPr lang="en-US" dirty="0"/>
          </a:p>
        </p:txBody>
      </p:sp>
    </p:spTree>
    <p:extLst>
      <p:ext uri="{BB962C8B-B14F-4D97-AF65-F5344CB8AC3E}">
        <p14:creationId xmlns:p14="http://schemas.microsoft.com/office/powerpoint/2010/main" val="9754567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52</a:t>
            </a:fld>
            <a:endParaRPr lang="en-US" dirty="0"/>
          </a:p>
        </p:txBody>
      </p:sp>
    </p:spTree>
    <p:extLst>
      <p:ext uri="{BB962C8B-B14F-4D97-AF65-F5344CB8AC3E}">
        <p14:creationId xmlns:p14="http://schemas.microsoft.com/office/powerpoint/2010/main" val="66314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DARE project is an asteroid landing mission concept with small satellite, driven by Issa </a:t>
            </a:r>
            <a:r>
              <a:rPr lang="en-US" dirty="0" err="1"/>
              <a:t>Nesnas</a:t>
            </a:r>
            <a:r>
              <a:rPr lang="en-US" dirty="0"/>
              <a:t>. Autonomy is essential for future space exploration, and this </a:t>
            </a:r>
            <a:r>
              <a:rPr lang="en-US" dirty="0" err="1"/>
              <a:t>kinda</a:t>
            </a:r>
            <a:r>
              <a:rPr lang="en-US" dirty="0"/>
              <a:t> low cost mission serves as excellent testbeds for introducing cutting-edge autonomous technologies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figure illustrates the mission overview, I am focusing on </a:t>
            </a:r>
            <a:r>
              <a:rPr lang="en-US" altLang="ja-JP" dirty="0"/>
              <a:t>this red- squared phase, close proximity operations. </a:t>
            </a:r>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a:t>
            </a:fld>
            <a:endParaRPr lang="en-US" dirty="0"/>
          </a:p>
        </p:txBody>
      </p:sp>
    </p:spTree>
    <p:extLst>
      <p:ext uri="{BB962C8B-B14F-4D97-AF65-F5344CB8AC3E}">
        <p14:creationId xmlns:p14="http://schemas.microsoft.com/office/powerpoint/2010/main" val="1478216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label and make it bigger reducing redundant words</a:t>
            </a:r>
          </a:p>
        </p:txBody>
      </p:sp>
      <p:sp>
        <p:nvSpPr>
          <p:cNvPr id="4" name="Slide Number Placeholder 3"/>
          <p:cNvSpPr>
            <a:spLocks noGrp="1"/>
          </p:cNvSpPr>
          <p:nvPr>
            <p:ph type="sldNum" sz="quarter" idx="5"/>
          </p:nvPr>
        </p:nvSpPr>
        <p:spPr/>
        <p:txBody>
          <a:bodyPr/>
          <a:lstStyle/>
          <a:p>
            <a:fld id="{4180AB40-CF9C-CB44-AF47-E5E5B00AC330}" type="slidenum">
              <a:rPr lang="en-US" smtClean="0"/>
              <a:pPr/>
              <a:t>53</a:t>
            </a:fld>
            <a:endParaRPr lang="en-US" dirty="0"/>
          </a:p>
        </p:txBody>
      </p:sp>
    </p:spTree>
    <p:extLst>
      <p:ext uri="{BB962C8B-B14F-4D97-AF65-F5344CB8AC3E}">
        <p14:creationId xmlns:p14="http://schemas.microsoft.com/office/powerpoint/2010/main" val="2576511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the numerical comparison between the current practice and the proposed method.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the recon B phase of OSIRIS-</a:t>
            </a:r>
            <a:r>
              <a:rPr lang="en-US" dirty="0" err="1"/>
              <a:t>REx</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computed a trajectory using the proposed method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each sample, we measured the number of seconds successfully observed out of the given observation time of 3397 seconds.</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54</a:t>
            </a:fld>
            <a:endParaRPr lang="en-US" dirty="0"/>
          </a:p>
        </p:txBody>
      </p:sp>
    </p:spTree>
    <p:extLst>
      <p:ext uri="{BB962C8B-B14F-4D97-AF65-F5344CB8AC3E}">
        <p14:creationId xmlns:p14="http://schemas.microsoft.com/office/powerpoint/2010/main" val="3056937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show you some examples. The left picture summarizes how various uncertainties affect the dispersion at the end of the orbit. </a:t>
            </a:r>
          </a:p>
          <a:p>
            <a:endParaRPr lang="en-US" dirty="0"/>
          </a:p>
          <a:p>
            <a:r>
              <a:rPr lang="en-US" dirty="0" err="1"/>
              <a:t>MuSCAT</a:t>
            </a:r>
            <a:r>
              <a:rPr lang="en-US" dirty="0"/>
              <a:t> can handle various uncertainties appeared in missions. I calculated the impact of these uncertainties on the orbit. The conclusion is that thruster uncertainties and errors in initial position estimation dominate.</a:t>
            </a:r>
          </a:p>
          <a:p>
            <a:endParaRPr lang="en-US" dirty="0"/>
          </a:p>
          <a:p>
            <a:r>
              <a:rPr lang="en-US" dirty="0"/>
              <a:t>(Explain the 2nd figure)</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55</a:t>
            </a:fld>
            <a:endParaRPr lang="en-US" dirty="0"/>
          </a:p>
        </p:txBody>
      </p:sp>
    </p:spTree>
    <p:extLst>
      <p:ext uri="{BB962C8B-B14F-4D97-AF65-F5344CB8AC3E}">
        <p14:creationId xmlns:p14="http://schemas.microsoft.com/office/powerpoint/2010/main" val="21536080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56</a:t>
            </a:fld>
            <a:endParaRPr lang="en-US" dirty="0"/>
          </a:p>
        </p:txBody>
      </p:sp>
    </p:spTree>
    <p:extLst>
      <p:ext uri="{BB962C8B-B14F-4D97-AF65-F5344CB8AC3E}">
        <p14:creationId xmlns:p14="http://schemas.microsoft.com/office/powerpoint/2010/main" val="3152712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60</a:t>
            </a:fld>
            <a:endParaRPr lang="en-US" dirty="0"/>
          </a:p>
        </p:txBody>
      </p:sp>
    </p:spTree>
    <p:extLst>
      <p:ext uri="{BB962C8B-B14F-4D97-AF65-F5344CB8AC3E}">
        <p14:creationId xmlns:p14="http://schemas.microsoft.com/office/powerpoint/2010/main" val="26814455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61</a:t>
            </a:fld>
            <a:endParaRPr lang="en-US" dirty="0"/>
          </a:p>
        </p:txBody>
      </p:sp>
    </p:spTree>
    <p:extLst>
      <p:ext uri="{BB962C8B-B14F-4D97-AF65-F5344CB8AC3E}">
        <p14:creationId xmlns:p14="http://schemas.microsoft.com/office/powerpoint/2010/main" val="22005301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62</a:t>
            </a:fld>
            <a:endParaRPr lang="en-US" dirty="0"/>
          </a:p>
        </p:txBody>
      </p:sp>
    </p:spTree>
    <p:extLst>
      <p:ext uri="{BB962C8B-B14F-4D97-AF65-F5344CB8AC3E}">
        <p14:creationId xmlns:p14="http://schemas.microsoft.com/office/powerpoint/2010/main" val="3182330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63</a:t>
            </a:fld>
            <a:endParaRPr lang="en-US" dirty="0"/>
          </a:p>
        </p:txBody>
      </p:sp>
    </p:spTree>
    <p:extLst>
      <p:ext uri="{BB962C8B-B14F-4D97-AF65-F5344CB8AC3E}">
        <p14:creationId xmlns:p14="http://schemas.microsoft.com/office/powerpoint/2010/main" val="1673721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CADRE  here on the </a:t>
            </a:r>
            <a:r>
              <a:rPr lang="en-US" dirty="0" err="1"/>
              <a:t>dact</a:t>
            </a:r>
            <a:r>
              <a:rPr lang="en-US" dirty="0"/>
              <a:t> MPC is run on board</a:t>
            </a:r>
          </a:p>
          <a:p>
            <a:r>
              <a:rPr lang="en-US" dirty="0"/>
              <a:t>JPL has a history of MPC </a:t>
            </a:r>
          </a:p>
          <a:p>
            <a:r>
              <a:rPr lang="en-US" dirty="0"/>
              <a:t>Nonlinear trajectory planning</a:t>
            </a:r>
          </a:p>
          <a:p>
            <a:endParaRPr lang="en-US" dirty="0"/>
          </a:p>
          <a:p>
            <a:r>
              <a:rPr lang="en-US" dirty="0"/>
              <a:t>Dare MPC</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64</a:t>
            </a:fld>
            <a:endParaRPr lang="en-US" dirty="0"/>
          </a:p>
        </p:txBody>
      </p:sp>
    </p:spTree>
    <p:extLst>
      <p:ext uri="{BB962C8B-B14F-4D97-AF65-F5344CB8AC3E}">
        <p14:creationId xmlns:p14="http://schemas.microsoft.com/office/powerpoint/2010/main" val="31259243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CADRE  here on the </a:t>
            </a:r>
            <a:r>
              <a:rPr lang="en-US" dirty="0" err="1"/>
              <a:t>dact</a:t>
            </a:r>
            <a:r>
              <a:rPr lang="en-US" dirty="0"/>
              <a:t> MPC is run on board</a:t>
            </a:r>
          </a:p>
          <a:p>
            <a:r>
              <a:rPr lang="en-US" dirty="0"/>
              <a:t>JPL has a history of MPC </a:t>
            </a:r>
          </a:p>
          <a:p>
            <a:r>
              <a:rPr lang="en-US" dirty="0"/>
              <a:t>Nonlinear trajectory planning</a:t>
            </a:r>
          </a:p>
          <a:p>
            <a:endParaRPr lang="en-US" dirty="0"/>
          </a:p>
          <a:p>
            <a:r>
              <a:rPr lang="en-US" dirty="0"/>
              <a:t>Dare MPC</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65</a:t>
            </a:fld>
            <a:endParaRPr lang="en-US" dirty="0"/>
          </a:p>
        </p:txBody>
      </p:sp>
    </p:spTree>
    <p:extLst>
      <p:ext uri="{BB962C8B-B14F-4D97-AF65-F5344CB8AC3E}">
        <p14:creationId xmlns:p14="http://schemas.microsoft.com/office/powerpoint/2010/main" val="1469781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Among them, I’ve been working for GNC in the reconnaissance phase.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you can see in this figure, a reconnaissance trajectory flies over the landing site to get detailed information. </a:t>
            </a:r>
          </a:p>
          <a:p>
            <a:pPr marL="0" marR="0" lvl="0" indent="0" algn="l" defTabSz="457200" rtl="0" eaLnBrk="1" fontAlgn="auto" latinLnBrk="0" hangingPunct="1">
              <a:lnSpc>
                <a:spcPct val="100000"/>
              </a:lnSpc>
              <a:spcBef>
                <a:spcPts val="0"/>
              </a:spcBef>
              <a:spcAft>
                <a:spcPts val="0"/>
              </a:spcAft>
              <a:buClrTx/>
              <a:buSzTx/>
              <a:buFontTx/>
              <a:buNone/>
              <a:tabLst/>
              <a:defRPr/>
            </a:pPr>
            <a:br>
              <a:rPr lang="en-US" dirty="0"/>
            </a:br>
            <a:r>
              <a:rPr lang="en-US" dirty="0"/>
              <a:t>In this procedure, we have to take a risk by getting close to the landing site under uncertainties coming from thrusters and state estimation.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Just so you know, in this reconnaissance phase you don’t have to consider model uncertainty. It is because there is no point to take such a risk when you don’t have enough knowledge about the dynamics. For example, O-</a:t>
            </a:r>
            <a:r>
              <a:rPr lang="en-US" dirty="0" err="1"/>
              <a:t>REx</a:t>
            </a:r>
            <a:r>
              <a:rPr lang="en-US" dirty="0"/>
              <a:t> did a bunch of fly-by to estimate a gravity before doing the reconnaissance phase.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my project is to create an autonomous trajectory planner that achieve a reconnaissance phase under such uncertainties and risk.</a:t>
            </a:r>
          </a:p>
        </p:txBody>
      </p:sp>
      <p:sp>
        <p:nvSpPr>
          <p:cNvPr id="4" name="Slide Number Placeholder 3"/>
          <p:cNvSpPr>
            <a:spLocks noGrp="1"/>
          </p:cNvSpPr>
          <p:nvPr>
            <p:ph type="sldNum" sz="quarter" idx="5"/>
          </p:nvPr>
        </p:nvSpPr>
        <p:spPr/>
        <p:txBody>
          <a:bodyPr/>
          <a:lstStyle/>
          <a:p>
            <a:fld id="{4180AB40-CF9C-CB44-AF47-E5E5B00AC330}" type="slidenum">
              <a:rPr lang="en-US" smtClean="0"/>
              <a:pPr/>
              <a:t>7</a:t>
            </a:fld>
            <a:endParaRPr lang="en-US" dirty="0"/>
          </a:p>
        </p:txBody>
      </p:sp>
    </p:spTree>
    <p:extLst>
      <p:ext uri="{BB962C8B-B14F-4D97-AF65-F5344CB8AC3E}">
        <p14:creationId xmlns:p14="http://schemas.microsoft.com/office/powerpoint/2010/main" val="904661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CADRE  here on the </a:t>
            </a:r>
            <a:r>
              <a:rPr lang="en-US" dirty="0" err="1"/>
              <a:t>dact</a:t>
            </a:r>
            <a:r>
              <a:rPr lang="en-US" dirty="0"/>
              <a:t> MPC is run on board</a:t>
            </a:r>
          </a:p>
          <a:p>
            <a:r>
              <a:rPr lang="en-US" dirty="0"/>
              <a:t>JPL has a history of MPC </a:t>
            </a:r>
          </a:p>
          <a:p>
            <a:r>
              <a:rPr lang="en-US" dirty="0"/>
              <a:t>Nonlinear trajectory planning</a:t>
            </a:r>
          </a:p>
          <a:p>
            <a:endParaRPr lang="en-US" dirty="0"/>
          </a:p>
          <a:p>
            <a:r>
              <a:rPr lang="en-US" dirty="0"/>
              <a:t>Dare MPC</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66</a:t>
            </a:fld>
            <a:endParaRPr lang="en-US" dirty="0"/>
          </a:p>
        </p:txBody>
      </p:sp>
    </p:spTree>
    <p:extLst>
      <p:ext uri="{BB962C8B-B14F-4D97-AF65-F5344CB8AC3E}">
        <p14:creationId xmlns:p14="http://schemas.microsoft.com/office/powerpoint/2010/main" val="29115952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Throughout my JPL journey, I’ve been working at the DARE project, an asteroid landing project using small satellites, led by Issa.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providing an overview of the project, I will propose a method for an autonomous trajectory planner for the recon phase.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Then, I will demonstrate the capability of the proposed method through a comparison between ours and the current practice at JPL using a data from OSIRIS-</a:t>
            </a:r>
            <a:r>
              <a:rPr lang="en-US" dirty="0" err="1"/>
              <a:t>REx</a:t>
            </a:r>
            <a:r>
              <a:rPr lang="en-US" dirty="0"/>
              <a:t>.</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67</a:t>
            </a:fld>
            <a:endParaRPr lang="en-US" dirty="0"/>
          </a:p>
        </p:txBody>
      </p:sp>
    </p:spTree>
    <p:extLst>
      <p:ext uri="{BB962C8B-B14F-4D97-AF65-F5344CB8AC3E}">
        <p14:creationId xmlns:p14="http://schemas.microsoft.com/office/powerpoint/2010/main" val="39652471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Flipped with animation</a:t>
            </a:r>
          </a:p>
        </p:txBody>
      </p:sp>
      <p:sp>
        <p:nvSpPr>
          <p:cNvPr id="4" name="Slide Number Placeholder 3"/>
          <p:cNvSpPr>
            <a:spLocks noGrp="1"/>
          </p:cNvSpPr>
          <p:nvPr>
            <p:ph type="sldNum" sz="quarter" idx="5"/>
          </p:nvPr>
        </p:nvSpPr>
        <p:spPr/>
        <p:txBody>
          <a:bodyPr/>
          <a:lstStyle/>
          <a:p>
            <a:fld id="{4180AB40-CF9C-CB44-AF47-E5E5B00AC330}" type="slidenum">
              <a:rPr lang="en-US" smtClean="0"/>
              <a:pPr/>
              <a:t>68</a:t>
            </a:fld>
            <a:endParaRPr lang="en-US" dirty="0"/>
          </a:p>
        </p:txBody>
      </p:sp>
    </p:spTree>
    <p:extLst>
      <p:ext uri="{BB962C8B-B14F-4D97-AF65-F5344CB8AC3E}">
        <p14:creationId xmlns:p14="http://schemas.microsoft.com/office/powerpoint/2010/main" val="37444878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assert too much </a:t>
            </a:r>
          </a:p>
          <a:p>
            <a:endParaRPr lang="en-US" dirty="0"/>
          </a:p>
          <a:p>
            <a:r>
              <a:rPr lang="en-US" dirty="0"/>
              <a:t>Too big discussion</a:t>
            </a:r>
          </a:p>
          <a:p>
            <a:endParaRPr lang="en-US" dirty="0"/>
          </a:p>
          <a:p>
            <a:r>
              <a:rPr lang="en-US" dirty="0"/>
              <a:t>Mission to mission</a:t>
            </a:r>
          </a:p>
          <a:p>
            <a:endParaRPr lang="en-US" dirty="0"/>
          </a:p>
          <a:p>
            <a:endParaRPr lang="en-US" dirty="0"/>
          </a:p>
          <a:p>
            <a:r>
              <a:rPr lang="en-US" dirty="0"/>
              <a:t>Double loops and second step as a function </a:t>
            </a:r>
          </a:p>
          <a:p>
            <a:r>
              <a:rPr lang="en-US" dirty="0"/>
              <a:t> </a:t>
            </a:r>
          </a:p>
          <a:p>
            <a:r>
              <a:rPr lang="en-US" dirty="0"/>
              <a:t>For broad class of space exploration missions</a:t>
            </a:r>
          </a:p>
          <a:p>
            <a:r>
              <a:rPr lang="en-US" dirty="0"/>
              <a:t>Small body exploration missions </a:t>
            </a:r>
          </a:p>
          <a:p>
            <a:endParaRPr lang="en-US" dirty="0"/>
          </a:p>
          <a:p>
            <a:r>
              <a:rPr lang="en-US" dirty="0"/>
              <a:t>6-7 can be polished with more slides </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69</a:t>
            </a:fld>
            <a:endParaRPr lang="en-US" dirty="0"/>
          </a:p>
        </p:txBody>
      </p:sp>
    </p:spTree>
    <p:extLst>
      <p:ext uri="{BB962C8B-B14F-4D97-AF65-F5344CB8AC3E}">
        <p14:creationId xmlns:p14="http://schemas.microsoft.com/office/powerpoint/2010/main" val="39706445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Flipped with animation</a:t>
            </a:r>
          </a:p>
        </p:txBody>
      </p:sp>
      <p:sp>
        <p:nvSpPr>
          <p:cNvPr id="4" name="Slide Number Placeholder 3"/>
          <p:cNvSpPr>
            <a:spLocks noGrp="1"/>
          </p:cNvSpPr>
          <p:nvPr>
            <p:ph type="sldNum" sz="quarter" idx="5"/>
          </p:nvPr>
        </p:nvSpPr>
        <p:spPr/>
        <p:txBody>
          <a:bodyPr/>
          <a:lstStyle/>
          <a:p>
            <a:fld id="{4180AB40-CF9C-CB44-AF47-E5E5B00AC330}" type="slidenum">
              <a:rPr lang="en-US" smtClean="0"/>
              <a:pPr/>
              <a:t>70</a:t>
            </a:fld>
            <a:endParaRPr lang="en-US" dirty="0"/>
          </a:p>
        </p:txBody>
      </p:sp>
    </p:spTree>
    <p:extLst>
      <p:ext uri="{BB962C8B-B14F-4D97-AF65-F5344CB8AC3E}">
        <p14:creationId xmlns:p14="http://schemas.microsoft.com/office/powerpoint/2010/main" val="8967886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Future work  </a:t>
            </a:r>
            <a:r>
              <a:rPr lang="en-US" dirty="0" err="1"/>
              <a:t>t_f</a:t>
            </a:r>
            <a:r>
              <a:rPr lang="en-US" dirty="0"/>
              <a:t> </a:t>
            </a:r>
          </a:p>
          <a:p>
            <a:endParaRPr lang="en-US" dirty="0"/>
          </a:p>
          <a:p>
            <a:r>
              <a:rPr lang="en-US" dirty="0"/>
              <a:t>Mention we submitted AIAA SciTech and plan for JGCD extension</a:t>
            </a:r>
          </a:p>
        </p:txBody>
      </p:sp>
      <p:sp>
        <p:nvSpPr>
          <p:cNvPr id="4" name="Slide Number Placeholder 3"/>
          <p:cNvSpPr>
            <a:spLocks noGrp="1"/>
          </p:cNvSpPr>
          <p:nvPr>
            <p:ph type="sldNum" sz="quarter" idx="5"/>
          </p:nvPr>
        </p:nvSpPr>
        <p:spPr/>
        <p:txBody>
          <a:bodyPr/>
          <a:lstStyle/>
          <a:p>
            <a:fld id="{4180AB40-CF9C-CB44-AF47-E5E5B00AC330}" type="slidenum">
              <a:rPr lang="en-US" smtClean="0"/>
              <a:pPr/>
              <a:t>71</a:t>
            </a:fld>
            <a:endParaRPr lang="en-US" dirty="0"/>
          </a:p>
        </p:txBody>
      </p:sp>
    </p:spTree>
    <p:extLst>
      <p:ext uri="{BB962C8B-B14F-4D97-AF65-F5344CB8AC3E}">
        <p14:creationId xmlns:p14="http://schemas.microsoft.com/office/powerpoint/2010/main" val="1985501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necessary? The primary reason is the significant reduction in the computational time. </a:t>
            </a:r>
          </a:p>
          <a:p>
            <a:endParaRPr lang="en-US" dirty="0"/>
          </a:p>
          <a:p>
            <a:r>
              <a:rPr lang="en-US" dirty="0"/>
              <a:t>Let's take the OSIRIS-</a:t>
            </a:r>
            <a:r>
              <a:rPr lang="en-US" dirty="0" err="1"/>
              <a:t>REx</a:t>
            </a:r>
            <a:r>
              <a:rPr lang="en-US" dirty="0"/>
              <a:t> mission as an example.</a:t>
            </a:r>
          </a:p>
          <a:p>
            <a:endParaRPr lang="en-US" dirty="0"/>
          </a:p>
          <a:p>
            <a:r>
              <a:rPr lang="en-US" dirty="0"/>
              <a:t>The left diagram shows the mission schedule, with the reconnaissance phase taking 98 days. The standard JPL method is repeating monte </a:t>
            </a:r>
            <a:r>
              <a:rPr lang="en-US" dirty="0" err="1"/>
              <a:t>carlo</a:t>
            </a:r>
            <a:r>
              <a:rPr lang="en-US" dirty="0"/>
              <a:t> tests while changing </a:t>
            </a:r>
            <a:r>
              <a:rPr lang="en-US" dirty="0" err="1"/>
              <a:t>deltav</a:t>
            </a:r>
            <a:r>
              <a:rPr lang="en-US" dirty="0"/>
              <a:t> manually, which is one of the reasons why it takes 98 days. </a:t>
            </a:r>
          </a:p>
          <a:p>
            <a:endParaRPr lang="en-US" altLang="ja-JP" b="0" dirty="0"/>
          </a:p>
          <a:p>
            <a:r>
              <a:rPr lang="en-US" altLang="ja-JP" b="0" dirty="0"/>
              <a:t>Autonomous trajectory planner gets you from left to right, which also gives you a scalability and flexibility. </a:t>
            </a:r>
          </a:p>
          <a:p>
            <a:r>
              <a:rPr lang="en-US" altLang="ja-JP" b="0" dirty="0"/>
              <a:t>Of course, in order to make it happen, the input and output of the autonomous trajectory planner must be the exactly same as those on the left. </a:t>
            </a:r>
          </a:p>
          <a:p>
            <a:endParaRPr lang="en-US" altLang="ja-JP" b="0" dirty="0"/>
          </a:p>
          <a:p>
            <a:r>
              <a:rPr lang="en-US" altLang="ja-JP" b="0" dirty="0"/>
              <a:t>We build the planner with this in mind, so you will see an apple-to-apple comparison between the proposed approach and Osiris Rex. </a:t>
            </a:r>
          </a:p>
          <a:p>
            <a:endParaRPr lang="en-US" altLang="ja-JP" b="0" dirty="0"/>
          </a:p>
          <a:p>
            <a:endParaRPr lang="en-US" altLang="ja-JP" b="1" dirty="0"/>
          </a:p>
          <a:p>
            <a:endParaRPr lang="en-US" altLang="ja-JP" b="1" dirty="0"/>
          </a:p>
          <a:p>
            <a:endParaRPr lang="en-US" altLang="ja-JP" b="1" dirty="0"/>
          </a:p>
          <a:p>
            <a:endParaRPr lang="en-US" altLang="ja-JP" b="1" dirty="0"/>
          </a:p>
          <a:p>
            <a:r>
              <a:rPr lang="en-US" altLang="ja-JP" b="1" dirty="0"/>
              <a:t>%Mention that we build an autonomous trajectory planner such that its input and output are the exactly same as those on the left.</a:t>
            </a:r>
            <a:endParaRPr lang="ja-JP" altLang="en-US" b="1"/>
          </a:p>
        </p:txBody>
      </p:sp>
      <p:sp>
        <p:nvSpPr>
          <p:cNvPr id="4" name="Slide Number Placeholder 3"/>
          <p:cNvSpPr>
            <a:spLocks noGrp="1"/>
          </p:cNvSpPr>
          <p:nvPr>
            <p:ph type="sldNum" sz="quarter" idx="5"/>
          </p:nvPr>
        </p:nvSpPr>
        <p:spPr/>
        <p:txBody>
          <a:bodyPr/>
          <a:lstStyle/>
          <a:p>
            <a:fld id="{4180AB40-CF9C-CB44-AF47-E5E5B00AC330}" type="slidenum">
              <a:rPr lang="en-US" smtClean="0"/>
              <a:pPr/>
              <a:t>8</a:t>
            </a:fld>
            <a:endParaRPr lang="en-US" dirty="0"/>
          </a:p>
        </p:txBody>
      </p:sp>
    </p:spTree>
    <p:extLst>
      <p:ext uri="{BB962C8B-B14F-4D97-AF65-F5344CB8AC3E}">
        <p14:creationId xmlns:p14="http://schemas.microsoft.com/office/powerpoint/2010/main" val="543120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For such an autonomous trajectory planner, optimal control is the promising way to make it happen, where you can get a nominal trajectory by solving optimization problems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As you know, we are seeing more use of optimization-based techniques in the real-world aerospace missions.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Landing GNC for </a:t>
            </a:r>
            <a:r>
              <a:rPr lang="en-US" b="1" dirty="0" err="1"/>
              <a:t>astrobotic</a:t>
            </a:r>
            <a:r>
              <a:rPr lang="en-US" b="1" dirty="0"/>
              <a:t> lander and falcon 9 is a typical example. And also, you can see CADRE, which is an on-going flight project at JPL.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It is going to be a first real world rover mission, where it runs MPC onboard.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Optimal control has some advantages over the traditional practice at aerospace community, such as efficiency and convergence guarantee.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Small body exploration missions, optimal control is also useful, but we need to add some modifications.</a:t>
            </a:r>
          </a:p>
        </p:txBody>
      </p:sp>
      <p:sp>
        <p:nvSpPr>
          <p:cNvPr id="4" name="Slide Number Placeholder 3"/>
          <p:cNvSpPr>
            <a:spLocks noGrp="1"/>
          </p:cNvSpPr>
          <p:nvPr>
            <p:ph type="sldNum" sz="quarter" idx="5"/>
          </p:nvPr>
        </p:nvSpPr>
        <p:spPr/>
        <p:txBody>
          <a:bodyPr/>
          <a:lstStyle/>
          <a:p>
            <a:fld id="{4180AB40-CF9C-CB44-AF47-E5E5B00AC330}" type="slidenum">
              <a:rPr lang="en-US" smtClean="0"/>
              <a:pPr/>
              <a:t>9</a:t>
            </a:fld>
            <a:endParaRPr lang="en-US" dirty="0"/>
          </a:p>
        </p:txBody>
      </p:sp>
    </p:spTree>
    <p:extLst>
      <p:ext uri="{BB962C8B-B14F-4D97-AF65-F5344CB8AC3E}">
        <p14:creationId xmlns:p14="http://schemas.microsoft.com/office/powerpoint/2010/main" val="3807836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However, we still need to consider uncertainty and risk to develop a fully autonomous trajectory planner. </a:t>
            </a:r>
          </a:p>
        </p:txBody>
      </p:sp>
      <p:sp>
        <p:nvSpPr>
          <p:cNvPr id="4" name="Slide Number Placeholder 3"/>
          <p:cNvSpPr>
            <a:spLocks noGrp="1"/>
          </p:cNvSpPr>
          <p:nvPr>
            <p:ph type="sldNum" sz="quarter" idx="5"/>
          </p:nvPr>
        </p:nvSpPr>
        <p:spPr/>
        <p:txBody>
          <a:bodyPr/>
          <a:lstStyle/>
          <a:p>
            <a:fld id="{4180AB40-CF9C-CB44-AF47-E5E5B00AC330}" type="slidenum">
              <a:rPr lang="en-US" smtClean="0"/>
              <a:pPr/>
              <a:t>10</a:t>
            </a:fld>
            <a:endParaRPr lang="en-US" dirty="0"/>
          </a:p>
        </p:txBody>
      </p:sp>
    </p:spTree>
    <p:extLst>
      <p:ext uri="{BB962C8B-B14F-4D97-AF65-F5344CB8AC3E}">
        <p14:creationId xmlns:p14="http://schemas.microsoft.com/office/powerpoint/2010/main" val="279854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pic>
        <p:nvPicPr>
          <p:cNvPr id="11" name="Picture 10"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720" y="854098"/>
            <a:ext cx="2001680" cy="1167645"/>
          </a:xfrm>
          <a:prstGeom prst="rect">
            <a:avLst/>
          </a:prstGeom>
        </p:spPr>
      </p:pic>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 Directorate, Division, Section or Group Name, Presented by, Job Title, Date, etc.</a:t>
            </a:r>
          </a:p>
        </p:txBody>
      </p:sp>
      <p:sp>
        <p:nvSpPr>
          <p:cNvPr id="6" name="Footer Placeholder 5"/>
          <p:cNvSpPr>
            <a:spLocks noGrp="1"/>
          </p:cNvSpPr>
          <p:nvPr>
            <p:ph type="ftr" sz="quarter" idx="20"/>
          </p:nvPr>
        </p:nvSpPr>
        <p:spPr>
          <a:xfrm>
            <a:off x="925513" y="4802823"/>
            <a:ext cx="7483464" cy="274637"/>
          </a:xfrm>
        </p:spPr>
        <p:txBody>
          <a:bodyPr/>
          <a:lstStyle>
            <a:lvl1pPr algn="l">
              <a:defRPr/>
            </a:lvl1pPr>
          </a:lstStyle>
          <a:p>
            <a:r>
              <a:rPr lang="en-US" dirty="0"/>
              <a:t>Reviewed and approved for public distribution via URS #329541.</a:t>
            </a:r>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Date Placeholder 1"/>
          <p:cNvSpPr>
            <a:spLocks noGrp="1"/>
          </p:cNvSpPr>
          <p:nvPr>
            <p:ph type="dt" sz="half" idx="21"/>
          </p:nvPr>
        </p:nvSpPr>
        <p:spPr/>
        <p:txBody>
          <a:bodyPr/>
          <a:lstStyle/>
          <a:p>
            <a:r>
              <a:rPr lang="en-US"/>
              <a:t>7/11/24</a:t>
            </a:r>
            <a:endParaRPr lang="en-US" dirty="0"/>
          </a:p>
        </p:txBody>
      </p:sp>
      <p:sp>
        <p:nvSpPr>
          <p:cNvPr id="3" name="Footer Placeholder 2"/>
          <p:cNvSpPr>
            <a:spLocks noGrp="1"/>
          </p:cNvSpPr>
          <p:nvPr>
            <p:ph type="ftr" sz="quarter" idx="22"/>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3"/>
          </p:nvPr>
        </p:nvSpPr>
        <p:spPr/>
        <p:txBody>
          <a:bodyPr/>
          <a:lstStyle/>
          <a:p>
            <a:fld id="{A9EAE6FE-6903-4614-A8F9-1C4316AD21CA}"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5"/>
          </p:nvPr>
        </p:nvSpPr>
        <p:spPr/>
        <p:txBody>
          <a:bodyPr/>
          <a:lstStyle/>
          <a:p>
            <a:r>
              <a:rPr lang="en-US"/>
              <a:t>7/11/24</a:t>
            </a:r>
            <a:endParaRPr lang="en-US" dirty="0"/>
          </a:p>
        </p:txBody>
      </p:sp>
      <p:sp>
        <p:nvSpPr>
          <p:cNvPr id="3" name="Footer Placeholder 2"/>
          <p:cNvSpPr>
            <a:spLocks noGrp="1"/>
          </p:cNvSpPr>
          <p:nvPr>
            <p:ph type="ftr" sz="quarter" idx="26"/>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7"/>
          </p:nvPr>
        </p:nvSpPr>
        <p:spPr/>
        <p:txBody>
          <a:bodyPr/>
          <a:lstStyle/>
          <a:p>
            <a:fld id="{85A09567-7461-4DFE-973D-AB9DA5965084}"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 name="Date Placeholder 1"/>
          <p:cNvSpPr>
            <a:spLocks noGrp="1"/>
          </p:cNvSpPr>
          <p:nvPr>
            <p:ph type="dt" sz="half" idx="25"/>
          </p:nvPr>
        </p:nvSpPr>
        <p:spPr/>
        <p:txBody>
          <a:bodyPr/>
          <a:lstStyle/>
          <a:p>
            <a:r>
              <a:rPr lang="en-US"/>
              <a:t>7/11/24</a:t>
            </a:r>
            <a:endParaRPr lang="en-US" dirty="0"/>
          </a:p>
        </p:txBody>
      </p:sp>
      <p:sp>
        <p:nvSpPr>
          <p:cNvPr id="3" name="Footer Placeholder 2"/>
          <p:cNvSpPr>
            <a:spLocks noGrp="1"/>
          </p:cNvSpPr>
          <p:nvPr>
            <p:ph type="ftr" sz="quarter" idx="26"/>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7"/>
          </p:nvPr>
        </p:nvSpPr>
        <p:spPr/>
        <p:txBody>
          <a:bodyPr/>
          <a:lstStyle/>
          <a:p>
            <a:fld id="{204C9DC4-AEC6-4356-9DD4-079F37A6ADD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Blac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r>
              <a:rPr lang="en-US"/>
              <a:t>7/11/24</a:t>
            </a:r>
            <a:endParaRPr lang="en-US" dirty="0"/>
          </a:p>
        </p:txBody>
      </p:sp>
      <p:sp>
        <p:nvSpPr>
          <p:cNvPr id="3" name="Footer Placeholder 2"/>
          <p:cNvSpPr>
            <a:spLocks noGrp="1"/>
          </p:cNvSpPr>
          <p:nvPr>
            <p:ph type="ftr" sz="quarter" idx="19"/>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0"/>
          </p:nvPr>
        </p:nvSpPr>
        <p:spPr/>
        <p:txBody>
          <a:bodyPr/>
          <a:lstStyle/>
          <a:p>
            <a:fld id="{F4DC5B55-12B8-4596-98D1-70488E5A10F3}" type="slidenum">
              <a:rPr lang="en-US" smtClean="0"/>
              <a:pPr/>
              <a:t>‹#›</a:t>
            </a:fld>
            <a:endParaRPr lang="en-US" dirty="0"/>
          </a:p>
        </p:txBody>
      </p:sp>
    </p:spTree>
    <p:extLst>
      <p:ext uri="{BB962C8B-B14F-4D97-AF65-F5344CB8AC3E}">
        <p14:creationId xmlns:p14="http://schemas.microsoft.com/office/powerpoint/2010/main" val="407045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Gray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 name="Date Placeholder 1"/>
          <p:cNvSpPr>
            <a:spLocks noGrp="1"/>
          </p:cNvSpPr>
          <p:nvPr>
            <p:ph type="dt" sz="half" idx="18"/>
          </p:nvPr>
        </p:nvSpPr>
        <p:spPr/>
        <p:txBody>
          <a:bodyPr/>
          <a:lstStyle/>
          <a:p>
            <a:r>
              <a:rPr lang="en-US"/>
              <a:t>7/11/24</a:t>
            </a:r>
            <a:endParaRPr lang="en-US" dirty="0"/>
          </a:p>
        </p:txBody>
      </p:sp>
      <p:sp>
        <p:nvSpPr>
          <p:cNvPr id="3" name="Footer Placeholder 2"/>
          <p:cNvSpPr>
            <a:spLocks noGrp="1"/>
          </p:cNvSpPr>
          <p:nvPr>
            <p:ph type="ftr" sz="quarter" idx="19"/>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0"/>
          </p:nvPr>
        </p:nvSpPr>
        <p:spPr/>
        <p:txBody>
          <a:bodyPr/>
          <a:lstStyle/>
          <a:p>
            <a:fld id="{44425C30-09A2-472C-AF1A-B979687D1AB0}" type="slidenum">
              <a:rPr lang="en-US" smtClean="0"/>
              <a:pPr/>
              <a:t>‹#›</a:t>
            </a:fld>
            <a:endParaRPr lang="en-US" dirty="0"/>
          </a:p>
        </p:txBody>
      </p:sp>
    </p:spTree>
    <p:extLst>
      <p:ext uri="{BB962C8B-B14F-4D97-AF65-F5344CB8AC3E}">
        <p14:creationId xmlns:p14="http://schemas.microsoft.com/office/powerpoint/2010/main" val="1013832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2" name="Date Placeholder 1"/>
          <p:cNvSpPr>
            <a:spLocks noGrp="1"/>
          </p:cNvSpPr>
          <p:nvPr>
            <p:ph type="dt" sz="half" idx="10"/>
          </p:nvPr>
        </p:nvSpPr>
        <p:spPr/>
        <p:txBody>
          <a:bodyPr/>
          <a:lstStyle/>
          <a:p>
            <a:r>
              <a:rPr lang="en-US"/>
              <a:t>7/11/24</a:t>
            </a:r>
            <a:endParaRPr lang="en-US" dirty="0"/>
          </a:p>
        </p:txBody>
      </p:sp>
      <p:sp>
        <p:nvSpPr>
          <p:cNvPr id="3" name="Footer Placeholder 2"/>
          <p:cNvSpPr>
            <a:spLocks noGrp="1"/>
          </p:cNvSpPr>
          <p:nvPr>
            <p:ph type="ftr" sz="quarter" idx="11"/>
          </p:nvPr>
        </p:nvSpPr>
        <p:spPr/>
        <p:txBody>
          <a:bodyPr/>
          <a:lstStyle/>
          <a:p>
            <a:r>
              <a:rPr lang="en-US" dirty="0"/>
              <a:t>Reviewed and approved for public distribution via URS #329541.</a:t>
            </a:r>
          </a:p>
        </p:txBody>
      </p:sp>
      <p:sp>
        <p:nvSpPr>
          <p:cNvPr id="4" name="Slide Number Placeholder 3"/>
          <p:cNvSpPr>
            <a:spLocks noGrp="1"/>
          </p:cNvSpPr>
          <p:nvPr>
            <p:ph type="sldNum" sz="quarter" idx="12"/>
          </p:nvPr>
        </p:nvSpPr>
        <p:spPr/>
        <p:txBody>
          <a:bodyPr/>
          <a:lstStyle/>
          <a:p>
            <a:fld id="{1480BF43-B564-4D0D-B75D-ACB07BE0847B}" type="slidenum">
              <a:rPr lang="en-US" smtClean="0"/>
              <a:pPr/>
              <a:t>‹#›</a:t>
            </a:fld>
            <a:endParaRPr lang="en-US" dirty="0"/>
          </a:p>
        </p:txBody>
      </p:sp>
    </p:spTree>
    <p:extLst>
      <p:ext uri="{BB962C8B-B14F-4D97-AF65-F5344CB8AC3E}">
        <p14:creationId xmlns:p14="http://schemas.microsoft.com/office/powerpoint/2010/main" val="1337193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2" name="Date Placeholder 1"/>
          <p:cNvSpPr>
            <a:spLocks noGrp="1"/>
          </p:cNvSpPr>
          <p:nvPr>
            <p:ph type="dt" sz="half" idx="14"/>
          </p:nvPr>
        </p:nvSpPr>
        <p:spPr/>
        <p:txBody>
          <a:bodyPr/>
          <a:lstStyle/>
          <a:p>
            <a:r>
              <a:rPr lang="en-US"/>
              <a:t>7/11/24</a:t>
            </a:r>
            <a:endParaRPr lang="en-US" dirty="0"/>
          </a:p>
        </p:txBody>
      </p:sp>
      <p:sp>
        <p:nvSpPr>
          <p:cNvPr id="4" name="Footer Placeholder 3"/>
          <p:cNvSpPr>
            <a:spLocks noGrp="1"/>
          </p:cNvSpPr>
          <p:nvPr>
            <p:ph type="ftr" sz="quarter" idx="15"/>
          </p:nvPr>
        </p:nvSpPr>
        <p:spPr/>
        <p:txBody>
          <a:bodyPr/>
          <a:lstStyle/>
          <a:p>
            <a:r>
              <a:rPr lang="en-US" dirty="0"/>
              <a:t>Reviewed and approved for public distribution via URS #329541.</a:t>
            </a:r>
          </a:p>
        </p:txBody>
      </p:sp>
      <p:sp>
        <p:nvSpPr>
          <p:cNvPr id="5" name="Slide Number Placeholder 4"/>
          <p:cNvSpPr>
            <a:spLocks noGrp="1"/>
          </p:cNvSpPr>
          <p:nvPr>
            <p:ph type="sldNum" sz="quarter" idx="16"/>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3712117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Gray">
    <p:bg>
      <p:bgPr>
        <a:solidFill>
          <a:schemeClr val="bg1">
            <a:lumMod val="65000"/>
          </a:schemeClr>
        </a:solidFill>
        <a:effectLst/>
      </p:bgPr>
    </p:bg>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2" name="Date Placeholder 1"/>
          <p:cNvSpPr>
            <a:spLocks noGrp="1"/>
          </p:cNvSpPr>
          <p:nvPr>
            <p:ph type="dt" sz="half" idx="14"/>
          </p:nvPr>
        </p:nvSpPr>
        <p:spPr/>
        <p:txBody>
          <a:bodyPr/>
          <a:lstStyle/>
          <a:p>
            <a:r>
              <a:rPr lang="en-US"/>
              <a:t>7/11/24</a:t>
            </a:r>
            <a:endParaRPr lang="en-US" dirty="0"/>
          </a:p>
        </p:txBody>
      </p:sp>
      <p:sp>
        <p:nvSpPr>
          <p:cNvPr id="4" name="Footer Placeholder 3"/>
          <p:cNvSpPr>
            <a:spLocks noGrp="1"/>
          </p:cNvSpPr>
          <p:nvPr>
            <p:ph type="ftr" sz="quarter" idx="15"/>
          </p:nvPr>
        </p:nvSpPr>
        <p:spPr/>
        <p:txBody>
          <a:bodyPr/>
          <a:lstStyle/>
          <a:p>
            <a:r>
              <a:rPr lang="en-US" dirty="0"/>
              <a:t>Reviewed and approved for public distribution via URS #329541.</a:t>
            </a:r>
          </a:p>
        </p:txBody>
      </p:sp>
      <p:sp>
        <p:nvSpPr>
          <p:cNvPr id="5" name="Slide Number Placeholder 4"/>
          <p:cNvSpPr>
            <a:spLocks noGrp="1"/>
          </p:cNvSpPr>
          <p:nvPr>
            <p:ph type="sldNum" sz="quarter" idx="16"/>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1633690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7/11/24</a:t>
            </a:r>
            <a:endParaRPr lang="en-US" dirty="0"/>
          </a:p>
        </p:txBody>
      </p:sp>
      <p:sp>
        <p:nvSpPr>
          <p:cNvPr id="3" name="Footer Placeholder 2"/>
          <p:cNvSpPr>
            <a:spLocks noGrp="1"/>
          </p:cNvSpPr>
          <p:nvPr>
            <p:ph type="ftr" sz="quarter" idx="11"/>
          </p:nvPr>
        </p:nvSpPr>
        <p:spPr/>
        <p:txBody>
          <a:bodyPr/>
          <a:lstStyle/>
          <a:p>
            <a:r>
              <a:rPr lang="en-US" dirty="0"/>
              <a:t>Reviewed and approved for public distribution via URS #329541.</a:t>
            </a:r>
          </a:p>
        </p:txBody>
      </p:sp>
      <p:sp>
        <p:nvSpPr>
          <p:cNvPr id="4" name="Slide Number Placeholder 3"/>
          <p:cNvSpPr>
            <a:spLocks noGrp="1"/>
          </p:cNvSpPr>
          <p:nvPr>
            <p:ph type="sldNum" sz="quarter" idx="12"/>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1158724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1642110"/>
            <a:ext cx="3200400" cy="1866900"/>
          </a:xfrm>
          <a:prstGeom prst="rect">
            <a:avLst/>
          </a:prstGeom>
        </p:spPr>
      </p:pic>
      <p:sp>
        <p:nvSpPr>
          <p:cNvPr id="4" name="Footer Placeholder 3"/>
          <p:cNvSpPr>
            <a:spLocks noGrp="1"/>
          </p:cNvSpPr>
          <p:nvPr>
            <p:ph type="ftr" sz="quarter" idx="11"/>
          </p:nvPr>
        </p:nvSpPr>
        <p:spPr/>
        <p:txBody>
          <a:bodyPr/>
          <a:lstStyle/>
          <a:p>
            <a:r>
              <a:rPr lang="en-US" dirty="0"/>
              <a:t>Reviewed and approved for public distribution via URS #329541.</a:t>
            </a:r>
          </a:p>
        </p:txBody>
      </p:sp>
      <p:sp>
        <p:nvSpPr>
          <p:cNvPr id="6" name="Date Placeholder 5"/>
          <p:cNvSpPr>
            <a:spLocks noGrp="1"/>
          </p:cNvSpPr>
          <p:nvPr>
            <p:ph type="dt" sz="half" idx="12"/>
          </p:nvPr>
        </p:nvSpPr>
        <p:spPr/>
        <p:txBody>
          <a:bodyPr/>
          <a:lstStyle/>
          <a:p>
            <a:r>
              <a:rPr lang="en-US"/>
              <a:t>7/11/24</a:t>
            </a:r>
            <a:endParaRPr lang="en-US" dirty="0"/>
          </a:p>
        </p:txBody>
      </p:sp>
      <p:sp>
        <p:nvSpPr>
          <p:cNvPr id="7" name="Slide Number Placeholder 6"/>
          <p:cNvSpPr>
            <a:spLocks noGrp="1"/>
          </p:cNvSpPr>
          <p:nvPr>
            <p:ph type="sldNum" sz="quarter" idx="13"/>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252205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pic>
        <p:nvPicPr>
          <p:cNvPr id="7" name="Picture 6"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6933" y="3586873"/>
            <a:ext cx="2001680" cy="1167645"/>
          </a:xfrm>
          <a:prstGeom prst="rect">
            <a:avLst/>
          </a:prstGeom>
        </p:spPr>
      </p:pic>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 | Directorate, Division, Section or Group Name</a:t>
            </a:r>
            <a:br>
              <a:rPr lang="en-US" dirty="0"/>
            </a:br>
            <a:r>
              <a:rPr lang="en-US" dirty="0"/>
              <a:t>Presented by, Job Title, Date, etc.</a:t>
            </a:r>
          </a:p>
        </p:txBody>
      </p:sp>
      <p:sp>
        <p:nvSpPr>
          <p:cNvPr id="3" name="Footer Placeholder 2"/>
          <p:cNvSpPr>
            <a:spLocks noGrp="1"/>
          </p:cNvSpPr>
          <p:nvPr>
            <p:ph type="ftr" sz="quarter" idx="18"/>
          </p:nvPr>
        </p:nvSpPr>
        <p:spPr>
          <a:xfrm>
            <a:off x="5687784" y="4802823"/>
            <a:ext cx="3347357" cy="274637"/>
          </a:xfrm>
        </p:spPr>
        <p:txBody>
          <a:bodyPr/>
          <a:lstStyle>
            <a:lvl1pPr>
              <a:defRPr>
                <a:solidFill>
                  <a:schemeClr val="accent1"/>
                </a:solidFill>
              </a:defRPr>
            </a:lvl1pPr>
          </a:lstStyle>
          <a:p>
            <a:r>
              <a:rPr lang="en-US" dirty="0"/>
              <a:t>Reviewed and approved for public distribution via URS #329541.</a:t>
            </a:r>
          </a:p>
        </p:txBody>
      </p:sp>
    </p:spTree>
    <p:extLst>
      <p:ext uri="{BB962C8B-B14F-4D97-AF65-F5344CB8AC3E}">
        <p14:creationId xmlns:p14="http://schemas.microsoft.com/office/powerpoint/2010/main" val="3207911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 Directorate, Division, Section or Group Name, Presented by, Job Title, Date, etc.</a:t>
            </a:r>
          </a:p>
        </p:txBody>
      </p:sp>
      <p:pic>
        <p:nvPicPr>
          <p:cNvPr id="9" name="Picture 8" descr="JPL_RedWhite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720" y="854098"/>
            <a:ext cx="2001680" cy="1167647"/>
          </a:xfrm>
          <a:prstGeom prst="rect">
            <a:avLst/>
          </a:prstGeom>
        </p:spPr>
      </p:pic>
      <p:sp>
        <p:nvSpPr>
          <p:cNvPr id="6" name="Footer Placeholder 5"/>
          <p:cNvSpPr>
            <a:spLocks noGrp="1"/>
          </p:cNvSpPr>
          <p:nvPr>
            <p:ph type="ftr" sz="quarter" idx="20"/>
          </p:nvPr>
        </p:nvSpPr>
        <p:spPr>
          <a:xfrm>
            <a:off x="915351" y="4802823"/>
            <a:ext cx="7493625" cy="274637"/>
          </a:xfrm>
        </p:spPr>
        <p:txBody>
          <a:bodyPr/>
          <a:lstStyle/>
          <a:p>
            <a:pPr algn="l"/>
            <a:r>
              <a:rPr lang="en-US" dirty="0"/>
              <a:t>Reviewed and approved for public distribution via URS #329541.</a:t>
            </a:r>
          </a:p>
        </p:txBody>
      </p:sp>
    </p:spTree>
    <p:extLst>
      <p:ext uri="{BB962C8B-B14F-4D97-AF65-F5344CB8AC3E}">
        <p14:creationId xmlns:p14="http://schemas.microsoft.com/office/powerpoint/2010/main" val="680955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indent="0" algn="ctr">
              <a:buNone/>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rgbClr val="FFFFFF"/>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 | Directorate, Division, Section or Group Name</a:t>
            </a:r>
            <a:br>
              <a:rPr lang="en-US" dirty="0"/>
            </a:br>
            <a:r>
              <a:rPr lang="en-US" dirty="0"/>
              <a:t>Presented by, Job Title, Date, etc.</a:t>
            </a:r>
          </a:p>
        </p:txBody>
      </p:sp>
      <p:pic>
        <p:nvPicPr>
          <p:cNvPr id="9" name="Picture 8" descr="JPL_RedWhite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6933" y="3586873"/>
            <a:ext cx="2001680" cy="1167647"/>
          </a:xfrm>
          <a:prstGeom prst="rect">
            <a:avLst/>
          </a:prstGeom>
        </p:spPr>
      </p:pic>
      <p:sp>
        <p:nvSpPr>
          <p:cNvPr id="3" name="Footer Placeholder 2"/>
          <p:cNvSpPr>
            <a:spLocks noGrp="1"/>
          </p:cNvSpPr>
          <p:nvPr>
            <p:ph type="ftr" sz="quarter" idx="17"/>
          </p:nvPr>
        </p:nvSpPr>
        <p:spPr>
          <a:xfrm>
            <a:off x="5687784" y="4802823"/>
            <a:ext cx="3347357"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3642703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6503855"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6503856"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 | Directorate, Division, Section or Group Name, Presented by, Job Title, Date, etc.</a:t>
            </a:r>
          </a:p>
        </p:txBody>
      </p:sp>
      <p:sp>
        <p:nvSpPr>
          <p:cNvPr id="21" name="Text Placeholder 20"/>
          <p:cNvSpPr>
            <a:spLocks noGrp="1"/>
          </p:cNvSpPr>
          <p:nvPr>
            <p:ph type="body" sz="quarter" idx="19" hasCustomPrompt="1"/>
          </p:nvPr>
        </p:nvSpPr>
        <p:spPr>
          <a:xfrm>
            <a:off x="369197" y="3488175"/>
            <a:ext cx="6503856"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10" name="Picture 9" descr="JPL_RedWhite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053" y="3804453"/>
            <a:ext cx="2001680" cy="1167647"/>
          </a:xfrm>
          <a:prstGeom prst="rect">
            <a:avLst/>
          </a:prstGeom>
        </p:spPr>
      </p:pic>
      <p:sp>
        <p:nvSpPr>
          <p:cNvPr id="3" name="Footer Placeholder 2"/>
          <p:cNvSpPr>
            <a:spLocks noGrp="1"/>
          </p:cNvSpPr>
          <p:nvPr>
            <p:ph type="ftr" sz="quarter" idx="21"/>
          </p:nvPr>
        </p:nvSpPr>
        <p:spPr>
          <a:xfrm>
            <a:off x="369198" y="4802823"/>
            <a:ext cx="6503856" cy="274637"/>
          </a:xfrm>
        </p:spPr>
        <p:txBody>
          <a:bodyPr/>
          <a:lstStyle/>
          <a:p>
            <a:pPr algn="l"/>
            <a:r>
              <a:rPr lang="en-US" dirty="0"/>
              <a:t>Reviewed and approved for public distribution via URS #329541.</a:t>
            </a:r>
          </a:p>
        </p:txBody>
      </p:sp>
    </p:spTree>
    <p:extLst>
      <p:ext uri="{BB962C8B-B14F-4D97-AF65-F5344CB8AC3E}">
        <p14:creationId xmlns:p14="http://schemas.microsoft.com/office/powerpoint/2010/main" val="1120292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7/11/24</a:t>
            </a:r>
            <a:endParaRPr lang="en-US" dirty="0"/>
          </a:p>
        </p:txBody>
      </p:sp>
      <p:sp>
        <p:nvSpPr>
          <p:cNvPr id="3" name="Footer Placeholder 2"/>
          <p:cNvSpPr>
            <a:spLocks noGrp="1"/>
          </p:cNvSpPr>
          <p:nvPr>
            <p:ph type="ftr" sz="quarter" idx="21"/>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2"/>
          </p:nvPr>
        </p:nvSpPr>
        <p:spPr/>
        <p:txBody>
          <a:bodyPr/>
          <a:lstStyle/>
          <a:p>
            <a:fld id="{E0B30D21-BC64-4371-8E9E-16524E6A609C}" type="slidenum">
              <a:rPr lang="en-US" smtClean="0"/>
              <a:pPr/>
              <a:t>‹#›</a:t>
            </a:fld>
            <a:endParaRPr lang="en-US" dirty="0"/>
          </a:p>
        </p:txBody>
      </p:sp>
    </p:spTree>
    <p:extLst>
      <p:ext uri="{BB962C8B-B14F-4D97-AF65-F5344CB8AC3E}">
        <p14:creationId xmlns:p14="http://schemas.microsoft.com/office/powerpoint/2010/main" val="391532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r>
              <a:rPr lang="en-US"/>
              <a:t>7/11/24</a:t>
            </a:r>
            <a:endParaRPr lang="en-US" dirty="0"/>
          </a:p>
        </p:txBody>
      </p:sp>
      <p:sp>
        <p:nvSpPr>
          <p:cNvPr id="3" name="Footer Placeholder 2"/>
          <p:cNvSpPr>
            <a:spLocks noGrp="1"/>
          </p:cNvSpPr>
          <p:nvPr>
            <p:ph type="ftr" sz="quarter" idx="19"/>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0"/>
          </p:nvPr>
        </p:nvSpPr>
        <p:spPr/>
        <p:txBody>
          <a:bodyPr/>
          <a:lstStyle/>
          <a:p>
            <a:fld id="{A96425C3-5E0D-4894-ABBA-0CFB61674F2E}" type="slidenum">
              <a:rPr lang="en-US" smtClean="0"/>
              <a:pPr/>
              <a:t>‹#›</a:t>
            </a:fld>
            <a:endParaRPr lang="en-US" dirty="0"/>
          </a:p>
        </p:txBody>
      </p:sp>
    </p:spTree>
    <p:extLst>
      <p:ext uri="{BB962C8B-B14F-4D97-AF65-F5344CB8AC3E}">
        <p14:creationId xmlns:p14="http://schemas.microsoft.com/office/powerpoint/2010/main" val="416787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7/11/24</a:t>
            </a:r>
            <a:endParaRPr lang="en-US" dirty="0"/>
          </a:p>
        </p:txBody>
      </p:sp>
      <p:sp>
        <p:nvSpPr>
          <p:cNvPr id="3" name="Footer Placeholder 2"/>
          <p:cNvSpPr>
            <a:spLocks noGrp="1"/>
          </p:cNvSpPr>
          <p:nvPr>
            <p:ph type="ftr" sz="quarter" idx="21"/>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2"/>
          </p:nvPr>
        </p:nvSpPr>
        <p:spPr/>
        <p:txBody>
          <a:bodyPr/>
          <a:lstStyle/>
          <a:p>
            <a:fld id="{375AF0C0-F38F-4D39-941C-CD9692D0AFE4}" type="slidenum">
              <a:rPr lang="en-US" smtClean="0"/>
              <a:pPr/>
              <a:t>‹#›</a:t>
            </a:fld>
            <a:endParaRPr lang="en-US" dirty="0"/>
          </a:p>
        </p:txBody>
      </p:sp>
    </p:spTree>
    <p:extLst>
      <p:ext uri="{BB962C8B-B14F-4D97-AF65-F5344CB8AC3E}">
        <p14:creationId xmlns:p14="http://schemas.microsoft.com/office/powerpoint/2010/main" val="2431658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8"/>
          </p:nvPr>
        </p:nvSpPr>
        <p:spPr/>
        <p:txBody>
          <a:bodyPr/>
          <a:lstStyle/>
          <a:p>
            <a:r>
              <a:rPr lang="en-US"/>
              <a:t>7/11/24</a:t>
            </a:r>
            <a:endParaRPr lang="en-US" dirty="0"/>
          </a:p>
        </p:txBody>
      </p:sp>
      <p:sp>
        <p:nvSpPr>
          <p:cNvPr id="3" name="Footer Placeholder 2"/>
          <p:cNvSpPr>
            <a:spLocks noGrp="1"/>
          </p:cNvSpPr>
          <p:nvPr>
            <p:ph type="ftr" sz="quarter" idx="19"/>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0"/>
          </p:nvPr>
        </p:nvSpPr>
        <p:spPr/>
        <p:txBody>
          <a:bodyPr/>
          <a:lstStyle/>
          <a:p>
            <a:fld id="{E9352176-D5E3-4E56-B048-3D63A1FFBDDD}" type="slidenum">
              <a:rPr lang="en-US" smtClean="0"/>
              <a:pPr/>
              <a:t>‹#›</a:t>
            </a:fld>
            <a:endParaRPr lang="en-US" dirty="0"/>
          </a:p>
        </p:txBody>
      </p:sp>
    </p:spTree>
    <p:extLst>
      <p:ext uri="{BB962C8B-B14F-4D97-AF65-F5344CB8AC3E}">
        <p14:creationId xmlns:p14="http://schemas.microsoft.com/office/powerpoint/2010/main" val="235957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7/11/24</a:t>
            </a:r>
            <a:endParaRPr lang="en-US" dirty="0"/>
          </a:p>
        </p:txBody>
      </p:sp>
      <p:sp>
        <p:nvSpPr>
          <p:cNvPr id="3" name="Footer Placeholder 2"/>
          <p:cNvSpPr>
            <a:spLocks noGrp="1"/>
          </p:cNvSpPr>
          <p:nvPr>
            <p:ph type="ftr" sz="quarter" idx="21"/>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2"/>
          </p:nvPr>
        </p:nvSpPr>
        <p:spPr/>
        <p:txBody>
          <a:bodyPr/>
          <a:lstStyle/>
          <a:p>
            <a:fld id="{B9C8054A-94CA-4B42-B0C1-F7448D46172D}" type="slidenum">
              <a:rPr lang="en-US" smtClean="0"/>
              <a:pPr/>
              <a:t>‹#›</a:t>
            </a:fld>
            <a:endParaRPr lang="en-US" dirty="0"/>
          </a:p>
        </p:txBody>
      </p:sp>
    </p:spTree>
    <p:extLst>
      <p:ext uri="{BB962C8B-B14F-4D97-AF65-F5344CB8AC3E}">
        <p14:creationId xmlns:p14="http://schemas.microsoft.com/office/powerpoint/2010/main" val="2299581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1"/>
          </p:nvPr>
        </p:nvSpPr>
        <p:spPr/>
        <p:txBody>
          <a:bodyPr/>
          <a:lstStyle/>
          <a:p>
            <a:r>
              <a:rPr lang="en-US"/>
              <a:t>7/11/24</a:t>
            </a:r>
            <a:endParaRPr lang="en-US" dirty="0"/>
          </a:p>
        </p:txBody>
      </p:sp>
      <p:sp>
        <p:nvSpPr>
          <p:cNvPr id="3" name="Footer Placeholder 2"/>
          <p:cNvSpPr>
            <a:spLocks noGrp="1"/>
          </p:cNvSpPr>
          <p:nvPr>
            <p:ph type="ftr" sz="quarter" idx="22"/>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3"/>
          </p:nvPr>
        </p:nvSpPr>
        <p:spPr/>
        <p:txBody>
          <a:bodyPr/>
          <a:lstStyle/>
          <a:p>
            <a:fld id="{A69D3BD9-0E77-4586-BD51-5BD57309A423}" type="slidenum">
              <a:rPr lang="en-US" smtClean="0"/>
              <a:pPr/>
              <a:t>‹#›</a:t>
            </a:fld>
            <a:endParaRPr lang="en-US" dirty="0"/>
          </a:p>
        </p:txBody>
      </p:sp>
    </p:spTree>
    <p:extLst>
      <p:ext uri="{BB962C8B-B14F-4D97-AF65-F5344CB8AC3E}">
        <p14:creationId xmlns:p14="http://schemas.microsoft.com/office/powerpoint/2010/main" val="760199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Date Placeholder 1"/>
          <p:cNvSpPr>
            <a:spLocks noGrp="1"/>
          </p:cNvSpPr>
          <p:nvPr>
            <p:ph type="dt" sz="half" idx="21"/>
          </p:nvPr>
        </p:nvSpPr>
        <p:spPr/>
        <p:txBody>
          <a:bodyPr/>
          <a:lstStyle/>
          <a:p>
            <a:r>
              <a:rPr lang="en-US"/>
              <a:t>7/11/24</a:t>
            </a:r>
            <a:endParaRPr lang="en-US" dirty="0"/>
          </a:p>
        </p:txBody>
      </p:sp>
      <p:sp>
        <p:nvSpPr>
          <p:cNvPr id="3" name="Footer Placeholder 2"/>
          <p:cNvSpPr>
            <a:spLocks noGrp="1"/>
          </p:cNvSpPr>
          <p:nvPr>
            <p:ph type="ftr" sz="quarter" idx="22"/>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3"/>
          </p:nvPr>
        </p:nvSpPr>
        <p:spPr/>
        <p:txBody>
          <a:bodyPr/>
          <a:lstStyle/>
          <a:p>
            <a:fld id="{C289F3F2-5ECF-4DEB-B03B-964715D0EECE}" type="slidenum">
              <a:rPr lang="en-US" smtClean="0"/>
              <a:pPr/>
              <a:t>‹#›</a:t>
            </a:fld>
            <a:endParaRPr lang="en-US" dirty="0"/>
          </a:p>
        </p:txBody>
      </p:sp>
    </p:spTree>
    <p:extLst>
      <p:ext uri="{BB962C8B-B14F-4D97-AF65-F5344CB8AC3E}">
        <p14:creationId xmlns:p14="http://schemas.microsoft.com/office/powerpoint/2010/main" val="68821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pic>
        <p:nvPicPr>
          <p:cNvPr id="6" name="Picture 5"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053" y="3804453"/>
            <a:ext cx="2001680" cy="1167645"/>
          </a:xfrm>
          <a:prstGeom prst="rect">
            <a:avLst/>
          </a:prstGeom>
        </p:spPr>
      </p:pic>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6503855"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6503856"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 | Directorate, Division, Section or Group Name, Presented by, Job Title, Date, etc.</a:t>
            </a:r>
          </a:p>
        </p:txBody>
      </p:sp>
      <p:sp>
        <p:nvSpPr>
          <p:cNvPr id="21" name="Text Placeholder 20"/>
          <p:cNvSpPr>
            <a:spLocks noGrp="1"/>
          </p:cNvSpPr>
          <p:nvPr>
            <p:ph type="body" sz="quarter" idx="19" hasCustomPrompt="1"/>
          </p:nvPr>
        </p:nvSpPr>
        <p:spPr>
          <a:xfrm>
            <a:off x="369197" y="3488175"/>
            <a:ext cx="6503856"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sp>
        <p:nvSpPr>
          <p:cNvPr id="3" name="Footer Placeholder 2"/>
          <p:cNvSpPr>
            <a:spLocks noGrp="1"/>
          </p:cNvSpPr>
          <p:nvPr>
            <p:ph type="ftr" sz="quarter" idx="21"/>
          </p:nvPr>
        </p:nvSpPr>
        <p:spPr>
          <a:xfrm>
            <a:off x="369198" y="4802823"/>
            <a:ext cx="6503856"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3207911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5"/>
          </p:nvPr>
        </p:nvSpPr>
        <p:spPr/>
        <p:txBody>
          <a:bodyPr/>
          <a:lstStyle/>
          <a:p>
            <a:r>
              <a:rPr lang="en-US"/>
              <a:t>7/11/24</a:t>
            </a:r>
            <a:endParaRPr lang="en-US" dirty="0"/>
          </a:p>
        </p:txBody>
      </p:sp>
      <p:sp>
        <p:nvSpPr>
          <p:cNvPr id="3" name="Footer Placeholder 2"/>
          <p:cNvSpPr>
            <a:spLocks noGrp="1"/>
          </p:cNvSpPr>
          <p:nvPr>
            <p:ph type="ftr" sz="quarter" idx="26"/>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7"/>
          </p:nvPr>
        </p:nvSpPr>
        <p:spPr/>
        <p:txBody>
          <a:bodyPr/>
          <a:lstStyle/>
          <a:p>
            <a:fld id="{D3A8BF44-2650-4681-B95C-C5AACD2EA34B}" type="slidenum">
              <a:rPr lang="en-US" smtClean="0"/>
              <a:pPr/>
              <a:t>‹#›</a:t>
            </a:fld>
            <a:endParaRPr lang="en-US" dirty="0"/>
          </a:p>
        </p:txBody>
      </p:sp>
    </p:spTree>
    <p:extLst>
      <p:ext uri="{BB962C8B-B14F-4D97-AF65-F5344CB8AC3E}">
        <p14:creationId xmlns:p14="http://schemas.microsoft.com/office/powerpoint/2010/main" val="593124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 name="Date Placeholder 1"/>
          <p:cNvSpPr>
            <a:spLocks noGrp="1"/>
          </p:cNvSpPr>
          <p:nvPr>
            <p:ph type="dt" sz="half" idx="25"/>
          </p:nvPr>
        </p:nvSpPr>
        <p:spPr/>
        <p:txBody>
          <a:bodyPr/>
          <a:lstStyle/>
          <a:p>
            <a:r>
              <a:rPr lang="en-US"/>
              <a:t>7/11/24</a:t>
            </a:r>
            <a:endParaRPr lang="en-US" dirty="0"/>
          </a:p>
        </p:txBody>
      </p:sp>
      <p:sp>
        <p:nvSpPr>
          <p:cNvPr id="3" name="Footer Placeholder 2"/>
          <p:cNvSpPr>
            <a:spLocks noGrp="1"/>
          </p:cNvSpPr>
          <p:nvPr>
            <p:ph type="ftr" sz="quarter" idx="26"/>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7"/>
          </p:nvPr>
        </p:nvSpPr>
        <p:spPr/>
        <p:txBody>
          <a:bodyPr/>
          <a:lstStyle/>
          <a:p>
            <a:fld id="{C471492A-28D2-43A8-B059-9EA4FD1DCFFE}" type="slidenum">
              <a:rPr lang="en-US" smtClean="0"/>
              <a:pPr/>
              <a:t>‹#›</a:t>
            </a:fld>
            <a:endParaRPr lang="en-US" dirty="0"/>
          </a:p>
        </p:txBody>
      </p:sp>
    </p:spTree>
    <p:extLst>
      <p:ext uri="{BB962C8B-B14F-4D97-AF65-F5344CB8AC3E}">
        <p14:creationId xmlns:p14="http://schemas.microsoft.com/office/powerpoint/2010/main" val="3262112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nd White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r>
              <a:rPr lang="en-US"/>
              <a:t>7/11/24</a:t>
            </a:r>
            <a:endParaRPr lang="en-US" dirty="0"/>
          </a:p>
        </p:txBody>
      </p:sp>
      <p:sp>
        <p:nvSpPr>
          <p:cNvPr id="3" name="Footer Placeholder 2"/>
          <p:cNvSpPr>
            <a:spLocks noGrp="1"/>
          </p:cNvSpPr>
          <p:nvPr>
            <p:ph type="ftr" sz="quarter" idx="19"/>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0"/>
          </p:nvPr>
        </p:nvSpPr>
        <p:spPr/>
        <p:txBody>
          <a:bodyPr/>
          <a:lstStyle/>
          <a:p>
            <a:fld id="{819B4F64-8927-4E17-AF94-127C5CA779A9}" type="slidenum">
              <a:rPr lang="en-US" smtClean="0"/>
              <a:pPr/>
              <a:t>‹#›</a:t>
            </a:fld>
            <a:endParaRPr lang="en-US" dirty="0"/>
          </a:p>
        </p:txBody>
      </p:sp>
    </p:spTree>
    <p:extLst>
      <p:ext uri="{BB962C8B-B14F-4D97-AF65-F5344CB8AC3E}">
        <p14:creationId xmlns:p14="http://schemas.microsoft.com/office/powerpoint/2010/main" val="2190340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Dar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 name="Date Placeholder 1"/>
          <p:cNvSpPr>
            <a:spLocks noGrp="1"/>
          </p:cNvSpPr>
          <p:nvPr>
            <p:ph type="dt" sz="half" idx="18"/>
          </p:nvPr>
        </p:nvSpPr>
        <p:spPr/>
        <p:txBody>
          <a:bodyPr/>
          <a:lstStyle/>
          <a:p>
            <a:r>
              <a:rPr lang="en-US"/>
              <a:t>7/11/24</a:t>
            </a:r>
            <a:endParaRPr lang="en-US" dirty="0"/>
          </a:p>
        </p:txBody>
      </p:sp>
      <p:sp>
        <p:nvSpPr>
          <p:cNvPr id="3" name="Footer Placeholder 2"/>
          <p:cNvSpPr>
            <a:spLocks noGrp="1"/>
          </p:cNvSpPr>
          <p:nvPr>
            <p:ph type="ftr" sz="quarter" idx="19"/>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0"/>
          </p:nvPr>
        </p:nvSpPr>
        <p:spPr/>
        <p:txBody>
          <a:bodyPr/>
          <a:lstStyle/>
          <a:p>
            <a:fld id="{6B7D1B14-14AF-44DE-A346-B4716B6D68DE}" type="slidenum">
              <a:rPr lang="en-US" smtClean="0"/>
              <a:pPr/>
              <a:t>‹#›</a:t>
            </a:fld>
            <a:endParaRPr lang="en-US" dirty="0"/>
          </a:p>
        </p:txBody>
      </p:sp>
    </p:spTree>
    <p:extLst>
      <p:ext uri="{BB962C8B-B14F-4D97-AF65-F5344CB8AC3E}">
        <p14:creationId xmlns:p14="http://schemas.microsoft.com/office/powerpoint/2010/main" val="120805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2" name="Date Placeholder 1"/>
          <p:cNvSpPr>
            <a:spLocks noGrp="1"/>
          </p:cNvSpPr>
          <p:nvPr>
            <p:ph type="dt" sz="half" idx="10"/>
          </p:nvPr>
        </p:nvSpPr>
        <p:spPr/>
        <p:txBody>
          <a:bodyPr/>
          <a:lstStyle/>
          <a:p>
            <a:r>
              <a:rPr lang="en-US"/>
              <a:t>7/11/24</a:t>
            </a:r>
            <a:endParaRPr lang="en-US" dirty="0"/>
          </a:p>
        </p:txBody>
      </p:sp>
      <p:sp>
        <p:nvSpPr>
          <p:cNvPr id="3" name="Footer Placeholder 2"/>
          <p:cNvSpPr>
            <a:spLocks noGrp="1"/>
          </p:cNvSpPr>
          <p:nvPr>
            <p:ph type="ftr" sz="quarter" idx="11"/>
          </p:nvPr>
        </p:nvSpPr>
        <p:spPr/>
        <p:txBody>
          <a:bodyPr/>
          <a:lstStyle/>
          <a:p>
            <a:r>
              <a:rPr lang="en-US" dirty="0"/>
              <a:t>Reviewed and approved for public distribution via URS #329541.</a:t>
            </a:r>
          </a:p>
        </p:txBody>
      </p:sp>
      <p:sp>
        <p:nvSpPr>
          <p:cNvPr id="4" name="Slide Number Placeholder 3"/>
          <p:cNvSpPr>
            <a:spLocks noGrp="1"/>
          </p:cNvSpPr>
          <p:nvPr>
            <p:ph type="sldNum" sz="quarter" idx="12"/>
          </p:nvPr>
        </p:nvSpPr>
        <p:spPr/>
        <p:txBody>
          <a:bodyPr/>
          <a:lstStyle/>
          <a:p>
            <a:fld id="{499225B7-DF0A-4BF6-853D-205AC1EBE9A6}" type="slidenum">
              <a:rPr lang="en-US" smtClean="0"/>
              <a:pPr/>
              <a:t>‹#›</a:t>
            </a:fld>
            <a:endParaRPr lang="en-US" dirty="0"/>
          </a:p>
        </p:txBody>
      </p:sp>
    </p:spTree>
    <p:extLst>
      <p:ext uri="{BB962C8B-B14F-4D97-AF65-F5344CB8AC3E}">
        <p14:creationId xmlns:p14="http://schemas.microsoft.com/office/powerpoint/2010/main" val="1921278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4" name="Footer Placeholder 3"/>
          <p:cNvSpPr>
            <a:spLocks noGrp="1"/>
          </p:cNvSpPr>
          <p:nvPr>
            <p:ph type="ftr" sz="quarter" idx="15"/>
          </p:nvPr>
        </p:nvSpPr>
        <p:spPr/>
        <p:txBody>
          <a:bodyPr/>
          <a:lstStyle/>
          <a:p>
            <a:r>
              <a:rPr lang="en-US" dirty="0"/>
              <a:t>Reviewed and approved for public distribution via URS #329541.</a:t>
            </a:r>
          </a:p>
        </p:txBody>
      </p:sp>
      <p:sp>
        <p:nvSpPr>
          <p:cNvPr id="6" name="Date Placeholder 5"/>
          <p:cNvSpPr>
            <a:spLocks noGrp="1"/>
          </p:cNvSpPr>
          <p:nvPr>
            <p:ph type="dt" sz="half" idx="16"/>
          </p:nvPr>
        </p:nvSpPr>
        <p:spPr/>
        <p:txBody>
          <a:bodyPr/>
          <a:lstStyle/>
          <a:p>
            <a:r>
              <a:rPr lang="en-US"/>
              <a:t>7/11/24</a:t>
            </a:r>
            <a:endParaRPr lang="en-US" dirty="0"/>
          </a:p>
        </p:txBody>
      </p:sp>
      <p:sp>
        <p:nvSpPr>
          <p:cNvPr id="8" name="Slide Number Placeholder 7"/>
          <p:cNvSpPr>
            <a:spLocks noGrp="1"/>
          </p:cNvSpPr>
          <p:nvPr>
            <p:ph type="sldNum" sz="quarter" idx="17"/>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3802582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_Dark Gray">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4" name="Footer Placeholder 3"/>
          <p:cNvSpPr>
            <a:spLocks noGrp="1"/>
          </p:cNvSpPr>
          <p:nvPr>
            <p:ph type="ftr" sz="quarter" idx="15"/>
          </p:nvPr>
        </p:nvSpPr>
        <p:spPr/>
        <p:txBody>
          <a:bodyPr/>
          <a:lstStyle/>
          <a:p>
            <a:r>
              <a:rPr lang="en-US" dirty="0"/>
              <a:t>Reviewed and approved for public distribution via URS #329541.</a:t>
            </a:r>
          </a:p>
        </p:txBody>
      </p:sp>
      <p:sp>
        <p:nvSpPr>
          <p:cNvPr id="6" name="Date Placeholder 5"/>
          <p:cNvSpPr>
            <a:spLocks noGrp="1"/>
          </p:cNvSpPr>
          <p:nvPr>
            <p:ph type="dt" sz="half" idx="16"/>
          </p:nvPr>
        </p:nvSpPr>
        <p:spPr/>
        <p:txBody>
          <a:bodyPr/>
          <a:lstStyle/>
          <a:p>
            <a:r>
              <a:rPr lang="en-US"/>
              <a:t>7/11/24</a:t>
            </a:r>
            <a:endParaRPr lang="en-US" dirty="0"/>
          </a:p>
        </p:txBody>
      </p:sp>
      <p:sp>
        <p:nvSpPr>
          <p:cNvPr id="8" name="Slide Number Placeholder 7"/>
          <p:cNvSpPr>
            <a:spLocks noGrp="1"/>
          </p:cNvSpPr>
          <p:nvPr>
            <p:ph type="sldNum" sz="quarter" idx="17"/>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2556751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7/11/24</a:t>
            </a:r>
            <a:endParaRPr lang="en-US" dirty="0"/>
          </a:p>
        </p:txBody>
      </p:sp>
      <p:sp>
        <p:nvSpPr>
          <p:cNvPr id="3" name="Footer Placeholder 2"/>
          <p:cNvSpPr>
            <a:spLocks noGrp="1"/>
          </p:cNvSpPr>
          <p:nvPr>
            <p:ph type="ftr" sz="quarter" idx="11"/>
          </p:nvPr>
        </p:nvSpPr>
        <p:spPr/>
        <p:txBody>
          <a:bodyPr/>
          <a:lstStyle/>
          <a:p>
            <a:r>
              <a:rPr lang="en-US" dirty="0"/>
              <a:t>Reviewed and approved for public distribution via URS #329541.</a:t>
            </a:r>
          </a:p>
        </p:txBody>
      </p:sp>
      <p:sp>
        <p:nvSpPr>
          <p:cNvPr id="4" name="Slide Number Placeholder 3"/>
          <p:cNvSpPr>
            <a:spLocks noGrp="1"/>
          </p:cNvSpPr>
          <p:nvPr>
            <p:ph type="sldNum" sz="quarter" idx="12"/>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3741414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JPL_RedWhite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1642110"/>
            <a:ext cx="3200400" cy="1866901"/>
          </a:xfrm>
          <a:prstGeom prst="rect">
            <a:avLst/>
          </a:prstGeom>
        </p:spPr>
      </p:pic>
      <p:sp>
        <p:nvSpPr>
          <p:cNvPr id="2" name="Date Placeholder 1"/>
          <p:cNvSpPr>
            <a:spLocks noGrp="1"/>
          </p:cNvSpPr>
          <p:nvPr>
            <p:ph type="dt" sz="half" idx="10"/>
          </p:nvPr>
        </p:nvSpPr>
        <p:spPr/>
        <p:txBody>
          <a:bodyPr/>
          <a:lstStyle/>
          <a:p>
            <a:r>
              <a:rPr lang="en-US"/>
              <a:t>7/11/24</a:t>
            </a:r>
            <a:endParaRPr lang="en-US" dirty="0"/>
          </a:p>
        </p:txBody>
      </p:sp>
      <p:sp>
        <p:nvSpPr>
          <p:cNvPr id="3" name="Footer Placeholder 2"/>
          <p:cNvSpPr>
            <a:spLocks noGrp="1"/>
          </p:cNvSpPr>
          <p:nvPr>
            <p:ph type="ftr" sz="quarter" idx="11"/>
          </p:nvPr>
        </p:nvSpPr>
        <p:spPr/>
        <p:txBody>
          <a:bodyPr/>
          <a:lstStyle/>
          <a:p>
            <a:r>
              <a:rPr lang="en-US" dirty="0"/>
              <a:t>Reviewed and approved for public distribution via URS #329541.</a:t>
            </a:r>
          </a:p>
        </p:txBody>
      </p:sp>
      <p:sp>
        <p:nvSpPr>
          <p:cNvPr id="4" name="Slide Number Placeholder 3"/>
          <p:cNvSpPr>
            <a:spLocks noGrp="1"/>
          </p:cNvSpPr>
          <p:nvPr>
            <p:ph type="sldNum" sz="quarter" idx="12"/>
          </p:nvPr>
        </p:nvSpPr>
        <p:spPr/>
        <p:txBody>
          <a:body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1796731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189098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7/11/24</a:t>
            </a:r>
            <a:endParaRPr lang="en-US" dirty="0"/>
          </a:p>
        </p:txBody>
      </p:sp>
      <p:sp>
        <p:nvSpPr>
          <p:cNvPr id="3" name="Footer Placeholder 2"/>
          <p:cNvSpPr>
            <a:spLocks noGrp="1"/>
          </p:cNvSpPr>
          <p:nvPr>
            <p:ph type="ftr" sz="quarter" idx="21"/>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2"/>
          </p:nvPr>
        </p:nvSpPr>
        <p:spPr/>
        <p:txBody>
          <a:bodyPr/>
          <a:lstStyle/>
          <a:p>
            <a:fld id="{AFADBB72-C5FB-47DF-870C-D1F1B1786C83}"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4097110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dirty="0"/>
              <a:t>Reviewed and approved for public distribution via URS #329541.</a:t>
            </a:r>
          </a:p>
        </p:txBody>
      </p:sp>
    </p:spTree>
    <p:extLst>
      <p:ext uri="{BB962C8B-B14F-4D97-AF65-F5344CB8AC3E}">
        <p14:creationId xmlns:p14="http://schemas.microsoft.com/office/powerpoint/2010/main" val="237142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12/9/24</a:t>
            </a:fld>
            <a:endParaRPr lang="en-US" dirty="0"/>
          </a:p>
        </p:txBody>
      </p:sp>
      <p:sp>
        <p:nvSpPr>
          <p:cNvPr id="5" name="Footer Placeholder 4"/>
          <p:cNvSpPr>
            <a:spLocks noGrp="1"/>
          </p:cNvSpPr>
          <p:nvPr>
            <p:ph type="ftr" sz="quarter" idx="21"/>
          </p:nvPr>
        </p:nvSpPr>
        <p:spPr/>
        <p:txBody>
          <a:bodyPr/>
          <a:lstStyle/>
          <a:p>
            <a:r>
              <a:rPr lang="en-US" dirty="0"/>
              <a:t>Reviewed and approved for public distribution via URS #329541.</a:t>
            </a:r>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179031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12/9/24</a:t>
            </a:fld>
            <a:endParaRPr lang="en-US" dirty="0"/>
          </a:p>
        </p:txBody>
      </p:sp>
      <p:sp>
        <p:nvSpPr>
          <p:cNvPr id="3" name="Footer Placeholder 2"/>
          <p:cNvSpPr>
            <a:spLocks noGrp="1"/>
          </p:cNvSpPr>
          <p:nvPr>
            <p:ph type="ftr" sz="quarter" idx="19"/>
          </p:nvPr>
        </p:nvSpPr>
        <p:spPr/>
        <p:txBody>
          <a:bodyPr/>
          <a:lstStyle/>
          <a:p>
            <a:r>
              <a:rPr lang="en-US" dirty="0"/>
              <a:t>Reviewed and approved for public distribution via URS #329541.</a:t>
            </a:r>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799596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12/9/24</a:t>
            </a:fld>
            <a:endParaRPr lang="en-US" dirty="0"/>
          </a:p>
        </p:txBody>
      </p:sp>
      <p:sp>
        <p:nvSpPr>
          <p:cNvPr id="5" name="Footer Placeholder 4"/>
          <p:cNvSpPr>
            <a:spLocks noGrp="1"/>
          </p:cNvSpPr>
          <p:nvPr>
            <p:ph type="ftr" sz="quarter" idx="21"/>
          </p:nvPr>
        </p:nvSpPr>
        <p:spPr/>
        <p:txBody>
          <a:bodyPr/>
          <a:lstStyle/>
          <a:p>
            <a:r>
              <a:rPr lang="en-US" dirty="0"/>
              <a:t>Reviewed and approved for public distribution via URS #329541.</a:t>
            </a:r>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274013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12/9/24</a:t>
            </a:fld>
            <a:endParaRPr lang="en-US" dirty="0"/>
          </a:p>
        </p:txBody>
      </p:sp>
      <p:sp>
        <p:nvSpPr>
          <p:cNvPr id="5" name="Footer Placeholder 4"/>
          <p:cNvSpPr>
            <a:spLocks noGrp="1"/>
          </p:cNvSpPr>
          <p:nvPr>
            <p:ph type="ftr" sz="quarter" idx="19"/>
          </p:nvPr>
        </p:nvSpPr>
        <p:spPr/>
        <p:txBody>
          <a:bodyPr/>
          <a:lstStyle/>
          <a:p>
            <a:r>
              <a:rPr lang="en-US" dirty="0"/>
              <a:t>Reviewed and approved for public distribution via URS #329541.</a:t>
            </a:r>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164658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12/9/24</a:t>
            </a:fld>
            <a:endParaRPr lang="en-US" dirty="0"/>
          </a:p>
        </p:txBody>
      </p:sp>
      <p:sp>
        <p:nvSpPr>
          <p:cNvPr id="5" name="Footer Placeholder 4"/>
          <p:cNvSpPr>
            <a:spLocks noGrp="1"/>
          </p:cNvSpPr>
          <p:nvPr>
            <p:ph type="ftr" sz="quarter" idx="21"/>
          </p:nvPr>
        </p:nvSpPr>
        <p:spPr/>
        <p:txBody>
          <a:bodyPr/>
          <a:lstStyle/>
          <a:p>
            <a:r>
              <a:rPr lang="en-US" dirty="0"/>
              <a:t>Reviewed and approved for public distribution via URS #329541.</a:t>
            </a:r>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61809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12/9/24</a:t>
            </a:fld>
            <a:endParaRPr lang="en-US" dirty="0"/>
          </a:p>
        </p:txBody>
      </p:sp>
      <p:sp>
        <p:nvSpPr>
          <p:cNvPr id="5" name="Footer Placeholder 4"/>
          <p:cNvSpPr>
            <a:spLocks noGrp="1"/>
          </p:cNvSpPr>
          <p:nvPr>
            <p:ph type="ftr" sz="quarter" idx="22"/>
          </p:nvPr>
        </p:nvSpPr>
        <p:spPr/>
        <p:txBody>
          <a:bodyPr/>
          <a:lstStyle/>
          <a:p>
            <a:r>
              <a:rPr lang="en-US" dirty="0"/>
              <a:t>Reviewed and approved for public distribution via URS #329541.</a:t>
            </a:r>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72798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12/9/24</a:t>
            </a:fld>
            <a:endParaRPr lang="en-US" dirty="0"/>
          </a:p>
        </p:txBody>
      </p:sp>
      <p:sp>
        <p:nvSpPr>
          <p:cNvPr id="5" name="Footer Placeholder 4"/>
          <p:cNvSpPr>
            <a:spLocks noGrp="1"/>
          </p:cNvSpPr>
          <p:nvPr>
            <p:ph type="ftr" sz="quarter" idx="22"/>
          </p:nvPr>
        </p:nvSpPr>
        <p:spPr/>
        <p:txBody>
          <a:bodyPr/>
          <a:lstStyle/>
          <a:p>
            <a:r>
              <a:rPr lang="en-US" dirty="0"/>
              <a:t>Reviewed and approved for public distribution via URS #329541.</a:t>
            </a:r>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885612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12/9/24</a:t>
            </a:fld>
            <a:endParaRPr lang="en-US" dirty="0"/>
          </a:p>
        </p:txBody>
      </p:sp>
      <p:sp>
        <p:nvSpPr>
          <p:cNvPr id="5" name="Footer Placeholder 4"/>
          <p:cNvSpPr>
            <a:spLocks noGrp="1"/>
          </p:cNvSpPr>
          <p:nvPr>
            <p:ph type="ftr" sz="quarter" idx="26"/>
          </p:nvPr>
        </p:nvSpPr>
        <p:spPr/>
        <p:txBody>
          <a:bodyPr/>
          <a:lstStyle/>
          <a:p>
            <a:r>
              <a:rPr lang="en-US" dirty="0"/>
              <a:t>Reviewed and approved for public distribution via URS #329541.</a:t>
            </a:r>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38960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0" name="Date Placeholder 9"/>
          <p:cNvSpPr>
            <a:spLocks noGrp="1"/>
          </p:cNvSpPr>
          <p:nvPr>
            <p:ph type="dt" sz="half" idx="18"/>
          </p:nvPr>
        </p:nvSpPr>
        <p:spPr/>
        <p:txBody>
          <a:bodyPr/>
          <a:lstStyle/>
          <a:p>
            <a:r>
              <a:rPr lang="en-US"/>
              <a:t>7/11/24</a:t>
            </a:r>
            <a:endParaRPr lang="en-US" dirty="0"/>
          </a:p>
        </p:txBody>
      </p:sp>
      <p:sp>
        <p:nvSpPr>
          <p:cNvPr id="11" name="Footer Placeholder 10"/>
          <p:cNvSpPr>
            <a:spLocks noGrp="1"/>
          </p:cNvSpPr>
          <p:nvPr>
            <p:ph type="ftr" sz="quarter" idx="19"/>
          </p:nvPr>
        </p:nvSpPr>
        <p:spPr/>
        <p:txBody>
          <a:bodyPr/>
          <a:lstStyle/>
          <a:p>
            <a:r>
              <a:rPr lang="en-US" dirty="0"/>
              <a:t>Reviewed and approved for public distribution via URS #329541.</a:t>
            </a:r>
          </a:p>
        </p:txBody>
      </p:sp>
      <p:sp>
        <p:nvSpPr>
          <p:cNvPr id="12" name="Slide Number Placeholder 11"/>
          <p:cNvSpPr>
            <a:spLocks noGrp="1"/>
          </p:cNvSpPr>
          <p:nvPr>
            <p:ph type="sldNum" sz="quarter" idx="20"/>
          </p:nvPr>
        </p:nvSpPr>
        <p:spPr/>
        <p:txBody>
          <a:bodyPr/>
          <a:lstStyle/>
          <a:p>
            <a:fld id="{4F9B971E-2AE2-4733-B5FD-67030972C437}"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12/9/24</a:t>
            </a:fld>
            <a:endParaRPr lang="en-US" dirty="0"/>
          </a:p>
        </p:txBody>
      </p:sp>
      <p:sp>
        <p:nvSpPr>
          <p:cNvPr id="5" name="Footer Placeholder 4"/>
          <p:cNvSpPr>
            <a:spLocks noGrp="1"/>
          </p:cNvSpPr>
          <p:nvPr>
            <p:ph type="ftr" sz="quarter" idx="26"/>
          </p:nvPr>
        </p:nvSpPr>
        <p:spPr/>
        <p:txBody>
          <a:bodyPr/>
          <a:lstStyle/>
          <a:p>
            <a:r>
              <a:rPr lang="en-US" dirty="0"/>
              <a:t>Reviewed and approved for public distribution via URS #329541.</a:t>
            </a:r>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120598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Blac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noAutofit/>
          </a:bodyPr>
          <a:lstStyle/>
          <a:p>
            <a:r>
              <a:rPr lang="en-US"/>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DC96F477-1573-42B6-8124-1C5E2CCC0FDA}" type="datetime1">
              <a:rPr lang="en-US" smtClean="0"/>
              <a:t>12/9/24</a:t>
            </a:fld>
            <a:endParaRPr lang="en-US" dirty="0"/>
          </a:p>
        </p:txBody>
      </p:sp>
      <p:sp>
        <p:nvSpPr>
          <p:cNvPr id="5" name="Footer Placeholder 4"/>
          <p:cNvSpPr>
            <a:spLocks noGrp="1"/>
          </p:cNvSpPr>
          <p:nvPr>
            <p:ph type="ftr" sz="quarter" idx="19"/>
          </p:nvPr>
        </p:nvSpPr>
        <p:spPr/>
        <p:txBody>
          <a:bodyPr/>
          <a:lstStyle/>
          <a:p>
            <a:r>
              <a:rPr lang="en-US" dirty="0"/>
              <a:t>Reviewed and approved for public distribution via URS #329541.</a:t>
            </a:r>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102316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and Light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7" name="Date Placeholder 6"/>
          <p:cNvSpPr>
            <a:spLocks noGrp="1"/>
          </p:cNvSpPr>
          <p:nvPr>
            <p:ph type="dt" sz="half" idx="18"/>
          </p:nvPr>
        </p:nvSpPr>
        <p:spPr/>
        <p:txBody>
          <a:bodyPr/>
          <a:lstStyle/>
          <a:p>
            <a:fld id="{69160BD7-9A24-46F0-B588-84A24FB50E43}" type="datetime1">
              <a:rPr lang="en-US" smtClean="0"/>
              <a:t>12/9/24</a:t>
            </a:fld>
            <a:endParaRPr lang="en-US" dirty="0"/>
          </a:p>
        </p:txBody>
      </p:sp>
      <p:sp>
        <p:nvSpPr>
          <p:cNvPr id="11" name="Footer Placeholder 10"/>
          <p:cNvSpPr>
            <a:spLocks noGrp="1"/>
          </p:cNvSpPr>
          <p:nvPr>
            <p:ph type="ftr" sz="quarter" idx="19"/>
          </p:nvPr>
        </p:nvSpPr>
        <p:spPr/>
        <p:txBody>
          <a:bodyPr/>
          <a:lstStyle/>
          <a:p>
            <a:r>
              <a:rPr lang="en-US" dirty="0"/>
              <a:t>Reviewed and approved for public distribution via URS #329541.</a:t>
            </a:r>
          </a:p>
        </p:txBody>
      </p:sp>
      <p:sp>
        <p:nvSpPr>
          <p:cNvPr id="13" name="Slide Number Placeholder 12"/>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184197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5" name="Date Placeholder 4"/>
          <p:cNvSpPr>
            <a:spLocks noGrp="1"/>
          </p:cNvSpPr>
          <p:nvPr>
            <p:ph type="dt" sz="half" idx="10"/>
          </p:nvPr>
        </p:nvSpPr>
        <p:spPr/>
        <p:txBody>
          <a:bodyPr/>
          <a:lstStyle/>
          <a:p>
            <a:fld id="{7F360C67-0F6D-4A63-8E63-273C3D00EFA0}" type="datetime1">
              <a:rPr lang="en-US" smtClean="0"/>
              <a:t>12/9/24</a:t>
            </a:fld>
            <a:endParaRPr lang="en-US" dirty="0"/>
          </a:p>
        </p:txBody>
      </p:sp>
      <p:sp>
        <p:nvSpPr>
          <p:cNvPr id="7" name="Footer Placeholder 6"/>
          <p:cNvSpPr>
            <a:spLocks noGrp="1"/>
          </p:cNvSpPr>
          <p:nvPr>
            <p:ph type="ftr" sz="quarter" idx="11"/>
          </p:nvPr>
        </p:nvSpPr>
        <p:spPr/>
        <p:txBody>
          <a:bodyPr/>
          <a:lstStyle/>
          <a:p>
            <a:r>
              <a:rPr lang="en-US" dirty="0"/>
              <a:t>Reviewed and approved for public distribution via URS #329541.</a:t>
            </a:r>
          </a:p>
        </p:txBody>
      </p:sp>
      <p:sp>
        <p:nvSpPr>
          <p:cNvPr id="8" name="Slide Number Placeholder 7"/>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064089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fld id="{5D7FBDF3-D11F-4F70-8F9F-651D17F84E13}" type="datetime1">
              <a:rPr lang="en-US" smtClean="0"/>
              <a:t>12/9/24</a:t>
            </a:fld>
            <a:endParaRPr lang="en-US" dirty="0"/>
          </a:p>
        </p:txBody>
      </p:sp>
      <p:sp>
        <p:nvSpPr>
          <p:cNvPr id="5" name="Footer Placeholder 4"/>
          <p:cNvSpPr>
            <a:spLocks noGrp="1"/>
          </p:cNvSpPr>
          <p:nvPr>
            <p:ph type="ftr" sz="quarter" idx="15"/>
          </p:nvPr>
        </p:nvSpPr>
        <p:spPr/>
        <p:txBody>
          <a:bodyPr/>
          <a:lstStyle/>
          <a:p>
            <a:r>
              <a:rPr lang="en-US" dirty="0"/>
              <a:t>Reviewed and approved for public distribution via URS #329541.</a:t>
            </a:r>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033498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_Gray">
    <p:bg>
      <p:bgPr>
        <a:solidFill>
          <a:schemeClr val="bg1">
            <a:lumMod val="6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4" name="TextBox 3"/>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fld id="{518357F6-0510-479E-9626-ED401C3312BA}" type="datetime1">
              <a:rPr lang="en-US" smtClean="0"/>
              <a:t>12/9/24</a:t>
            </a:fld>
            <a:endParaRPr lang="en-US" dirty="0"/>
          </a:p>
        </p:txBody>
      </p:sp>
      <p:sp>
        <p:nvSpPr>
          <p:cNvPr id="5" name="Footer Placeholder 4"/>
          <p:cNvSpPr>
            <a:spLocks noGrp="1"/>
          </p:cNvSpPr>
          <p:nvPr>
            <p:ph type="ftr" sz="quarter" idx="15"/>
          </p:nvPr>
        </p:nvSpPr>
        <p:spPr/>
        <p:txBody>
          <a:bodyPr/>
          <a:lstStyle/>
          <a:p>
            <a:r>
              <a:rPr lang="en-US" dirty="0"/>
              <a:t>Reviewed and approved for public distribution via URS #329541.</a:t>
            </a:r>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2359158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A867B-514B-4F27-82D6-3C76A0181DB0}" type="datetime1">
              <a:rPr lang="en-US" smtClean="0"/>
              <a:t>12/9/24</a:t>
            </a:fld>
            <a:endParaRPr lang="en-US" dirty="0"/>
          </a:p>
        </p:txBody>
      </p:sp>
      <p:sp>
        <p:nvSpPr>
          <p:cNvPr id="3" name="Footer Placeholder 2"/>
          <p:cNvSpPr>
            <a:spLocks noGrp="1"/>
          </p:cNvSpPr>
          <p:nvPr>
            <p:ph type="ftr" sz="quarter" idx="11"/>
          </p:nvPr>
        </p:nvSpPr>
        <p:spPr/>
        <p:txBody>
          <a:bodyPr/>
          <a:lstStyle/>
          <a:p>
            <a:r>
              <a:rPr lang="en-US" dirty="0"/>
              <a:t>Reviewed and approved for public distribution via URS #329541.</a:t>
            </a:r>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1241251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4" name="Straight Connector 3"/>
          <p:cNvCxnSpPr/>
          <p:nvPr userDrawn="1"/>
        </p:nvCxnSpPr>
        <p:spPr>
          <a:xfrm>
            <a:off x="2538518" y="2571750"/>
            <a:ext cx="4057288" cy="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1" y="2790066"/>
            <a:ext cx="9144000" cy="400153"/>
          </a:xfrm>
          <a:prstGeom prst="rect">
            <a:avLst/>
          </a:prstGeom>
          <a:noFill/>
        </p:spPr>
        <p:txBody>
          <a:bodyPr wrap="square" rtlCol="0" anchor="ctr">
            <a:noAutofit/>
          </a:bodyPr>
          <a:lstStyle/>
          <a:p>
            <a:pPr algn="ctr"/>
            <a:r>
              <a:rPr lang="en-US" sz="2000" kern="0" spc="70" dirty="0">
                <a:solidFill>
                  <a:schemeClr val="accent1"/>
                </a:solidFill>
              </a:rPr>
              <a:t>jpl.nasa.gov</a:t>
            </a:r>
          </a:p>
        </p:txBody>
      </p:sp>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1381408"/>
            <a:ext cx="4057288" cy="1127024"/>
          </a:xfrm>
          <a:prstGeom prst="rect">
            <a:avLst/>
          </a:prstGeom>
        </p:spPr>
      </p:pic>
      <p:sp>
        <p:nvSpPr>
          <p:cNvPr id="2" name="Date Placeholder 1"/>
          <p:cNvSpPr>
            <a:spLocks noGrp="1"/>
          </p:cNvSpPr>
          <p:nvPr>
            <p:ph type="dt" sz="half" idx="10"/>
          </p:nvPr>
        </p:nvSpPr>
        <p:spPr/>
        <p:txBody>
          <a:bodyPr/>
          <a:lstStyle/>
          <a:p>
            <a:fld id="{4CD6A7BB-C868-4082-9DAC-3FE8412AC8FD}" type="datetime1">
              <a:rPr lang="en-US" smtClean="0"/>
              <a:t>12/9/24</a:t>
            </a:fld>
            <a:endParaRPr lang="en-US" dirty="0"/>
          </a:p>
        </p:txBody>
      </p:sp>
      <p:sp>
        <p:nvSpPr>
          <p:cNvPr id="3" name="Footer Placeholder 2"/>
          <p:cNvSpPr>
            <a:spLocks noGrp="1"/>
          </p:cNvSpPr>
          <p:nvPr>
            <p:ph type="ftr" sz="quarter" idx="11"/>
          </p:nvPr>
        </p:nvSpPr>
        <p:spPr/>
        <p:txBody>
          <a:bodyPr/>
          <a:lstStyle/>
          <a:p>
            <a:r>
              <a:rPr lang="en-US" dirty="0"/>
              <a:t>Reviewed and approved for public distribution via URS #329541.</a:t>
            </a:r>
          </a:p>
        </p:txBody>
      </p:sp>
      <p:sp>
        <p:nvSpPr>
          <p:cNvPr id="7" name="Slide Number Placeholder 6"/>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118962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3356" y="2008238"/>
            <a:ext cx="4057288" cy="1127024"/>
          </a:xfrm>
          <a:prstGeom prst="rect">
            <a:avLst/>
          </a:prstGeom>
        </p:spPr>
      </p:pic>
      <p:sp>
        <p:nvSpPr>
          <p:cNvPr id="2" name="Date Placeholder 1"/>
          <p:cNvSpPr>
            <a:spLocks noGrp="1"/>
          </p:cNvSpPr>
          <p:nvPr>
            <p:ph type="dt" sz="half" idx="10"/>
          </p:nvPr>
        </p:nvSpPr>
        <p:spPr/>
        <p:txBody>
          <a:bodyPr/>
          <a:lstStyle/>
          <a:p>
            <a:fld id="{1D2A090E-3817-4555-91F3-FAFE914C4AAA}" type="datetime1">
              <a:rPr lang="en-US" smtClean="0"/>
              <a:t>12/9/24</a:t>
            </a:fld>
            <a:endParaRPr lang="en-US" dirty="0"/>
          </a:p>
        </p:txBody>
      </p:sp>
      <p:sp>
        <p:nvSpPr>
          <p:cNvPr id="3" name="Footer Placeholder 2"/>
          <p:cNvSpPr>
            <a:spLocks noGrp="1"/>
          </p:cNvSpPr>
          <p:nvPr>
            <p:ph type="ftr" sz="quarter" idx="11"/>
          </p:nvPr>
        </p:nvSpPr>
        <p:spPr/>
        <p:txBody>
          <a:bodyPr/>
          <a:lstStyle/>
          <a:p>
            <a:r>
              <a:rPr lang="en-US" dirty="0"/>
              <a:t>Reviewed and approved for public distribution via URS #329541.</a:t>
            </a:r>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85656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7/11/24</a:t>
            </a:r>
            <a:endParaRPr lang="en-US" dirty="0"/>
          </a:p>
        </p:txBody>
      </p:sp>
      <p:sp>
        <p:nvSpPr>
          <p:cNvPr id="3" name="Footer Placeholder 2"/>
          <p:cNvSpPr>
            <a:spLocks noGrp="1"/>
          </p:cNvSpPr>
          <p:nvPr>
            <p:ph type="ftr" sz="quarter" idx="21"/>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2"/>
          </p:nvPr>
        </p:nvSpPr>
        <p:spPr/>
        <p:txBody>
          <a:bodyPr/>
          <a:lstStyle/>
          <a:p>
            <a:fld id="{5CBC5745-1735-4F53-8168-1C1F18EAFF65}"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8"/>
          </p:nvPr>
        </p:nvSpPr>
        <p:spPr/>
        <p:txBody>
          <a:bodyPr/>
          <a:lstStyle/>
          <a:p>
            <a:r>
              <a:rPr lang="en-US"/>
              <a:t>7/11/24</a:t>
            </a:r>
            <a:endParaRPr lang="en-US" dirty="0"/>
          </a:p>
        </p:txBody>
      </p:sp>
      <p:sp>
        <p:nvSpPr>
          <p:cNvPr id="3" name="Footer Placeholder 2"/>
          <p:cNvSpPr>
            <a:spLocks noGrp="1"/>
          </p:cNvSpPr>
          <p:nvPr>
            <p:ph type="ftr" sz="quarter" idx="19"/>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0"/>
          </p:nvPr>
        </p:nvSpPr>
        <p:spPr/>
        <p:txBody>
          <a:bodyPr/>
          <a:lstStyle/>
          <a:p>
            <a:fld id="{8F0EA35C-A248-4E6E-81BC-49187525F2A8}"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r>
              <a:rPr lang="en-US"/>
              <a:t>7/11/24</a:t>
            </a:r>
            <a:endParaRPr lang="en-US" dirty="0"/>
          </a:p>
        </p:txBody>
      </p:sp>
      <p:sp>
        <p:nvSpPr>
          <p:cNvPr id="3" name="Footer Placeholder 2"/>
          <p:cNvSpPr>
            <a:spLocks noGrp="1"/>
          </p:cNvSpPr>
          <p:nvPr>
            <p:ph type="ftr" sz="quarter" idx="21"/>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2"/>
          </p:nvPr>
        </p:nvSpPr>
        <p:spPr/>
        <p:txBody>
          <a:bodyPr/>
          <a:lstStyle/>
          <a:p>
            <a:fld id="{224B4221-436D-4A56-A870-FCD944AD4DA9}"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r>
              <a:rPr lang="en-US" dirty="0"/>
              <a:t>DARE, Kazu </a:t>
            </a:r>
            <a:r>
              <a:rPr lang="en-US" dirty="0" err="1"/>
              <a:t>Echigo</a:t>
            </a:r>
            <a:r>
              <a:rPr lang="en-US" dirty="0"/>
              <a:t> (347F)</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1"/>
          </p:nvPr>
        </p:nvSpPr>
        <p:spPr/>
        <p:txBody>
          <a:bodyPr/>
          <a:lstStyle/>
          <a:p>
            <a:r>
              <a:rPr lang="en-US"/>
              <a:t>7/11/24</a:t>
            </a:r>
            <a:endParaRPr lang="en-US" dirty="0"/>
          </a:p>
        </p:txBody>
      </p:sp>
      <p:sp>
        <p:nvSpPr>
          <p:cNvPr id="3" name="Footer Placeholder 2"/>
          <p:cNvSpPr>
            <a:spLocks noGrp="1"/>
          </p:cNvSpPr>
          <p:nvPr>
            <p:ph type="ftr" sz="quarter" idx="22"/>
          </p:nvPr>
        </p:nvSpPr>
        <p:spPr/>
        <p:txBody>
          <a:bodyPr/>
          <a:lstStyle/>
          <a:p>
            <a:r>
              <a:rPr lang="en-US" dirty="0"/>
              <a:t>Reviewed and approved for public distribution via URS #329541.</a:t>
            </a:r>
          </a:p>
        </p:txBody>
      </p:sp>
      <p:sp>
        <p:nvSpPr>
          <p:cNvPr id="8" name="Slide Number Placeholder 7"/>
          <p:cNvSpPr>
            <a:spLocks noGrp="1"/>
          </p:cNvSpPr>
          <p:nvPr>
            <p:ph type="sldNum" sz="quarter" idx="23"/>
          </p:nvPr>
        </p:nvSpPr>
        <p:spPr/>
        <p:txBody>
          <a:bodyPr/>
          <a:lstStyle/>
          <a:p>
            <a:fld id="{88E63ABD-6101-4E70-82A7-7F7B876ECCFD}"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0" y="4802823"/>
            <a:ext cx="1137920"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r>
              <a:rPr lang="en-US"/>
              <a:t>7/11/24</a:t>
            </a:r>
            <a:endParaRPr lang="en-US" dirty="0"/>
          </a:p>
        </p:txBody>
      </p:sp>
      <p:sp>
        <p:nvSpPr>
          <p:cNvPr id="5" name="Footer Placeholder 4"/>
          <p:cNvSpPr>
            <a:spLocks noGrp="1"/>
          </p:cNvSpPr>
          <p:nvPr>
            <p:ph type="ftr" sz="quarter" idx="3"/>
          </p:nvPr>
        </p:nvSpPr>
        <p:spPr>
          <a:xfrm>
            <a:off x="1691640" y="4802823"/>
            <a:ext cx="5760720" cy="274637"/>
          </a:xfrm>
          <a:prstGeom prst="rect">
            <a:avLst/>
          </a:prstGeom>
        </p:spPr>
        <p:txBody>
          <a:bodyPr vert="horz" lIns="91440" tIns="45720" rIns="91440" bIns="45720" rtlCol="0" anchor="ctr">
            <a:noAutofit/>
          </a:bodyPr>
          <a:lstStyle>
            <a:lvl1pPr algn="ctr">
              <a:defRPr sz="800">
                <a:solidFill>
                  <a:schemeClr val="accent1"/>
                </a:solidFill>
              </a:defRPr>
            </a:lvl1pPr>
          </a:lstStyle>
          <a:p>
            <a:r>
              <a:rPr lang="en-US" dirty="0"/>
              <a:t>Reviewed and approved for public distribution via URS #329541.</a:t>
            </a:r>
          </a:p>
        </p:txBody>
      </p:sp>
      <p:sp>
        <p:nvSpPr>
          <p:cNvPr id="6" name="Slide Number Placeholder 5"/>
          <p:cNvSpPr>
            <a:spLocks noGrp="1"/>
          </p:cNvSpPr>
          <p:nvPr>
            <p:ph type="sldNum" sz="quarter" idx="4"/>
          </p:nvPr>
        </p:nvSpPr>
        <p:spPr>
          <a:xfrm>
            <a:off x="7711440" y="4800283"/>
            <a:ext cx="895644" cy="27463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 id="2147483653" r:id="rId13"/>
    <p:sldLayoutId id="2147483654" r:id="rId14"/>
    <p:sldLayoutId id="2147483656" r:id="rId15"/>
    <p:sldLayoutId id="2147483657" r:id="rId16"/>
    <p:sldLayoutId id="2147483658" r:id="rId17"/>
    <p:sldLayoutId id="2147483659" r:id="rId18"/>
    <p:sldLayoutId id="2147483660" r:id="rId19"/>
  </p:sldLayoutIdLst>
  <p:hf hdr="0" ft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0" y="4802823"/>
            <a:ext cx="1137920"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r>
              <a:rPr lang="en-US"/>
              <a:t>7/11/24</a:t>
            </a:r>
            <a:endParaRPr lang="en-US" dirty="0"/>
          </a:p>
        </p:txBody>
      </p:sp>
      <p:sp>
        <p:nvSpPr>
          <p:cNvPr id="5" name="Footer Placeholder 4"/>
          <p:cNvSpPr>
            <a:spLocks noGrp="1"/>
          </p:cNvSpPr>
          <p:nvPr>
            <p:ph type="ftr" sz="quarter" idx="3"/>
          </p:nvPr>
        </p:nvSpPr>
        <p:spPr>
          <a:xfrm>
            <a:off x="1691640" y="4802823"/>
            <a:ext cx="5760720" cy="274637"/>
          </a:xfrm>
          <a:prstGeom prst="rect">
            <a:avLst/>
          </a:prstGeom>
        </p:spPr>
        <p:txBody>
          <a:bodyPr vert="horz" lIns="91440" tIns="45720" rIns="91440" bIns="45720" rtlCol="0" anchor="ctr">
            <a:noAutofit/>
          </a:bodyPr>
          <a:lstStyle>
            <a:lvl1pPr algn="ctr">
              <a:defRPr sz="800">
                <a:solidFill>
                  <a:schemeClr val="accent1"/>
                </a:solidFill>
              </a:defRPr>
            </a:lvl1pPr>
          </a:lstStyle>
          <a:p>
            <a:r>
              <a:rPr lang="en-US" dirty="0"/>
              <a:t>Reviewed and approved for public distribution via URS #329541.</a:t>
            </a:r>
          </a:p>
        </p:txBody>
      </p:sp>
      <p:sp>
        <p:nvSpPr>
          <p:cNvPr id="6" name="Slide Number Placeholder 5"/>
          <p:cNvSpPr>
            <a:spLocks noGrp="1"/>
          </p:cNvSpPr>
          <p:nvPr>
            <p:ph type="sldNum" sz="quarter" idx="4"/>
          </p:nvPr>
        </p:nvSpPr>
        <p:spPr>
          <a:xfrm>
            <a:off x="7711440" y="4800283"/>
            <a:ext cx="895644" cy="27463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8867665A-55FD-4B6D-9DC8-21DD987A67C3}" type="slidenum">
              <a:rPr lang="en-US" smtClean="0"/>
              <a:pPr/>
              <a:t>‹#›</a:t>
            </a:fld>
            <a:endParaRPr lang="en-US" dirty="0"/>
          </a:p>
        </p:txBody>
      </p:sp>
    </p:spTree>
    <p:extLst>
      <p:ext uri="{BB962C8B-B14F-4D97-AF65-F5344CB8AC3E}">
        <p14:creationId xmlns:p14="http://schemas.microsoft.com/office/powerpoint/2010/main" val="2816072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ftr="0"/>
  <p:txStyles>
    <p:titleStyle>
      <a:lvl1pPr algn="l" defTabSz="457200" rtl="0" eaLnBrk="1" latinLnBrk="0" hangingPunct="1">
        <a:spcBef>
          <a:spcPct val="0"/>
        </a:spcBef>
        <a:buNone/>
        <a:defRPr sz="2400" b="1" kern="1200">
          <a:solidFill>
            <a:schemeClr val="bg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bg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kern="1200">
          <a:solidFill>
            <a:schemeClr val="bg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bg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bg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12/9/24</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dirty="0"/>
              <a:t>Reviewed and approved for public distribution via URS #329541.</a:t>
            </a:r>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643080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7.emf"/><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50.emf"/><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1.emf"/><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7.emf"/><Relationship Id="rId4" Type="http://schemas.openxmlformats.org/officeDocument/2006/relationships/image" Target="../media/image52.emf"/></Relationships>
</file>

<file path=ppt/slides/_rels/slide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3.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3.emf"/><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0.png"/><Relationship Id="rId7" Type="http://schemas.openxmlformats.org/officeDocument/2006/relationships/image" Target="../media/image56.sv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58.sv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image" Target="../media/image22.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7.svg"/><Relationship Id="rId11" Type="http://schemas.openxmlformats.org/officeDocument/2006/relationships/image" Target="../media/image21.png"/><Relationship Id="rId5" Type="http://schemas.openxmlformats.org/officeDocument/2006/relationships/image" Target="../media/image36.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24.sv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3.emf"/></Relationships>
</file>

<file path=ppt/slides/_rels/slide2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45.png"/><Relationship Id="rId7"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6.svg"/></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1.emf"/><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3.emf"/><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46.sv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3.emf"/><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3.emf"/><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46.sv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7.emf"/><Relationship Id="rId4" Type="http://schemas.openxmlformats.org/officeDocument/2006/relationships/image" Target="../media/image16.emf"/></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image" Target="../media/image6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3.emf"/><Relationship Id="rId7" Type="http://schemas.openxmlformats.org/officeDocument/2006/relationships/image" Target="../media/image69.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8.emf"/><Relationship Id="rId9" Type="http://schemas.openxmlformats.org/officeDocument/2006/relationships/image" Target="../media/image71.svg"/></Relationships>
</file>

<file path=ppt/slides/_rels/slide3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74.emf"/><Relationship Id="rId4" Type="http://schemas.openxmlformats.org/officeDocument/2006/relationships/image" Target="../media/image73.emf"/></Relationships>
</file>

<file path=ppt/slides/_rels/slide37.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520.png"/><Relationship Id="rId7" Type="http://schemas.openxmlformats.org/officeDocument/2006/relationships/image" Target="../media/image78.em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 Id="rId9" Type="http://schemas.openxmlformats.org/officeDocument/2006/relationships/image" Target="../media/image80.emf"/></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56.sv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81.sv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2.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4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85.emf"/></Relationships>
</file>

<file path=ppt/slides/_rels/slide4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88.emf"/></Relationships>
</file>

<file path=ppt/slides/_rels/slide4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eg"/><Relationship Id="rId7" Type="http://schemas.openxmlformats.org/officeDocument/2006/relationships/image" Target="../media/image95.jpg"/><Relationship Id="rId2" Type="http://schemas.openxmlformats.org/officeDocument/2006/relationships/image" Target="../media/image90.jpeg"/><Relationship Id="rId1" Type="http://schemas.openxmlformats.org/officeDocument/2006/relationships/slideLayout" Target="../slideLayouts/slideLayout5.xml"/><Relationship Id="rId6" Type="http://schemas.openxmlformats.org/officeDocument/2006/relationships/image" Target="../media/image94.jpg"/><Relationship Id="rId5" Type="http://schemas.openxmlformats.org/officeDocument/2006/relationships/image" Target="../media/image93.jpeg"/><Relationship Id="rId4" Type="http://schemas.openxmlformats.org/officeDocument/2006/relationships/image" Target="../media/image92.png"/><Relationship Id="rId9" Type="http://schemas.openxmlformats.org/officeDocument/2006/relationships/image" Target="../media/image9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5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98.emf"/></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9.emf"/><Relationship Id="rId7" Type="http://schemas.openxmlformats.org/officeDocument/2006/relationships/image" Target="../media/image46.sv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svg"/><Relationship Id="rId5" Type="http://schemas.openxmlformats.org/officeDocument/2006/relationships/image" Target="../media/image71.svg"/><Relationship Id="rId10" Type="http://schemas.openxmlformats.org/officeDocument/2006/relationships/image" Target="../media/image48.png"/><Relationship Id="rId4" Type="http://schemas.openxmlformats.org/officeDocument/2006/relationships/image" Target="../media/image70.png"/><Relationship Id="rId9" Type="http://schemas.openxmlformats.org/officeDocument/2006/relationships/image" Target="../media/image101.svg"/></Relationships>
</file>

<file path=ppt/slides/_rels/slide5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5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103.emf"/></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53.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6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6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3.emf"/><Relationship Id="rId7" Type="http://schemas.openxmlformats.org/officeDocument/2006/relationships/image" Target="../media/image69.emf"/><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8.emf"/><Relationship Id="rId9" Type="http://schemas.openxmlformats.org/officeDocument/2006/relationships/image" Target="../media/image71.svg"/></Relationships>
</file>

<file path=ppt/slides/_rels/slide6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50.emf"/></Relationships>
</file>

<file path=ppt/slides/_rels/slide6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50.emf"/></Relationships>
</file>

<file path=ppt/slides/_rels/slide6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50.emf"/></Relationships>
</file>

<file path=ppt/slides/_rels/slide6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50.emf"/></Relationships>
</file>

<file path=ppt/slides/_rels/slide6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image" Target="../media/image39.sv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24.svg"/><Relationship Id="rId4" Type="http://schemas.openxmlformats.org/officeDocument/2006/relationships/image" Target="../media/image22.svg"/><Relationship Id="rId9" Type="http://schemas.openxmlformats.org/officeDocument/2006/relationships/image" Target="../media/image23.png"/></Relationships>
</file>

<file path=ppt/slides/_rels/slide6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image" Target="../media/image39.sv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24.svg"/><Relationship Id="rId4" Type="http://schemas.openxmlformats.org/officeDocument/2006/relationships/image" Target="../media/image22.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image" Target="../media/image39.sv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24.svg"/><Relationship Id="rId4" Type="http://schemas.openxmlformats.org/officeDocument/2006/relationships/image" Target="../media/image22.svg"/><Relationship Id="rId9" Type="http://schemas.openxmlformats.org/officeDocument/2006/relationships/image" Target="../media/image23.png"/></Relationships>
</file>

<file path=ppt/slides/_rels/slide7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36.png"/><Relationship Id="rId12"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24.svg"/><Relationship Id="rId4" Type="http://schemas.openxmlformats.org/officeDocument/2006/relationships/image" Target="../media/image22.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1" descr="Photo-2015-03-12-085758 - D2015_0302_D370_CMSalt2.jpg"/>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6421" t="27414" r="11723"/>
          <a:stretch/>
        </p:blipFill>
        <p:spPr>
          <a:xfrm>
            <a:off x="0" y="0"/>
            <a:ext cx="5546725" cy="5143500"/>
          </a:xfrm>
        </p:spPr>
      </p:pic>
      <p:sp>
        <p:nvSpPr>
          <p:cNvPr id="9" name="Text Placeholder 2">
            <a:extLst>
              <a:ext uri="{FF2B5EF4-FFF2-40B4-BE49-F238E27FC236}">
                <a16:creationId xmlns:a16="http://schemas.microsoft.com/office/drawing/2014/main" id="{56BCB67D-D13B-480A-6E83-B8562E1C4ACA}"/>
              </a:ext>
            </a:extLst>
          </p:cNvPr>
          <p:cNvSpPr txBox="1">
            <a:spLocks/>
          </p:cNvSpPr>
          <p:nvPr/>
        </p:nvSpPr>
        <p:spPr>
          <a:xfrm>
            <a:off x="5687783" y="664081"/>
            <a:ext cx="3347357" cy="1387743"/>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Clr>
                <a:schemeClr val="bg1">
                  <a:lumMod val="50000"/>
                </a:schemeClr>
              </a:buClr>
              <a:buFont typeface="Arial"/>
              <a:buNone/>
              <a:tabLst/>
              <a:defRPr sz="2200" b="1" kern="1200" baseline="0">
                <a:solidFill>
                  <a:schemeClr val="tx1"/>
                </a:solidFill>
                <a:latin typeface="+mj-lt"/>
                <a:ea typeface="+mn-ea"/>
                <a:cs typeface="+mn-cs"/>
              </a:defRPr>
            </a:lvl1pPr>
            <a:lvl2pPr marL="457200" indent="0" algn="ctr"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a:t>Autonomy in the Real-World: Autonomous Trajectory Planning for Asteroid Reconnaissance via Stochastic Optimization</a:t>
            </a:r>
            <a:endParaRPr lang="en-US" sz="1700" dirty="0"/>
          </a:p>
        </p:txBody>
      </p:sp>
      <p:sp>
        <p:nvSpPr>
          <p:cNvPr id="10" name="Text Placeholder 4">
            <a:extLst>
              <a:ext uri="{FF2B5EF4-FFF2-40B4-BE49-F238E27FC236}">
                <a16:creationId xmlns:a16="http://schemas.microsoft.com/office/drawing/2014/main" id="{0D90F970-7A92-E407-3C19-FB050C05A5A3}"/>
              </a:ext>
            </a:extLst>
          </p:cNvPr>
          <p:cNvSpPr txBox="1">
            <a:spLocks/>
          </p:cNvSpPr>
          <p:nvPr/>
        </p:nvSpPr>
        <p:spPr>
          <a:xfrm>
            <a:off x="5687782" y="2426134"/>
            <a:ext cx="3347357" cy="833120"/>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Clr>
                <a:schemeClr val="bg1">
                  <a:lumMod val="50000"/>
                </a:schemeClr>
              </a:buClr>
              <a:buFont typeface="Arial"/>
              <a:buNone/>
              <a:tabLst/>
              <a:defRPr sz="1000" kern="1200" baseline="0">
                <a:solidFill>
                  <a:schemeClr val="tx1"/>
                </a:solidFill>
                <a:latin typeface="+mj-lt"/>
                <a:ea typeface="+mn-ea"/>
                <a:cs typeface="+mn-cs"/>
              </a:defRPr>
            </a:lvl1pPr>
            <a:lvl2pPr marL="457200" indent="0" algn="ctr"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ctr"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Kazu Echigo</a:t>
            </a:r>
          </a:p>
          <a:p>
            <a:r>
              <a:rPr lang="en-US"/>
              <a:t>JVSRP 347F</a:t>
            </a:r>
          </a:p>
          <a:p>
            <a:r>
              <a:rPr lang="en-US"/>
              <a:t>University of Washington</a:t>
            </a:r>
            <a:endParaRPr lang="en-US" dirty="0"/>
          </a:p>
        </p:txBody>
      </p:sp>
    </p:spTree>
    <p:extLst>
      <p:ext uri="{BB962C8B-B14F-4D97-AF65-F5344CB8AC3E}">
        <p14:creationId xmlns:p14="http://schemas.microsoft.com/office/powerpoint/2010/main" val="235323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DA69F54-37BA-F97D-BDFA-93A70653CF4A}"/>
              </a:ext>
            </a:extLst>
          </p:cNvPr>
          <p:cNvSpPr>
            <a:spLocks noGrp="1"/>
          </p:cNvSpPr>
          <p:nvPr>
            <p:ph type="sldNum" sz="quarter" idx="22"/>
          </p:nvPr>
        </p:nvSpPr>
        <p:spPr/>
        <p:txBody>
          <a:bodyPr/>
          <a:lstStyle/>
          <a:p>
            <a:fld id="{224B4221-436D-4A56-A870-FCD944AD4DA9}" type="slidenum">
              <a:rPr lang="en-US" smtClean="0"/>
              <a:pPr/>
              <a:t>10</a:t>
            </a:fld>
            <a:endParaRPr lang="en-US" dirty="0"/>
          </a:p>
        </p:txBody>
      </p:sp>
      <p:sp>
        <p:nvSpPr>
          <p:cNvPr id="3" name="Title 2"/>
          <p:cNvSpPr>
            <a:spLocks noGrp="1"/>
          </p:cNvSpPr>
          <p:nvPr>
            <p:ph type="title"/>
          </p:nvPr>
        </p:nvSpPr>
        <p:spPr/>
        <p:txBody>
          <a:bodyPr/>
          <a:lstStyle/>
          <a:p>
            <a:r>
              <a:rPr lang="en-US" sz="2200" dirty="0"/>
              <a:t>Optimal Control for the Reconnaissance Phase</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4" name="Google Shape;91;p17">
            <a:extLst>
              <a:ext uri="{FF2B5EF4-FFF2-40B4-BE49-F238E27FC236}">
                <a16:creationId xmlns:a16="http://schemas.microsoft.com/office/drawing/2014/main" id="{089C15C4-4465-DEE6-5DD8-A68C810599D8}"/>
              </a:ext>
            </a:extLst>
          </p:cNvPr>
          <p:cNvSpPr txBox="1"/>
          <p:nvPr/>
        </p:nvSpPr>
        <p:spPr>
          <a:xfrm>
            <a:off x="382409" y="3592864"/>
            <a:ext cx="8257262" cy="400079"/>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Solution to the optimization problem is the </a:t>
            </a:r>
            <a:r>
              <a:rPr lang="en-US" sz="1400" dirty="0">
                <a:solidFill>
                  <a:schemeClr val="accent1"/>
                </a:solidFill>
              </a:rPr>
              <a:t>nominal</a:t>
            </a:r>
            <a:r>
              <a:rPr lang="en-US" sz="1400" dirty="0">
                <a:solidFill>
                  <a:schemeClr val="tx2">
                    <a:lumMod val="25000"/>
                  </a:schemeClr>
                </a:solidFill>
              </a:rPr>
              <a:t> trajectory satisfying all mission constraints</a:t>
            </a:r>
          </a:p>
        </p:txBody>
      </p:sp>
      <p:pic>
        <p:nvPicPr>
          <p:cNvPr id="5" name="Picture 4">
            <a:extLst>
              <a:ext uri="{FF2B5EF4-FFF2-40B4-BE49-F238E27FC236}">
                <a16:creationId xmlns:a16="http://schemas.microsoft.com/office/drawing/2014/main" id="{5B09538F-C9EC-D2F3-52E1-F7CACBE57107}"/>
              </a:ext>
            </a:extLst>
          </p:cNvPr>
          <p:cNvPicPr>
            <a:picLocks noChangeAspect="1"/>
          </p:cNvPicPr>
          <p:nvPr/>
        </p:nvPicPr>
        <p:blipFill>
          <a:blip r:embed="rId3"/>
          <a:stretch>
            <a:fillRect/>
          </a:stretch>
        </p:blipFill>
        <p:spPr>
          <a:xfrm>
            <a:off x="5610786" y="1746234"/>
            <a:ext cx="2225040" cy="1044937"/>
          </a:xfrm>
          <a:prstGeom prst="rect">
            <a:avLst/>
          </a:prstGeom>
        </p:spPr>
      </p:pic>
      <p:grpSp>
        <p:nvGrpSpPr>
          <p:cNvPr id="20" name="Group 19">
            <a:extLst>
              <a:ext uri="{FF2B5EF4-FFF2-40B4-BE49-F238E27FC236}">
                <a16:creationId xmlns:a16="http://schemas.microsoft.com/office/drawing/2014/main" id="{7F42BE17-C654-B12A-669F-72C43CFCE4CA}"/>
              </a:ext>
            </a:extLst>
          </p:cNvPr>
          <p:cNvGrpSpPr>
            <a:grpSpLocks noChangeAspect="1"/>
          </p:cNvGrpSpPr>
          <p:nvPr/>
        </p:nvGrpSpPr>
        <p:grpSpPr>
          <a:xfrm>
            <a:off x="-341290" y="910422"/>
            <a:ext cx="5242856" cy="2716560"/>
            <a:chOff x="2010661" y="711267"/>
            <a:chExt cx="7267364" cy="3765549"/>
          </a:xfrm>
        </p:grpSpPr>
        <p:pic>
          <p:nvPicPr>
            <p:cNvPr id="21" name="Graphic 20">
              <a:extLst>
                <a:ext uri="{FF2B5EF4-FFF2-40B4-BE49-F238E27FC236}">
                  <a16:creationId xmlns:a16="http://schemas.microsoft.com/office/drawing/2014/main" id="{77473D61-AC5D-3071-2068-E2DCF0BB2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78221" flipH="1">
              <a:off x="5293006" y="2996687"/>
              <a:ext cx="1234827" cy="1234827"/>
            </a:xfrm>
            <a:prstGeom prst="rect">
              <a:avLst/>
            </a:prstGeom>
          </p:spPr>
        </p:pic>
        <p:pic>
          <p:nvPicPr>
            <p:cNvPr id="22" name="Picture 21">
              <a:extLst>
                <a:ext uri="{FF2B5EF4-FFF2-40B4-BE49-F238E27FC236}">
                  <a16:creationId xmlns:a16="http://schemas.microsoft.com/office/drawing/2014/main" id="{2C32A3E8-A8C4-0E74-8556-05ED983D94E2}"/>
                </a:ext>
              </a:extLst>
            </p:cNvPr>
            <p:cNvPicPr>
              <a:picLocks noChangeAspect="1"/>
            </p:cNvPicPr>
            <p:nvPr/>
          </p:nvPicPr>
          <p:blipFill>
            <a:blip r:embed="rId6"/>
            <a:stretch>
              <a:fillRect/>
            </a:stretch>
          </p:blipFill>
          <p:spPr>
            <a:xfrm>
              <a:off x="2010661" y="711267"/>
              <a:ext cx="7267364" cy="3765549"/>
            </a:xfrm>
            <a:prstGeom prst="rect">
              <a:avLst/>
            </a:prstGeom>
          </p:spPr>
        </p:pic>
        <p:pic>
          <p:nvPicPr>
            <p:cNvPr id="23" name="Graphic 22">
              <a:extLst>
                <a:ext uri="{FF2B5EF4-FFF2-40B4-BE49-F238E27FC236}">
                  <a16:creationId xmlns:a16="http://schemas.microsoft.com/office/drawing/2014/main" id="{24DEC1DF-D1EA-8EBA-8464-6F43E3A38B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3684" y="2812914"/>
              <a:ext cx="621432" cy="621432"/>
            </a:xfrm>
            <a:prstGeom prst="rect">
              <a:avLst/>
            </a:prstGeom>
          </p:spPr>
        </p:pic>
        <p:pic>
          <p:nvPicPr>
            <p:cNvPr id="24" name="Graphic 23">
              <a:extLst>
                <a:ext uri="{FF2B5EF4-FFF2-40B4-BE49-F238E27FC236}">
                  <a16:creationId xmlns:a16="http://schemas.microsoft.com/office/drawing/2014/main" id="{2DBCE85B-6E22-045F-2B17-2C8A0F51FC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92847">
              <a:off x="4821665" y="1732862"/>
              <a:ext cx="621432" cy="621432"/>
            </a:xfrm>
            <a:prstGeom prst="rect">
              <a:avLst/>
            </a:prstGeom>
          </p:spPr>
        </p:pic>
        <p:pic>
          <p:nvPicPr>
            <p:cNvPr id="25" name="Graphic 24">
              <a:extLst>
                <a:ext uri="{FF2B5EF4-FFF2-40B4-BE49-F238E27FC236}">
                  <a16:creationId xmlns:a16="http://schemas.microsoft.com/office/drawing/2014/main" id="{A650F1D0-B8F5-6612-E1C3-922EDA90E4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31892">
              <a:off x="6038999" y="1710348"/>
              <a:ext cx="621432" cy="621432"/>
            </a:xfrm>
            <a:prstGeom prst="rect">
              <a:avLst/>
            </a:prstGeom>
          </p:spPr>
        </p:pic>
        <p:pic>
          <p:nvPicPr>
            <p:cNvPr id="26" name="Graphic 25">
              <a:extLst>
                <a:ext uri="{FF2B5EF4-FFF2-40B4-BE49-F238E27FC236}">
                  <a16:creationId xmlns:a16="http://schemas.microsoft.com/office/drawing/2014/main" id="{3D7E4513-F953-735E-66CE-E68FCE6FD0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6591" y="2747509"/>
              <a:ext cx="621432" cy="621432"/>
            </a:xfrm>
            <a:prstGeom prst="rect">
              <a:avLst/>
            </a:prstGeom>
          </p:spPr>
        </p:pic>
        <p:pic>
          <p:nvPicPr>
            <p:cNvPr id="27" name="Graphic 26">
              <a:extLst>
                <a:ext uri="{FF2B5EF4-FFF2-40B4-BE49-F238E27FC236}">
                  <a16:creationId xmlns:a16="http://schemas.microsoft.com/office/drawing/2014/main" id="{A9497E1D-356A-07B9-0280-F391E909F1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154019">
              <a:off x="7101277" y="2079312"/>
              <a:ext cx="621432" cy="621432"/>
            </a:xfrm>
            <a:prstGeom prst="rect">
              <a:avLst/>
            </a:prstGeom>
          </p:spPr>
        </p:pic>
        <p:pic>
          <p:nvPicPr>
            <p:cNvPr id="28" name="Graphic 27">
              <a:extLst>
                <a:ext uri="{FF2B5EF4-FFF2-40B4-BE49-F238E27FC236}">
                  <a16:creationId xmlns:a16="http://schemas.microsoft.com/office/drawing/2014/main" id="{7701C47D-6485-55F9-1B52-72AF13657D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491083">
              <a:off x="4013085" y="2086469"/>
              <a:ext cx="621432" cy="621432"/>
            </a:xfrm>
            <a:prstGeom prst="rect">
              <a:avLst/>
            </a:prstGeom>
          </p:spPr>
        </p:pic>
      </p:grpSp>
      <p:sp>
        <p:nvSpPr>
          <p:cNvPr id="2" name="Footer Placeholder 2">
            <a:extLst>
              <a:ext uri="{FF2B5EF4-FFF2-40B4-BE49-F238E27FC236}">
                <a16:creationId xmlns:a16="http://schemas.microsoft.com/office/drawing/2014/main" id="{597E2BAF-DC84-3F06-CB0B-06A01FA0164C}"/>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3812329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Slide Number Placeholder 6">
            <a:extLst>
              <a:ext uri="{FF2B5EF4-FFF2-40B4-BE49-F238E27FC236}">
                <a16:creationId xmlns:a16="http://schemas.microsoft.com/office/drawing/2014/main" id="{2E6C8555-22E3-12B0-F83D-D1399E5994EF}"/>
              </a:ext>
            </a:extLst>
          </p:cNvPr>
          <p:cNvSpPr txBox="1">
            <a:spLocks/>
          </p:cNvSpPr>
          <p:nvPr/>
        </p:nvSpPr>
        <p:spPr>
          <a:xfrm>
            <a:off x="7711440" y="4800283"/>
            <a:ext cx="895644" cy="27463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10</a:t>
            </a:r>
          </a:p>
        </p:txBody>
      </p:sp>
      <p:pic>
        <p:nvPicPr>
          <p:cNvPr id="6" name="Picture 5">
            <a:extLst>
              <a:ext uri="{FF2B5EF4-FFF2-40B4-BE49-F238E27FC236}">
                <a16:creationId xmlns:a16="http://schemas.microsoft.com/office/drawing/2014/main" id="{1645C035-FD04-DE01-8F45-3D09F3E508AA}"/>
              </a:ext>
            </a:extLst>
          </p:cNvPr>
          <p:cNvPicPr>
            <a:picLocks noChangeAspect="1"/>
          </p:cNvPicPr>
          <p:nvPr/>
        </p:nvPicPr>
        <p:blipFill>
          <a:blip r:embed="rId3"/>
          <a:stretch>
            <a:fillRect/>
          </a:stretch>
        </p:blipFill>
        <p:spPr>
          <a:xfrm>
            <a:off x="4780206" y="1747002"/>
            <a:ext cx="3886200" cy="1038731"/>
          </a:xfrm>
          <a:prstGeom prst="rect">
            <a:avLst/>
          </a:prstGeom>
        </p:spPr>
      </p:pic>
      <p:sp>
        <p:nvSpPr>
          <p:cNvPr id="3" name="Title 2"/>
          <p:cNvSpPr>
            <a:spLocks noGrp="1"/>
          </p:cNvSpPr>
          <p:nvPr>
            <p:ph type="title"/>
          </p:nvPr>
        </p:nvSpPr>
        <p:spPr/>
        <p:txBody>
          <a:bodyPr/>
          <a:lstStyle/>
          <a:p>
            <a:r>
              <a:rPr lang="en-US" dirty="0"/>
              <a:t>Proposed Idea: Stochastic Optimal Control Approach</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4" name="Google Shape;91;p17">
            <a:extLst>
              <a:ext uri="{FF2B5EF4-FFF2-40B4-BE49-F238E27FC236}">
                <a16:creationId xmlns:a16="http://schemas.microsoft.com/office/drawing/2014/main" id="{089C15C4-4465-DEE6-5DD8-A68C810599D8}"/>
              </a:ext>
            </a:extLst>
          </p:cNvPr>
          <p:cNvSpPr txBox="1"/>
          <p:nvPr/>
        </p:nvSpPr>
        <p:spPr>
          <a:xfrm>
            <a:off x="382409" y="3592864"/>
            <a:ext cx="8257262" cy="615523"/>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Solution to the </a:t>
            </a:r>
            <a:r>
              <a:rPr lang="en-US" sz="1400" dirty="0">
                <a:solidFill>
                  <a:schemeClr val="accent1"/>
                </a:solidFill>
              </a:rPr>
              <a:t>stochastic</a:t>
            </a:r>
            <a:r>
              <a:rPr lang="en-US" sz="1400" dirty="0">
                <a:solidFill>
                  <a:schemeClr val="tx2">
                    <a:lumMod val="25000"/>
                  </a:schemeClr>
                </a:solidFill>
              </a:rPr>
              <a:t> optimization problem is the </a:t>
            </a:r>
            <a:r>
              <a:rPr lang="en-US" sz="1400" dirty="0">
                <a:solidFill>
                  <a:schemeClr val="accent1"/>
                </a:solidFill>
              </a:rPr>
              <a:t>nominal</a:t>
            </a:r>
            <a:r>
              <a:rPr lang="en-US" sz="1400" dirty="0">
                <a:solidFill>
                  <a:schemeClr val="tx2">
                    <a:lumMod val="25000"/>
                  </a:schemeClr>
                </a:solidFill>
              </a:rPr>
              <a:t> trajectory satisfying all mission constraints with its </a:t>
            </a:r>
            <a:r>
              <a:rPr lang="en-US" sz="1400" dirty="0">
                <a:solidFill>
                  <a:schemeClr val="accent1"/>
                </a:solidFill>
              </a:rPr>
              <a:t>deviation</a:t>
            </a:r>
            <a:r>
              <a:rPr lang="en-US" sz="1400" dirty="0">
                <a:solidFill>
                  <a:schemeClr val="tx2">
                    <a:lumMod val="25000"/>
                  </a:schemeClr>
                </a:solidFill>
              </a:rPr>
              <a:t> (e.g., 3 sigma) also satisfying all safety constraints</a:t>
            </a:r>
          </a:p>
        </p:txBody>
      </p:sp>
      <p:cxnSp>
        <p:nvCxnSpPr>
          <p:cNvPr id="2" name="Straight Arrow Connector 1">
            <a:extLst>
              <a:ext uri="{FF2B5EF4-FFF2-40B4-BE49-F238E27FC236}">
                <a16:creationId xmlns:a16="http://schemas.microsoft.com/office/drawing/2014/main" id="{C8D2DBA6-73FD-417A-BC6F-56C0F728F2EE}"/>
              </a:ext>
            </a:extLst>
          </p:cNvPr>
          <p:cNvCxnSpPr>
            <a:cxnSpLocks/>
          </p:cNvCxnSpPr>
          <p:nvPr/>
        </p:nvCxnSpPr>
        <p:spPr>
          <a:xfrm flipH="1" flipV="1">
            <a:off x="5362772" y="2814574"/>
            <a:ext cx="141668" cy="251977"/>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667002FB-1944-0C0C-E904-E52B1A11D480}"/>
              </a:ext>
            </a:extLst>
          </p:cNvPr>
          <p:cNvSpPr txBox="1"/>
          <p:nvPr/>
        </p:nvSpPr>
        <p:spPr>
          <a:xfrm>
            <a:off x="5268717" y="3095392"/>
            <a:ext cx="1199509" cy="276999"/>
          </a:xfrm>
          <a:prstGeom prst="rect">
            <a:avLst/>
          </a:prstGeom>
          <a:noFill/>
        </p:spPr>
        <p:txBody>
          <a:bodyPr wrap="square" rtlCol="0">
            <a:spAutoFit/>
          </a:bodyPr>
          <a:lstStyle/>
          <a:p>
            <a:r>
              <a:rPr lang="en-US" sz="1200" dirty="0">
                <a:solidFill>
                  <a:schemeClr val="accent3"/>
                </a:solidFill>
              </a:rPr>
              <a:t>Risk Measure</a:t>
            </a:r>
          </a:p>
        </p:txBody>
      </p:sp>
      <p:cxnSp>
        <p:nvCxnSpPr>
          <p:cNvPr id="9" name="Straight Arrow Connector 8">
            <a:extLst>
              <a:ext uri="{FF2B5EF4-FFF2-40B4-BE49-F238E27FC236}">
                <a16:creationId xmlns:a16="http://schemas.microsoft.com/office/drawing/2014/main" id="{6691CC86-52AB-FBD8-69CE-C27EA48BD538}"/>
              </a:ext>
            </a:extLst>
          </p:cNvPr>
          <p:cNvCxnSpPr>
            <a:cxnSpLocks/>
          </p:cNvCxnSpPr>
          <p:nvPr/>
        </p:nvCxnSpPr>
        <p:spPr>
          <a:xfrm flipH="1">
            <a:off x="7385198" y="1674322"/>
            <a:ext cx="281437" cy="626363"/>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6B3FA80-B59D-6771-3D84-E9283A2BB052}"/>
              </a:ext>
            </a:extLst>
          </p:cNvPr>
          <p:cNvSpPr txBox="1"/>
          <p:nvPr/>
        </p:nvSpPr>
        <p:spPr>
          <a:xfrm>
            <a:off x="7453324" y="1397323"/>
            <a:ext cx="1040830" cy="276999"/>
          </a:xfrm>
          <a:prstGeom prst="rect">
            <a:avLst/>
          </a:prstGeom>
          <a:noFill/>
        </p:spPr>
        <p:txBody>
          <a:bodyPr wrap="square" rtlCol="0">
            <a:spAutoFit/>
          </a:bodyPr>
          <a:lstStyle/>
          <a:p>
            <a:r>
              <a:rPr lang="en-US" sz="1200" dirty="0">
                <a:solidFill>
                  <a:schemeClr val="accent3"/>
                </a:solidFill>
              </a:rPr>
              <a:t>Uncertainty</a:t>
            </a:r>
          </a:p>
        </p:txBody>
      </p:sp>
      <p:sp>
        <p:nvSpPr>
          <p:cNvPr id="11" name="Slide Number Placeholder 10">
            <a:extLst>
              <a:ext uri="{FF2B5EF4-FFF2-40B4-BE49-F238E27FC236}">
                <a16:creationId xmlns:a16="http://schemas.microsoft.com/office/drawing/2014/main" id="{EB7C1506-16A1-2FA0-00C1-222148CC8D9C}"/>
              </a:ext>
            </a:extLst>
          </p:cNvPr>
          <p:cNvSpPr>
            <a:spLocks noGrp="1"/>
          </p:cNvSpPr>
          <p:nvPr>
            <p:ph type="sldNum" sz="quarter" idx="22"/>
          </p:nvPr>
        </p:nvSpPr>
        <p:spPr/>
        <p:txBody>
          <a:bodyPr/>
          <a:lstStyle/>
          <a:p>
            <a:fld id="{224B4221-436D-4A56-A870-FCD944AD4DA9}" type="slidenum">
              <a:rPr lang="en-US" smtClean="0"/>
              <a:pPr/>
              <a:t>11</a:t>
            </a:fld>
            <a:endParaRPr lang="en-US" dirty="0"/>
          </a:p>
        </p:txBody>
      </p:sp>
      <p:grpSp>
        <p:nvGrpSpPr>
          <p:cNvPr id="12" name="Group 11">
            <a:extLst>
              <a:ext uri="{FF2B5EF4-FFF2-40B4-BE49-F238E27FC236}">
                <a16:creationId xmlns:a16="http://schemas.microsoft.com/office/drawing/2014/main" id="{DF2D32D0-B9FE-1CF8-DCC0-AF4986FD6263}"/>
              </a:ext>
            </a:extLst>
          </p:cNvPr>
          <p:cNvGrpSpPr>
            <a:grpSpLocks noChangeAspect="1"/>
          </p:cNvGrpSpPr>
          <p:nvPr/>
        </p:nvGrpSpPr>
        <p:grpSpPr>
          <a:xfrm>
            <a:off x="-341290" y="910422"/>
            <a:ext cx="5242856" cy="2716560"/>
            <a:chOff x="2010661" y="711267"/>
            <a:chExt cx="7267364" cy="3765549"/>
          </a:xfrm>
        </p:grpSpPr>
        <p:pic>
          <p:nvPicPr>
            <p:cNvPr id="13" name="Graphic 12">
              <a:extLst>
                <a:ext uri="{FF2B5EF4-FFF2-40B4-BE49-F238E27FC236}">
                  <a16:creationId xmlns:a16="http://schemas.microsoft.com/office/drawing/2014/main" id="{AA47AB31-71F1-5ADD-6B6F-289BBFEE3E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78221" flipH="1">
              <a:off x="5293006" y="2996687"/>
              <a:ext cx="1234827" cy="1234827"/>
            </a:xfrm>
            <a:prstGeom prst="rect">
              <a:avLst/>
            </a:prstGeom>
          </p:spPr>
        </p:pic>
        <p:pic>
          <p:nvPicPr>
            <p:cNvPr id="15" name="Picture 14">
              <a:extLst>
                <a:ext uri="{FF2B5EF4-FFF2-40B4-BE49-F238E27FC236}">
                  <a16:creationId xmlns:a16="http://schemas.microsoft.com/office/drawing/2014/main" id="{DED2316A-1D11-BA75-47F7-76996BADF974}"/>
                </a:ext>
              </a:extLst>
            </p:cNvPr>
            <p:cNvPicPr>
              <a:picLocks noChangeAspect="1"/>
            </p:cNvPicPr>
            <p:nvPr/>
          </p:nvPicPr>
          <p:blipFill>
            <a:blip r:embed="rId6"/>
            <a:stretch>
              <a:fillRect/>
            </a:stretch>
          </p:blipFill>
          <p:spPr>
            <a:xfrm>
              <a:off x="2010661" y="711267"/>
              <a:ext cx="7267364" cy="3765549"/>
            </a:xfrm>
            <a:prstGeom prst="rect">
              <a:avLst/>
            </a:prstGeom>
          </p:spPr>
        </p:pic>
        <p:pic>
          <p:nvPicPr>
            <p:cNvPr id="16" name="Graphic 15">
              <a:extLst>
                <a:ext uri="{FF2B5EF4-FFF2-40B4-BE49-F238E27FC236}">
                  <a16:creationId xmlns:a16="http://schemas.microsoft.com/office/drawing/2014/main" id="{5DAD5897-38C8-76F5-DA74-AECBEB7193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3684" y="2812914"/>
              <a:ext cx="621432" cy="621432"/>
            </a:xfrm>
            <a:prstGeom prst="rect">
              <a:avLst/>
            </a:prstGeom>
          </p:spPr>
        </p:pic>
        <p:pic>
          <p:nvPicPr>
            <p:cNvPr id="17" name="Graphic 16">
              <a:extLst>
                <a:ext uri="{FF2B5EF4-FFF2-40B4-BE49-F238E27FC236}">
                  <a16:creationId xmlns:a16="http://schemas.microsoft.com/office/drawing/2014/main" id="{E4DD668E-F1F7-D842-0BE9-EC51A6430E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92847">
              <a:off x="4821665" y="1732862"/>
              <a:ext cx="621432" cy="621432"/>
            </a:xfrm>
            <a:prstGeom prst="rect">
              <a:avLst/>
            </a:prstGeom>
          </p:spPr>
        </p:pic>
        <p:pic>
          <p:nvPicPr>
            <p:cNvPr id="18" name="Graphic 17">
              <a:extLst>
                <a:ext uri="{FF2B5EF4-FFF2-40B4-BE49-F238E27FC236}">
                  <a16:creationId xmlns:a16="http://schemas.microsoft.com/office/drawing/2014/main" id="{EB1CDD2C-DADE-4CBC-177A-02D84EB887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31892">
              <a:off x="6038999" y="1710348"/>
              <a:ext cx="621432" cy="621432"/>
            </a:xfrm>
            <a:prstGeom prst="rect">
              <a:avLst/>
            </a:prstGeom>
          </p:spPr>
        </p:pic>
        <p:pic>
          <p:nvPicPr>
            <p:cNvPr id="19" name="Graphic 18">
              <a:extLst>
                <a:ext uri="{FF2B5EF4-FFF2-40B4-BE49-F238E27FC236}">
                  <a16:creationId xmlns:a16="http://schemas.microsoft.com/office/drawing/2014/main" id="{18F0E03F-EF37-BCE8-F4BC-792DCC4F92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6591" y="2747509"/>
              <a:ext cx="621432" cy="621432"/>
            </a:xfrm>
            <a:prstGeom prst="rect">
              <a:avLst/>
            </a:prstGeom>
          </p:spPr>
        </p:pic>
        <p:pic>
          <p:nvPicPr>
            <p:cNvPr id="20" name="Graphic 19">
              <a:extLst>
                <a:ext uri="{FF2B5EF4-FFF2-40B4-BE49-F238E27FC236}">
                  <a16:creationId xmlns:a16="http://schemas.microsoft.com/office/drawing/2014/main" id="{AE725FD6-A86B-4EAE-6732-4CA980B94F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154019">
              <a:off x="7101277" y="2079312"/>
              <a:ext cx="621432" cy="621432"/>
            </a:xfrm>
            <a:prstGeom prst="rect">
              <a:avLst/>
            </a:prstGeom>
          </p:spPr>
        </p:pic>
        <p:pic>
          <p:nvPicPr>
            <p:cNvPr id="21" name="Graphic 20">
              <a:extLst>
                <a:ext uri="{FF2B5EF4-FFF2-40B4-BE49-F238E27FC236}">
                  <a16:creationId xmlns:a16="http://schemas.microsoft.com/office/drawing/2014/main" id="{3C6C5FF9-BE89-17E3-B03B-4FA80FE67F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491083">
              <a:off x="4013085" y="2086469"/>
              <a:ext cx="621432" cy="621432"/>
            </a:xfrm>
            <a:prstGeom prst="rect">
              <a:avLst/>
            </a:prstGeom>
          </p:spPr>
        </p:pic>
      </p:grpSp>
      <p:sp>
        <p:nvSpPr>
          <p:cNvPr id="14" name="Footer Placeholder 2">
            <a:extLst>
              <a:ext uri="{FF2B5EF4-FFF2-40B4-BE49-F238E27FC236}">
                <a16:creationId xmlns:a16="http://schemas.microsoft.com/office/drawing/2014/main" id="{B8931EF0-EF80-C154-5A08-D8C36265C5CC}"/>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361448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DARE, Kazu Echigo (347F)</a:t>
            </a:r>
          </a:p>
        </p:txBody>
      </p:sp>
      <p:sp>
        <p:nvSpPr>
          <p:cNvPr id="3" name="Title 2"/>
          <p:cNvSpPr>
            <a:spLocks noGrp="1"/>
          </p:cNvSpPr>
          <p:nvPr>
            <p:ph type="title"/>
          </p:nvPr>
        </p:nvSpPr>
        <p:spPr/>
        <p:txBody>
          <a:bodyPr/>
          <a:lstStyle/>
          <a:p>
            <a:r>
              <a:rPr lang="en-US" dirty="0"/>
              <a:t>Proposed Idea: Stochastic Optimal Control Approach</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12</a:t>
            </a:fld>
            <a:endParaRPr lang="en-US" dirty="0"/>
          </a:p>
        </p:txBody>
      </p:sp>
      <p:pic>
        <p:nvPicPr>
          <p:cNvPr id="16" name="Picture 15">
            <a:extLst>
              <a:ext uri="{FF2B5EF4-FFF2-40B4-BE49-F238E27FC236}">
                <a16:creationId xmlns:a16="http://schemas.microsoft.com/office/drawing/2014/main" id="{38C2D52B-05BE-5F88-CACF-BA4895EA16FA}"/>
              </a:ext>
            </a:extLst>
          </p:cNvPr>
          <p:cNvPicPr>
            <a:picLocks noChangeAspect="1"/>
          </p:cNvPicPr>
          <p:nvPr/>
        </p:nvPicPr>
        <p:blipFill>
          <a:blip r:embed="rId3"/>
          <a:stretch>
            <a:fillRect/>
          </a:stretch>
        </p:blipFill>
        <p:spPr>
          <a:xfrm>
            <a:off x="822960" y="959656"/>
            <a:ext cx="2857004" cy="1483253"/>
          </a:xfrm>
          <a:prstGeom prst="rect">
            <a:avLst/>
          </a:prstGeom>
        </p:spPr>
      </p:pic>
      <p:sp>
        <p:nvSpPr>
          <p:cNvPr id="19" name="TextBox 18">
            <a:extLst>
              <a:ext uri="{FF2B5EF4-FFF2-40B4-BE49-F238E27FC236}">
                <a16:creationId xmlns:a16="http://schemas.microsoft.com/office/drawing/2014/main" id="{05723FA6-EAF2-91D6-A4E1-E3FEFC5CD6F0}"/>
              </a:ext>
            </a:extLst>
          </p:cNvPr>
          <p:cNvSpPr txBox="1"/>
          <p:nvPr/>
        </p:nvSpPr>
        <p:spPr>
          <a:xfrm>
            <a:off x="273097" y="4634621"/>
            <a:ext cx="6538970" cy="230832"/>
          </a:xfrm>
          <a:prstGeom prst="rect">
            <a:avLst/>
          </a:prstGeom>
          <a:noFill/>
        </p:spPr>
        <p:txBody>
          <a:bodyPr wrap="none" rtlCol="0">
            <a:spAutoFit/>
          </a:bodyPr>
          <a:lstStyle/>
          <a:p>
            <a:r>
              <a:rPr lang="en-US" sz="900" dirty="0">
                <a:solidFill>
                  <a:schemeClr val="tx2"/>
                </a:solidFill>
              </a:rPr>
              <a:t>[1] Levine et al., “Trajectory Design and Maneuver Performance of the OSIRIS-</a:t>
            </a:r>
            <a:r>
              <a:rPr lang="en-US" sz="900" dirty="0" err="1">
                <a:solidFill>
                  <a:schemeClr val="tx2"/>
                </a:solidFill>
              </a:rPr>
              <a:t>REx</a:t>
            </a:r>
            <a:r>
              <a:rPr lang="en-US" sz="900" dirty="0">
                <a:solidFill>
                  <a:schemeClr val="tx2"/>
                </a:solidFill>
              </a:rPr>
              <a:t> Low-Altitude Reconnaissance of Bennu”</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0BA0363A-9712-B3EA-8021-283CE1E305BF}"/>
                  </a:ext>
                </a:extLst>
              </p:cNvPr>
              <p:cNvSpPr/>
              <p:nvPr/>
            </p:nvSpPr>
            <p:spPr>
              <a:xfrm>
                <a:off x="4464023" y="1045730"/>
                <a:ext cx="4143061" cy="3305161"/>
              </a:xfrm>
              <a:prstGeom prst="roundRect">
                <a:avLst>
                  <a:gd name="adj" fmla="val 0"/>
                </a:avLst>
              </a:prstGeom>
              <a:solidFill>
                <a:schemeClr val="bg2">
                  <a:alpha val="4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14300">
                  <a:spcAft>
                    <a:spcPts val="600"/>
                  </a:spcAft>
                </a:pPr>
                <a:r>
                  <a:rPr lang="en-US" sz="1600" b="1" dirty="0">
                    <a:solidFill>
                      <a:schemeClr val="tx2">
                        <a:lumMod val="25000"/>
                      </a:schemeClr>
                    </a:solidFill>
                  </a:rPr>
                  <a:t>Mission Requirements</a:t>
                </a:r>
                <a:r>
                  <a:rPr lang="en-US" sz="1600" b="1" baseline="30000" dirty="0">
                    <a:solidFill>
                      <a:schemeClr val="tx2">
                        <a:lumMod val="25000"/>
                      </a:schemeClr>
                    </a:solidFill>
                  </a:rPr>
                  <a:t>[1]</a:t>
                </a:r>
                <a:r>
                  <a:rPr lang="en-US" sz="1600" b="1" dirty="0">
                    <a:solidFill>
                      <a:schemeClr val="tx2">
                        <a:lumMod val="25000"/>
                      </a:schemeClr>
                    </a:solidFill>
                  </a:rPr>
                  <a:t>:</a:t>
                </a:r>
              </a:p>
              <a:p>
                <a:pPr marL="400050" indent="-285750">
                  <a:spcAft>
                    <a:spcPts val="600"/>
                  </a:spcAft>
                  <a:buFont typeface="Arial" panose="020B0604020202020204" pitchFamily="34" charset="0"/>
                  <a:buChar char="•"/>
                </a:pPr>
                <a:r>
                  <a:rPr lang="en-US" sz="1600" dirty="0">
                    <a:solidFill>
                      <a:schemeClr val="tx2">
                        <a:lumMod val="25000"/>
                      </a:schemeClr>
                    </a:solidFill>
                  </a:rPr>
                  <a:t>Minimize fuel usage</a:t>
                </a:r>
              </a:p>
              <a:p>
                <a:pPr marL="400050" indent="-285750">
                  <a:spcAft>
                    <a:spcPts val="600"/>
                  </a:spcAft>
                  <a:buFont typeface="Arial" panose="020B0604020202020204" pitchFamily="34" charset="0"/>
                  <a:buChar char="•"/>
                </a:pPr>
                <a:r>
                  <a:rPr lang="en-US" sz="1600" dirty="0">
                    <a:solidFill>
                      <a:schemeClr val="tx2">
                        <a:lumMod val="25000"/>
                      </a:schemeClr>
                    </a:solidFill>
                  </a:rPr>
                  <a:t>S/C satisfies dynamics under uncertainties</a:t>
                </a:r>
              </a:p>
              <a:p>
                <a:pPr marL="400050" indent="-285750">
                  <a:spcAft>
                    <a:spcPts val="600"/>
                  </a:spcAft>
                  <a:buFont typeface="Arial" panose="020B0604020202020204" pitchFamily="34" charset="0"/>
                  <a:buChar char="•"/>
                </a:pPr>
                <a:r>
                  <a:rPr lang="en-US" sz="1600" dirty="0">
                    <a:solidFill>
                      <a:schemeClr val="tx2">
                        <a:lumMod val="25000"/>
                      </a:schemeClr>
                    </a:solidFill>
                  </a:rPr>
                  <a:t>Keep battery state of charge</a:t>
                </a:r>
              </a:p>
              <a:p>
                <a:pPr marL="400050" indent="-285750">
                  <a:spcAft>
                    <a:spcPts val="600"/>
                  </a:spcAft>
                  <a:buFont typeface="Arial" panose="020B0604020202020204" pitchFamily="34" charset="0"/>
                  <a:buChar char="•"/>
                </a:pPr>
                <a:r>
                  <a:rPr lang="en-US" sz="1600" dirty="0">
                    <a:solidFill>
                      <a:schemeClr val="tx2">
                        <a:lumMod val="25000"/>
                      </a:schemeClr>
                    </a:solidFill>
                  </a:rPr>
                  <a:t>Enable thruster to fire 4 times</a:t>
                </a:r>
              </a:p>
              <a:p>
                <a:pPr marL="400050" indent="-285750">
                  <a:spcAft>
                    <a:spcPts val="600"/>
                  </a:spcAft>
                  <a:buFont typeface="Arial" panose="020B0604020202020204" pitchFamily="34" charset="0"/>
                  <a:buChar char="•"/>
                </a:pPr>
                <a:r>
                  <a:rPr lang="en-US" sz="1600" dirty="0">
                    <a:solidFill>
                      <a:schemeClr val="tx2">
                        <a:lumMod val="25000"/>
                      </a:schemeClr>
                    </a:solidFill>
                  </a:rPr>
                  <a:t>Avoid the impact at p percentile</a:t>
                </a:r>
              </a:p>
              <a:p>
                <a:pPr marL="400050" indent="-285750">
                  <a:spcAft>
                    <a:spcPts val="600"/>
                  </a:spcAft>
                  <a:buFont typeface="Arial" panose="020B0604020202020204" pitchFamily="34" charset="0"/>
                  <a:buChar char="•"/>
                </a:pPr>
                <a:r>
                  <a:rPr lang="en-US" sz="1600" dirty="0">
                    <a:solidFill>
                      <a:schemeClr val="tx2">
                        <a:lumMod val="25000"/>
                      </a:schemeClr>
                    </a:solidFill>
                  </a:rPr>
                  <a:t>Satisfy boundary conditions</a:t>
                </a:r>
              </a:p>
              <a:p>
                <a:pPr marL="400050" indent="-285750">
                  <a:spcAft>
                    <a:spcPts val="600"/>
                  </a:spcAft>
                  <a:buFont typeface="Arial" panose="020B0604020202020204" pitchFamily="34" charset="0"/>
                  <a:buChar char="•"/>
                </a:pPr>
                <a:r>
                  <a:rPr lang="en-US" sz="1600" dirty="0">
                    <a:solidFill>
                      <a:schemeClr val="tx2">
                        <a:lumMod val="25000"/>
                      </a:schemeClr>
                    </a:solidFill>
                  </a:rPr>
                  <a:t>During </a:t>
                </a:r>
                <a14:m>
                  <m:oMath xmlns:m="http://schemas.openxmlformats.org/officeDocument/2006/math">
                    <m:sSubSup>
                      <m:sSubSupPr>
                        <m:ctrlPr>
                          <a:rPr lang="en-US" sz="1600" b="0" i="1" smtClean="0">
                            <a:solidFill>
                              <a:schemeClr val="tx2">
                                <a:lumMod val="25000"/>
                              </a:schemeClr>
                            </a:solidFill>
                            <a:latin typeface="Cambria Math" panose="02040503050406030204" pitchFamily="18" charset="0"/>
                          </a:rPr>
                        </m:ctrlPr>
                      </m:sSubSupPr>
                      <m:e>
                        <m:r>
                          <a:rPr lang="en-US" sz="1600" b="0" i="1" smtClean="0">
                            <a:solidFill>
                              <a:schemeClr val="tx2">
                                <a:lumMod val="25000"/>
                              </a:schemeClr>
                            </a:solidFill>
                            <a:latin typeface="Cambria Math" panose="02040503050406030204" pitchFamily="18" charset="0"/>
                          </a:rPr>
                          <m:t>𝑡</m:t>
                        </m:r>
                      </m:e>
                      <m:sub>
                        <m:r>
                          <a:rPr lang="en-US" sz="1600" b="0" i="1" smtClean="0">
                            <a:solidFill>
                              <a:schemeClr val="tx2">
                                <a:lumMod val="25000"/>
                              </a:schemeClr>
                            </a:solidFill>
                            <a:latin typeface="Cambria Math" panose="02040503050406030204" pitchFamily="18" charset="0"/>
                          </a:rPr>
                          <m:t>1</m:t>
                        </m:r>
                      </m:sub>
                      <m:sup>
                        <m:r>
                          <a:rPr lang="en-US" sz="1600" b="0" i="1" smtClean="0">
                            <a:solidFill>
                              <a:schemeClr val="tx2">
                                <a:lumMod val="25000"/>
                              </a:schemeClr>
                            </a:solidFill>
                            <a:latin typeface="Cambria Math" panose="02040503050406030204" pitchFamily="18" charset="0"/>
                          </a:rPr>
                          <m:t>𝑜</m:t>
                        </m:r>
                      </m:sup>
                    </m:sSubSup>
                    <m:r>
                      <a:rPr lang="en-US" sz="1600" b="0" i="1" smtClean="0">
                        <a:solidFill>
                          <a:schemeClr val="tx2">
                            <a:lumMod val="25000"/>
                          </a:schemeClr>
                        </a:solidFill>
                        <a:latin typeface="Cambria Math" panose="02040503050406030204" pitchFamily="18" charset="0"/>
                      </a:rPr>
                      <m:t>&lt;</m:t>
                    </m:r>
                    <m:r>
                      <a:rPr lang="en-US" sz="1600" b="0" i="1" smtClean="0">
                        <a:solidFill>
                          <a:schemeClr val="tx2">
                            <a:lumMod val="25000"/>
                          </a:schemeClr>
                        </a:solidFill>
                        <a:latin typeface="Cambria Math" panose="02040503050406030204" pitchFamily="18" charset="0"/>
                      </a:rPr>
                      <m:t>𝑡</m:t>
                    </m:r>
                    <m:r>
                      <a:rPr lang="en-US" sz="1600" b="0" i="1" smtClean="0">
                        <a:solidFill>
                          <a:schemeClr val="tx2">
                            <a:lumMod val="25000"/>
                          </a:schemeClr>
                        </a:solidFill>
                        <a:latin typeface="Cambria Math" panose="02040503050406030204" pitchFamily="18" charset="0"/>
                      </a:rPr>
                      <m:t>&lt;</m:t>
                    </m:r>
                    <m:sSubSup>
                      <m:sSubSupPr>
                        <m:ctrlPr>
                          <a:rPr lang="en-US" sz="1600" i="1">
                            <a:solidFill>
                              <a:schemeClr val="tx2">
                                <a:lumMod val="25000"/>
                              </a:schemeClr>
                            </a:solidFill>
                            <a:latin typeface="Cambria Math" panose="02040503050406030204" pitchFamily="18" charset="0"/>
                          </a:rPr>
                        </m:ctrlPr>
                      </m:sSubSupPr>
                      <m:e>
                        <m:r>
                          <a:rPr lang="en-US" sz="1600" i="1">
                            <a:solidFill>
                              <a:schemeClr val="tx2">
                                <a:lumMod val="25000"/>
                              </a:schemeClr>
                            </a:solidFill>
                            <a:latin typeface="Cambria Math" panose="02040503050406030204" pitchFamily="18" charset="0"/>
                          </a:rPr>
                          <m:t>𝑡</m:t>
                        </m:r>
                      </m:e>
                      <m:sub>
                        <m:r>
                          <a:rPr lang="en-US" sz="1600" i="1">
                            <a:solidFill>
                              <a:schemeClr val="tx2">
                                <a:lumMod val="25000"/>
                              </a:schemeClr>
                            </a:solidFill>
                            <a:latin typeface="Cambria Math" panose="02040503050406030204" pitchFamily="18" charset="0"/>
                          </a:rPr>
                          <m:t>2</m:t>
                        </m:r>
                      </m:sub>
                      <m:sup>
                        <m:r>
                          <a:rPr lang="en-US" sz="1600" i="1">
                            <a:solidFill>
                              <a:schemeClr val="tx2">
                                <a:lumMod val="25000"/>
                              </a:schemeClr>
                            </a:solidFill>
                            <a:latin typeface="Cambria Math" panose="02040503050406030204" pitchFamily="18" charset="0"/>
                          </a:rPr>
                          <m:t>𝑜</m:t>
                        </m:r>
                      </m:sup>
                    </m:sSubSup>
                    <m:r>
                      <a:rPr lang="en-US" sz="1600" b="0" i="1" smtClean="0">
                        <a:solidFill>
                          <a:schemeClr val="tx2">
                            <a:lumMod val="25000"/>
                          </a:schemeClr>
                        </a:solidFill>
                        <a:latin typeface="Cambria Math" panose="02040503050406030204" pitchFamily="18" charset="0"/>
                      </a:rPr>
                      <m:t>, </m:t>
                    </m:r>
                  </m:oMath>
                </a14:m>
                <a:r>
                  <a:rPr lang="en-US" sz="1600" dirty="0">
                    <a:solidFill>
                      <a:schemeClr val="tx2">
                        <a:lumMod val="25000"/>
                      </a:schemeClr>
                    </a:solidFill>
                  </a:rPr>
                  <a:t>S/C must meet all observation constraints more than p%</a:t>
                </a:r>
              </a:p>
            </p:txBody>
          </p:sp>
        </mc:Choice>
        <mc:Fallback xmlns="">
          <p:sp>
            <p:nvSpPr>
              <p:cNvPr id="4" name="Rounded Rectangle 3">
                <a:extLst>
                  <a:ext uri="{FF2B5EF4-FFF2-40B4-BE49-F238E27FC236}">
                    <a16:creationId xmlns:a16="http://schemas.microsoft.com/office/drawing/2014/main" id="{0BA0363A-9712-B3EA-8021-283CE1E305BF}"/>
                  </a:ext>
                </a:extLst>
              </p:cNvPr>
              <p:cNvSpPr>
                <a:spLocks noRot="1" noChangeAspect="1" noMove="1" noResize="1" noEditPoints="1" noAdjustHandles="1" noChangeArrowheads="1" noChangeShapeType="1" noTextEdit="1"/>
              </p:cNvSpPr>
              <p:nvPr/>
            </p:nvSpPr>
            <p:spPr>
              <a:xfrm>
                <a:off x="4464023" y="1045730"/>
                <a:ext cx="4143061" cy="3305161"/>
              </a:xfrm>
              <a:prstGeom prst="roundRect">
                <a:avLst>
                  <a:gd name="adj" fmla="val 0"/>
                </a:avLst>
              </a:prstGeom>
              <a:blipFill>
                <a:blip r:embed="rId4"/>
                <a:stretch>
                  <a:fillRect/>
                </a:stretch>
              </a:blipFill>
              <a:ln w="19050">
                <a:solidFill>
                  <a:schemeClr val="bg1"/>
                </a:solidFill>
              </a:ln>
              <a:effectLst/>
            </p:spPr>
            <p:txBody>
              <a:bodyPr/>
              <a:lstStyle/>
              <a:p>
                <a:r>
                  <a:rPr lang="en-US">
                    <a:noFill/>
                  </a:rPr>
                  <a:t> </a:t>
                </a:r>
              </a:p>
            </p:txBody>
          </p:sp>
        </mc:Fallback>
      </mc:AlternateContent>
      <p:sp>
        <p:nvSpPr>
          <p:cNvPr id="5" name="Footer Placeholder 2">
            <a:extLst>
              <a:ext uri="{FF2B5EF4-FFF2-40B4-BE49-F238E27FC236}">
                <a16:creationId xmlns:a16="http://schemas.microsoft.com/office/drawing/2014/main" id="{FA3F3F82-94F1-2C0F-EEC6-D6082A9E5F38}"/>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2341904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DARE, Kazu Echigo (347F)</a:t>
            </a:r>
          </a:p>
        </p:txBody>
      </p:sp>
      <p:sp>
        <p:nvSpPr>
          <p:cNvPr id="3" name="Title 2"/>
          <p:cNvSpPr>
            <a:spLocks noGrp="1"/>
          </p:cNvSpPr>
          <p:nvPr>
            <p:ph type="title"/>
          </p:nvPr>
        </p:nvSpPr>
        <p:spPr/>
        <p:txBody>
          <a:bodyPr/>
          <a:lstStyle/>
          <a:p>
            <a:r>
              <a:rPr lang="en-US" dirty="0"/>
              <a:t>Proposed Idea: Stochastic Optimal Control Approach</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13</a:t>
            </a:fld>
            <a:endParaRPr lang="en-US" dirty="0"/>
          </a:p>
        </p:txBody>
      </p:sp>
      <p:sp>
        <p:nvSpPr>
          <p:cNvPr id="19" name="TextBox 18">
            <a:extLst>
              <a:ext uri="{FF2B5EF4-FFF2-40B4-BE49-F238E27FC236}">
                <a16:creationId xmlns:a16="http://schemas.microsoft.com/office/drawing/2014/main" id="{05723FA6-EAF2-91D6-A4E1-E3FEFC5CD6F0}"/>
              </a:ext>
            </a:extLst>
          </p:cNvPr>
          <p:cNvSpPr txBox="1"/>
          <p:nvPr/>
        </p:nvSpPr>
        <p:spPr>
          <a:xfrm>
            <a:off x="273097" y="4634621"/>
            <a:ext cx="6538970" cy="230832"/>
          </a:xfrm>
          <a:prstGeom prst="rect">
            <a:avLst/>
          </a:prstGeom>
          <a:noFill/>
        </p:spPr>
        <p:txBody>
          <a:bodyPr wrap="none" rtlCol="0">
            <a:spAutoFit/>
          </a:bodyPr>
          <a:lstStyle/>
          <a:p>
            <a:r>
              <a:rPr lang="en-US" sz="900" dirty="0">
                <a:solidFill>
                  <a:schemeClr val="tx2"/>
                </a:solidFill>
              </a:rPr>
              <a:t>[1] Levine et al., “Trajectory Design and Maneuver Performance of the OSIRIS-</a:t>
            </a:r>
            <a:r>
              <a:rPr lang="en-US" sz="900" dirty="0" err="1">
                <a:solidFill>
                  <a:schemeClr val="tx2"/>
                </a:solidFill>
              </a:rPr>
              <a:t>REx</a:t>
            </a:r>
            <a:r>
              <a:rPr lang="en-US" sz="900" dirty="0">
                <a:solidFill>
                  <a:schemeClr val="tx2"/>
                </a:solidFill>
              </a:rPr>
              <a:t> Low-Altitude Reconnaissance of Bennu”</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0BA0363A-9712-B3EA-8021-283CE1E305BF}"/>
                  </a:ext>
                </a:extLst>
              </p:cNvPr>
              <p:cNvSpPr/>
              <p:nvPr/>
            </p:nvSpPr>
            <p:spPr>
              <a:xfrm>
                <a:off x="4464023" y="1045730"/>
                <a:ext cx="4143061" cy="3305161"/>
              </a:xfrm>
              <a:prstGeom prst="roundRect">
                <a:avLst>
                  <a:gd name="adj" fmla="val 0"/>
                </a:avLst>
              </a:prstGeom>
              <a:solidFill>
                <a:schemeClr val="bg2">
                  <a:alpha val="4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14300">
                  <a:spcAft>
                    <a:spcPts val="600"/>
                  </a:spcAft>
                </a:pPr>
                <a:r>
                  <a:rPr lang="en-US" sz="1600" b="1" dirty="0">
                    <a:solidFill>
                      <a:schemeClr val="tx2">
                        <a:lumMod val="25000"/>
                      </a:schemeClr>
                    </a:solidFill>
                  </a:rPr>
                  <a:t>Mission Requirements</a:t>
                </a:r>
                <a:r>
                  <a:rPr lang="en-US" sz="1600" b="1" baseline="30000" dirty="0">
                    <a:solidFill>
                      <a:schemeClr val="tx2">
                        <a:lumMod val="25000"/>
                      </a:schemeClr>
                    </a:solidFill>
                  </a:rPr>
                  <a:t>[1]</a:t>
                </a:r>
                <a:r>
                  <a:rPr lang="en-US" sz="1600" b="1" dirty="0">
                    <a:solidFill>
                      <a:schemeClr val="tx2">
                        <a:lumMod val="25000"/>
                      </a:schemeClr>
                    </a:solidFill>
                  </a:rPr>
                  <a:t>:</a:t>
                </a:r>
              </a:p>
              <a:p>
                <a:pPr marL="400050" indent="-285750">
                  <a:spcAft>
                    <a:spcPts val="600"/>
                  </a:spcAft>
                  <a:buFont typeface="Arial" panose="020B0604020202020204" pitchFamily="34" charset="0"/>
                  <a:buChar char="•"/>
                </a:pPr>
                <a:r>
                  <a:rPr lang="en-US" sz="1600" dirty="0">
                    <a:solidFill>
                      <a:schemeClr val="tx2">
                        <a:lumMod val="25000"/>
                      </a:schemeClr>
                    </a:solidFill>
                  </a:rPr>
                  <a:t>Minimize fuel usage</a:t>
                </a:r>
              </a:p>
              <a:p>
                <a:pPr marL="400050" indent="-285750">
                  <a:spcAft>
                    <a:spcPts val="600"/>
                  </a:spcAft>
                  <a:buFont typeface="Arial" panose="020B0604020202020204" pitchFamily="34" charset="0"/>
                  <a:buChar char="•"/>
                </a:pPr>
                <a:r>
                  <a:rPr lang="en-US" sz="1600" dirty="0">
                    <a:solidFill>
                      <a:schemeClr val="tx2">
                        <a:lumMod val="25000"/>
                      </a:schemeClr>
                    </a:solidFill>
                  </a:rPr>
                  <a:t>S/C satisfies dynamics under uncertainties</a:t>
                </a:r>
              </a:p>
              <a:p>
                <a:pPr marL="400050" indent="-285750">
                  <a:spcAft>
                    <a:spcPts val="600"/>
                  </a:spcAft>
                  <a:buFont typeface="Arial" panose="020B0604020202020204" pitchFamily="34" charset="0"/>
                  <a:buChar char="•"/>
                </a:pPr>
                <a:r>
                  <a:rPr lang="en-US" sz="1600" dirty="0">
                    <a:solidFill>
                      <a:schemeClr val="tx2">
                        <a:lumMod val="25000"/>
                      </a:schemeClr>
                    </a:solidFill>
                  </a:rPr>
                  <a:t>Keep battery state of charge</a:t>
                </a:r>
              </a:p>
              <a:p>
                <a:pPr marL="400050" indent="-285750">
                  <a:spcAft>
                    <a:spcPts val="600"/>
                  </a:spcAft>
                  <a:buFont typeface="Arial" panose="020B0604020202020204" pitchFamily="34" charset="0"/>
                  <a:buChar char="•"/>
                </a:pPr>
                <a:r>
                  <a:rPr lang="en-US" sz="1600" dirty="0">
                    <a:solidFill>
                      <a:schemeClr val="tx2">
                        <a:lumMod val="25000"/>
                      </a:schemeClr>
                    </a:solidFill>
                  </a:rPr>
                  <a:t>Enable thruster to fire 4 times</a:t>
                </a:r>
              </a:p>
              <a:p>
                <a:pPr marL="400050" indent="-285750">
                  <a:spcAft>
                    <a:spcPts val="600"/>
                  </a:spcAft>
                  <a:buFont typeface="Arial" panose="020B0604020202020204" pitchFamily="34" charset="0"/>
                  <a:buChar char="•"/>
                </a:pPr>
                <a:r>
                  <a:rPr lang="en-US" sz="1600" dirty="0">
                    <a:solidFill>
                      <a:schemeClr val="tx2">
                        <a:lumMod val="25000"/>
                      </a:schemeClr>
                    </a:solidFill>
                  </a:rPr>
                  <a:t>Avoid the impact at p percentile</a:t>
                </a:r>
              </a:p>
              <a:p>
                <a:pPr marL="400050" indent="-285750">
                  <a:spcAft>
                    <a:spcPts val="600"/>
                  </a:spcAft>
                  <a:buFont typeface="Arial" panose="020B0604020202020204" pitchFamily="34" charset="0"/>
                  <a:buChar char="•"/>
                </a:pPr>
                <a:r>
                  <a:rPr lang="en-US" sz="1600" dirty="0">
                    <a:solidFill>
                      <a:schemeClr val="tx2">
                        <a:lumMod val="25000"/>
                      </a:schemeClr>
                    </a:solidFill>
                  </a:rPr>
                  <a:t>Satisfy boundary conditions</a:t>
                </a:r>
              </a:p>
              <a:p>
                <a:pPr marL="400050" indent="-285750">
                  <a:spcAft>
                    <a:spcPts val="600"/>
                  </a:spcAft>
                  <a:buFont typeface="Arial" panose="020B0604020202020204" pitchFamily="34" charset="0"/>
                  <a:buChar char="•"/>
                </a:pPr>
                <a:r>
                  <a:rPr lang="en-US" sz="1600" dirty="0">
                    <a:solidFill>
                      <a:schemeClr val="tx2">
                        <a:lumMod val="25000"/>
                      </a:schemeClr>
                    </a:solidFill>
                  </a:rPr>
                  <a:t>During </a:t>
                </a:r>
                <a14:m>
                  <m:oMath xmlns:m="http://schemas.openxmlformats.org/officeDocument/2006/math">
                    <m:sSubSup>
                      <m:sSubSupPr>
                        <m:ctrlPr>
                          <a:rPr lang="en-US" sz="1600" b="0" i="1" smtClean="0">
                            <a:solidFill>
                              <a:schemeClr val="tx2">
                                <a:lumMod val="25000"/>
                              </a:schemeClr>
                            </a:solidFill>
                            <a:latin typeface="Cambria Math" panose="02040503050406030204" pitchFamily="18" charset="0"/>
                          </a:rPr>
                        </m:ctrlPr>
                      </m:sSubSupPr>
                      <m:e>
                        <m:r>
                          <a:rPr lang="en-US" sz="1600" b="0" i="1" smtClean="0">
                            <a:solidFill>
                              <a:schemeClr val="tx2">
                                <a:lumMod val="25000"/>
                              </a:schemeClr>
                            </a:solidFill>
                            <a:latin typeface="Cambria Math" panose="02040503050406030204" pitchFamily="18" charset="0"/>
                          </a:rPr>
                          <m:t>𝑡</m:t>
                        </m:r>
                      </m:e>
                      <m:sub>
                        <m:r>
                          <a:rPr lang="en-US" sz="1600" b="0" i="1" smtClean="0">
                            <a:solidFill>
                              <a:schemeClr val="tx2">
                                <a:lumMod val="25000"/>
                              </a:schemeClr>
                            </a:solidFill>
                            <a:latin typeface="Cambria Math" panose="02040503050406030204" pitchFamily="18" charset="0"/>
                          </a:rPr>
                          <m:t>1</m:t>
                        </m:r>
                      </m:sub>
                      <m:sup>
                        <m:r>
                          <a:rPr lang="en-US" sz="1600" b="0" i="1" smtClean="0">
                            <a:solidFill>
                              <a:schemeClr val="tx2">
                                <a:lumMod val="25000"/>
                              </a:schemeClr>
                            </a:solidFill>
                            <a:latin typeface="Cambria Math" panose="02040503050406030204" pitchFamily="18" charset="0"/>
                          </a:rPr>
                          <m:t>𝑜</m:t>
                        </m:r>
                      </m:sup>
                    </m:sSubSup>
                    <m:r>
                      <a:rPr lang="en-US" sz="1600" b="0" i="1" smtClean="0">
                        <a:solidFill>
                          <a:schemeClr val="tx2">
                            <a:lumMod val="25000"/>
                          </a:schemeClr>
                        </a:solidFill>
                        <a:latin typeface="Cambria Math" panose="02040503050406030204" pitchFamily="18" charset="0"/>
                      </a:rPr>
                      <m:t>&lt;</m:t>
                    </m:r>
                    <m:r>
                      <a:rPr lang="en-US" sz="1600" b="0" i="1" smtClean="0">
                        <a:solidFill>
                          <a:schemeClr val="tx2">
                            <a:lumMod val="25000"/>
                          </a:schemeClr>
                        </a:solidFill>
                        <a:latin typeface="Cambria Math" panose="02040503050406030204" pitchFamily="18" charset="0"/>
                      </a:rPr>
                      <m:t>𝑡</m:t>
                    </m:r>
                    <m:r>
                      <a:rPr lang="en-US" sz="1600" b="0" i="1" smtClean="0">
                        <a:solidFill>
                          <a:schemeClr val="tx2">
                            <a:lumMod val="25000"/>
                          </a:schemeClr>
                        </a:solidFill>
                        <a:latin typeface="Cambria Math" panose="02040503050406030204" pitchFamily="18" charset="0"/>
                      </a:rPr>
                      <m:t>&lt;</m:t>
                    </m:r>
                    <m:sSubSup>
                      <m:sSubSupPr>
                        <m:ctrlPr>
                          <a:rPr lang="en-US" sz="1600" i="1">
                            <a:solidFill>
                              <a:schemeClr val="tx2">
                                <a:lumMod val="25000"/>
                              </a:schemeClr>
                            </a:solidFill>
                            <a:latin typeface="Cambria Math" panose="02040503050406030204" pitchFamily="18" charset="0"/>
                          </a:rPr>
                        </m:ctrlPr>
                      </m:sSubSupPr>
                      <m:e>
                        <m:r>
                          <a:rPr lang="en-US" sz="1600" i="1">
                            <a:solidFill>
                              <a:schemeClr val="tx2">
                                <a:lumMod val="25000"/>
                              </a:schemeClr>
                            </a:solidFill>
                            <a:latin typeface="Cambria Math" panose="02040503050406030204" pitchFamily="18" charset="0"/>
                          </a:rPr>
                          <m:t>𝑡</m:t>
                        </m:r>
                      </m:e>
                      <m:sub>
                        <m:r>
                          <a:rPr lang="en-US" sz="1600" i="1">
                            <a:solidFill>
                              <a:schemeClr val="tx2">
                                <a:lumMod val="25000"/>
                              </a:schemeClr>
                            </a:solidFill>
                            <a:latin typeface="Cambria Math" panose="02040503050406030204" pitchFamily="18" charset="0"/>
                          </a:rPr>
                          <m:t>2</m:t>
                        </m:r>
                      </m:sub>
                      <m:sup>
                        <m:r>
                          <a:rPr lang="en-US" sz="1600" i="1">
                            <a:solidFill>
                              <a:schemeClr val="tx2">
                                <a:lumMod val="25000"/>
                              </a:schemeClr>
                            </a:solidFill>
                            <a:latin typeface="Cambria Math" panose="02040503050406030204" pitchFamily="18" charset="0"/>
                          </a:rPr>
                          <m:t>𝑜</m:t>
                        </m:r>
                      </m:sup>
                    </m:sSubSup>
                    <m:r>
                      <a:rPr lang="en-US" sz="1600" b="0" i="1" smtClean="0">
                        <a:solidFill>
                          <a:schemeClr val="tx2">
                            <a:lumMod val="25000"/>
                          </a:schemeClr>
                        </a:solidFill>
                        <a:latin typeface="Cambria Math" panose="02040503050406030204" pitchFamily="18" charset="0"/>
                      </a:rPr>
                      <m:t>, </m:t>
                    </m:r>
                  </m:oMath>
                </a14:m>
                <a:r>
                  <a:rPr lang="en-US" sz="1600" dirty="0">
                    <a:solidFill>
                      <a:schemeClr val="tx2">
                        <a:lumMod val="25000"/>
                      </a:schemeClr>
                    </a:solidFill>
                  </a:rPr>
                  <a:t>S/C must meet all observation constraints more than p%</a:t>
                </a:r>
              </a:p>
            </p:txBody>
          </p:sp>
        </mc:Choice>
        <mc:Fallback xmlns="">
          <p:sp>
            <p:nvSpPr>
              <p:cNvPr id="4" name="Rounded Rectangle 3">
                <a:extLst>
                  <a:ext uri="{FF2B5EF4-FFF2-40B4-BE49-F238E27FC236}">
                    <a16:creationId xmlns:a16="http://schemas.microsoft.com/office/drawing/2014/main" id="{0BA0363A-9712-B3EA-8021-283CE1E305BF}"/>
                  </a:ext>
                </a:extLst>
              </p:cNvPr>
              <p:cNvSpPr>
                <a:spLocks noRot="1" noChangeAspect="1" noMove="1" noResize="1" noEditPoints="1" noAdjustHandles="1" noChangeArrowheads="1" noChangeShapeType="1" noTextEdit="1"/>
              </p:cNvSpPr>
              <p:nvPr/>
            </p:nvSpPr>
            <p:spPr>
              <a:xfrm>
                <a:off x="4464023" y="1045730"/>
                <a:ext cx="4143061" cy="3305161"/>
              </a:xfrm>
              <a:prstGeom prst="roundRect">
                <a:avLst>
                  <a:gd name="adj" fmla="val 0"/>
                </a:avLst>
              </a:prstGeom>
              <a:blipFill>
                <a:blip r:embed="rId3"/>
                <a:stretch>
                  <a:fillRect/>
                </a:stretch>
              </a:blipFill>
              <a:ln w="19050">
                <a:solidFill>
                  <a:schemeClr val="bg1"/>
                </a:solidFill>
              </a:ln>
              <a:effec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A3C3331C-47BB-8F8B-0A47-B535A0660BAC}"/>
              </a:ext>
            </a:extLst>
          </p:cNvPr>
          <p:cNvPicPr>
            <a:picLocks noChangeAspect="1"/>
          </p:cNvPicPr>
          <p:nvPr/>
        </p:nvPicPr>
        <p:blipFill>
          <a:blip r:embed="rId4"/>
          <a:stretch>
            <a:fillRect/>
          </a:stretch>
        </p:blipFill>
        <p:spPr>
          <a:xfrm>
            <a:off x="822960" y="3002929"/>
            <a:ext cx="2857004" cy="1480134"/>
          </a:xfrm>
          <a:prstGeom prst="rect">
            <a:avLst/>
          </a:prstGeom>
        </p:spPr>
      </p:pic>
      <p:pic>
        <p:nvPicPr>
          <p:cNvPr id="6" name="Picture 5">
            <a:extLst>
              <a:ext uri="{FF2B5EF4-FFF2-40B4-BE49-F238E27FC236}">
                <a16:creationId xmlns:a16="http://schemas.microsoft.com/office/drawing/2014/main" id="{388C13DC-A0DA-3609-C7ED-718722CFC267}"/>
              </a:ext>
            </a:extLst>
          </p:cNvPr>
          <p:cNvPicPr>
            <a:picLocks noChangeAspect="1"/>
          </p:cNvPicPr>
          <p:nvPr/>
        </p:nvPicPr>
        <p:blipFill>
          <a:blip r:embed="rId5"/>
          <a:stretch>
            <a:fillRect/>
          </a:stretch>
        </p:blipFill>
        <p:spPr>
          <a:xfrm>
            <a:off x="822960" y="959656"/>
            <a:ext cx="2857004" cy="1483253"/>
          </a:xfrm>
          <a:prstGeom prst="rect">
            <a:avLst/>
          </a:prstGeom>
        </p:spPr>
      </p:pic>
      <p:cxnSp>
        <p:nvCxnSpPr>
          <p:cNvPr id="7" name="Straight Arrow Connector 6">
            <a:extLst>
              <a:ext uri="{FF2B5EF4-FFF2-40B4-BE49-F238E27FC236}">
                <a16:creationId xmlns:a16="http://schemas.microsoft.com/office/drawing/2014/main" id="{E488B0EA-23FE-5611-7191-E43C57F4040F}"/>
              </a:ext>
            </a:extLst>
          </p:cNvPr>
          <p:cNvCxnSpPr>
            <a:cxnSpLocks/>
          </p:cNvCxnSpPr>
          <p:nvPr/>
        </p:nvCxnSpPr>
        <p:spPr>
          <a:xfrm>
            <a:off x="2208370" y="2442909"/>
            <a:ext cx="0" cy="347807"/>
          </a:xfrm>
          <a:prstGeom prst="straightConnector1">
            <a:avLst/>
          </a:prstGeom>
          <a:ln w="127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71796AD7-03E4-6B89-88A9-01BF6516BDAA}"/>
              </a:ext>
            </a:extLst>
          </p:cNvPr>
          <p:cNvSpPr/>
          <p:nvPr/>
        </p:nvSpPr>
        <p:spPr>
          <a:xfrm>
            <a:off x="1903570" y="1177902"/>
            <a:ext cx="788880" cy="509925"/>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01FE4575-A89F-3C26-715C-DF994D07C367}"/>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1714613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7A1A30D-693D-D92F-40D7-4925F0329F09}"/>
              </a:ext>
            </a:extLst>
          </p:cNvPr>
          <p:cNvSpPr/>
          <p:nvPr/>
        </p:nvSpPr>
        <p:spPr>
          <a:xfrm>
            <a:off x="4464023" y="1045729"/>
            <a:ext cx="4143060" cy="3305162"/>
          </a:xfrm>
          <a:prstGeom prst="roundRect">
            <a:avLst>
              <a:gd name="adj" fmla="val 0"/>
            </a:avLst>
          </a:prstGeom>
          <a:solidFill>
            <a:schemeClr val="bg2">
              <a:alpha val="4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14300">
              <a:spcAft>
                <a:spcPts val="600"/>
              </a:spcAft>
            </a:pPr>
            <a:endParaRPr lang="en-US" sz="1700" dirty="0">
              <a:solidFill>
                <a:schemeClr val="tx2">
                  <a:lumMod val="25000"/>
                </a:schemeClr>
              </a:solidFill>
            </a:endParaRPr>
          </a:p>
        </p:txBody>
      </p:sp>
      <p:sp>
        <p:nvSpPr>
          <p:cNvPr id="2" name="Text Placeholder 1"/>
          <p:cNvSpPr>
            <a:spLocks noGrp="1"/>
          </p:cNvSpPr>
          <p:nvPr>
            <p:ph type="body" sz="quarter" idx="17"/>
          </p:nvPr>
        </p:nvSpPr>
        <p:spPr/>
        <p:txBody>
          <a:bodyPr/>
          <a:lstStyle/>
          <a:p>
            <a:r>
              <a:rPr lang="en-US" dirty="0"/>
              <a:t>DARE, Kazu Echigo (347F)</a:t>
            </a:r>
          </a:p>
        </p:txBody>
      </p:sp>
      <p:sp>
        <p:nvSpPr>
          <p:cNvPr id="3" name="Title 2"/>
          <p:cNvSpPr>
            <a:spLocks noGrp="1"/>
          </p:cNvSpPr>
          <p:nvPr>
            <p:ph type="title"/>
          </p:nvPr>
        </p:nvSpPr>
        <p:spPr/>
        <p:txBody>
          <a:bodyPr/>
          <a:lstStyle/>
          <a:p>
            <a:r>
              <a:rPr lang="en-US" dirty="0"/>
              <a:t>Proposed Idea: Stochastic Optimal Control Approach</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14</a:t>
            </a:fld>
            <a:endParaRPr lang="en-US" dirty="0"/>
          </a:p>
        </p:txBody>
      </p:sp>
      <p:sp>
        <p:nvSpPr>
          <p:cNvPr id="13" name="TextBox 12">
            <a:extLst>
              <a:ext uri="{FF2B5EF4-FFF2-40B4-BE49-F238E27FC236}">
                <a16:creationId xmlns:a16="http://schemas.microsoft.com/office/drawing/2014/main" id="{53EBB0EE-6A09-84B7-F2E9-947E4D18D60C}"/>
              </a:ext>
            </a:extLst>
          </p:cNvPr>
          <p:cNvSpPr txBox="1"/>
          <p:nvPr/>
        </p:nvSpPr>
        <p:spPr>
          <a:xfrm>
            <a:off x="273097" y="4656923"/>
            <a:ext cx="6538970" cy="230832"/>
          </a:xfrm>
          <a:prstGeom prst="rect">
            <a:avLst/>
          </a:prstGeom>
          <a:noFill/>
        </p:spPr>
        <p:txBody>
          <a:bodyPr wrap="none" rtlCol="0">
            <a:spAutoFit/>
          </a:bodyPr>
          <a:lstStyle/>
          <a:p>
            <a:r>
              <a:rPr lang="en-US" sz="900" dirty="0">
                <a:solidFill>
                  <a:schemeClr val="tx2"/>
                </a:solidFill>
              </a:rPr>
              <a:t>[1] Levine et al., “Trajectory Design and Maneuver Performance of the OSIRIS-</a:t>
            </a:r>
            <a:r>
              <a:rPr lang="en-US" sz="900" dirty="0" err="1">
                <a:solidFill>
                  <a:schemeClr val="tx2"/>
                </a:solidFill>
              </a:rPr>
              <a:t>REx</a:t>
            </a:r>
            <a:r>
              <a:rPr lang="en-US" sz="900" dirty="0">
                <a:solidFill>
                  <a:schemeClr val="tx2"/>
                </a:solidFill>
              </a:rPr>
              <a:t> Low-Altitude Reconnaissance of Bennu”</a:t>
            </a:r>
          </a:p>
        </p:txBody>
      </p:sp>
      <p:grpSp>
        <p:nvGrpSpPr>
          <p:cNvPr id="14" name="Group 13">
            <a:extLst>
              <a:ext uri="{FF2B5EF4-FFF2-40B4-BE49-F238E27FC236}">
                <a16:creationId xmlns:a16="http://schemas.microsoft.com/office/drawing/2014/main" id="{2C82EE4E-CB8E-B32C-4E3A-F14E82E716D5}"/>
              </a:ext>
            </a:extLst>
          </p:cNvPr>
          <p:cNvGrpSpPr>
            <a:grpSpLocks noChangeAspect="1"/>
          </p:cNvGrpSpPr>
          <p:nvPr/>
        </p:nvGrpSpPr>
        <p:grpSpPr>
          <a:xfrm>
            <a:off x="822960" y="959656"/>
            <a:ext cx="2857004" cy="3523407"/>
            <a:chOff x="1053133" y="957819"/>
            <a:chExt cx="3108712" cy="3833826"/>
          </a:xfrm>
        </p:grpSpPr>
        <p:pic>
          <p:nvPicPr>
            <p:cNvPr id="15" name="Picture 14">
              <a:extLst>
                <a:ext uri="{FF2B5EF4-FFF2-40B4-BE49-F238E27FC236}">
                  <a16:creationId xmlns:a16="http://schemas.microsoft.com/office/drawing/2014/main" id="{45AFA2FA-F8C6-1C94-69BF-DF0B28C1195F}"/>
                </a:ext>
              </a:extLst>
            </p:cNvPr>
            <p:cNvPicPr>
              <a:picLocks noChangeAspect="1"/>
            </p:cNvPicPr>
            <p:nvPr/>
          </p:nvPicPr>
          <p:blipFill>
            <a:blip r:embed="rId3"/>
            <a:stretch>
              <a:fillRect/>
            </a:stretch>
          </p:blipFill>
          <p:spPr>
            <a:xfrm>
              <a:off x="1053133" y="3181108"/>
              <a:ext cx="3108712" cy="1610537"/>
            </a:xfrm>
            <a:prstGeom prst="rect">
              <a:avLst/>
            </a:prstGeom>
          </p:spPr>
        </p:pic>
        <p:pic>
          <p:nvPicPr>
            <p:cNvPr id="16" name="Picture 15">
              <a:extLst>
                <a:ext uri="{FF2B5EF4-FFF2-40B4-BE49-F238E27FC236}">
                  <a16:creationId xmlns:a16="http://schemas.microsoft.com/office/drawing/2014/main" id="{38C2D52B-05BE-5F88-CACF-BA4895EA16FA}"/>
                </a:ext>
              </a:extLst>
            </p:cNvPr>
            <p:cNvPicPr>
              <a:picLocks noChangeAspect="1"/>
            </p:cNvPicPr>
            <p:nvPr/>
          </p:nvPicPr>
          <p:blipFill>
            <a:blip r:embed="rId4"/>
            <a:stretch>
              <a:fillRect/>
            </a:stretch>
          </p:blipFill>
          <p:spPr>
            <a:xfrm>
              <a:off x="1053133" y="957819"/>
              <a:ext cx="3108712" cy="1613931"/>
            </a:xfrm>
            <a:prstGeom prst="rect">
              <a:avLst/>
            </a:prstGeom>
          </p:spPr>
        </p:pic>
        <p:sp>
          <p:nvSpPr>
            <p:cNvPr id="17" name="Rectangle 16">
              <a:extLst>
                <a:ext uri="{FF2B5EF4-FFF2-40B4-BE49-F238E27FC236}">
                  <a16:creationId xmlns:a16="http://schemas.microsoft.com/office/drawing/2014/main" id="{70EB2DEB-8AF3-F1FA-EC02-DD4852801D3B}"/>
                </a:ext>
              </a:extLst>
            </p:cNvPr>
            <p:cNvSpPr/>
            <p:nvPr/>
          </p:nvSpPr>
          <p:spPr>
            <a:xfrm>
              <a:off x="2228947" y="1195293"/>
              <a:ext cx="858382" cy="554850"/>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5D1B294E-68B5-BEA0-B9BB-EE87A7AB5A17}"/>
                </a:ext>
              </a:extLst>
            </p:cNvPr>
            <p:cNvCxnSpPr>
              <a:cxnSpLocks/>
            </p:cNvCxnSpPr>
            <p:nvPr/>
          </p:nvCxnSpPr>
          <p:spPr>
            <a:xfrm>
              <a:off x="2560601" y="2571750"/>
              <a:ext cx="0" cy="378449"/>
            </a:xfrm>
            <a:prstGeom prst="straightConnector1">
              <a:avLst/>
            </a:prstGeom>
            <a:ln w="127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20" name="Picture 19">
            <a:extLst>
              <a:ext uri="{FF2B5EF4-FFF2-40B4-BE49-F238E27FC236}">
                <a16:creationId xmlns:a16="http://schemas.microsoft.com/office/drawing/2014/main" id="{DB95E306-7D44-1217-44EC-EC8D57BEA1A4}"/>
              </a:ext>
            </a:extLst>
          </p:cNvPr>
          <p:cNvPicPr>
            <a:picLocks noChangeAspect="1"/>
          </p:cNvPicPr>
          <p:nvPr/>
        </p:nvPicPr>
        <p:blipFill>
          <a:blip r:embed="rId5"/>
          <a:stretch>
            <a:fillRect/>
          </a:stretch>
        </p:blipFill>
        <p:spPr>
          <a:xfrm>
            <a:off x="4572098" y="1379733"/>
            <a:ext cx="3926910" cy="2637154"/>
          </a:xfrm>
          <a:prstGeom prst="rect">
            <a:avLst/>
          </a:prstGeom>
        </p:spPr>
      </p:pic>
      <p:sp>
        <p:nvSpPr>
          <p:cNvPr id="4" name="Footer Placeholder 2">
            <a:extLst>
              <a:ext uri="{FF2B5EF4-FFF2-40B4-BE49-F238E27FC236}">
                <a16:creationId xmlns:a16="http://schemas.microsoft.com/office/drawing/2014/main" id="{A0480EC5-CAF7-2966-FF83-C21AC5CB865C}"/>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3488237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7A1A30D-693D-D92F-40D7-4925F0329F09}"/>
              </a:ext>
            </a:extLst>
          </p:cNvPr>
          <p:cNvSpPr/>
          <p:nvPr/>
        </p:nvSpPr>
        <p:spPr>
          <a:xfrm>
            <a:off x="4464023" y="1045729"/>
            <a:ext cx="4143060" cy="3305162"/>
          </a:xfrm>
          <a:prstGeom prst="roundRect">
            <a:avLst>
              <a:gd name="adj" fmla="val 0"/>
            </a:avLst>
          </a:prstGeom>
          <a:solidFill>
            <a:schemeClr val="bg2">
              <a:alpha val="4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14300">
              <a:spcAft>
                <a:spcPts val="600"/>
              </a:spcAft>
            </a:pPr>
            <a:endParaRPr lang="en-US" sz="1700" dirty="0">
              <a:solidFill>
                <a:schemeClr val="tx2">
                  <a:lumMod val="25000"/>
                </a:schemeClr>
              </a:solidFill>
            </a:endParaRPr>
          </a:p>
        </p:txBody>
      </p:sp>
      <p:sp>
        <p:nvSpPr>
          <p:cNvPr id="2" name="Text Placeholder 1"/>
          <p:cNvSpPr>
            <a:spLocks noGrp="1"/>
          </p:cNvSpPr>
          <p:nvPr>
            <p:ph type="body" sz="quarter" idx="17"/>
          </p:nvPr>
        </p:nvSpPr>
        <p:spPr/>
        <p:txBody>
          <a:bodyPr/>
          <a:lstStyle/>
          <a:p>
            <a:r>
              <a:rPr lang="en-US" dirty="0"/>
              <a:t>DARE, Kazu Echigo (347F)</a:t>
            </a:r>
          </a:p>
        </p:txBody>
      </p:sp>
      <p:sp>
        <p:nvSpPr>
          <p:cNvPr id="3" name="Title 2"/>
          <p:cNvSpPr>
            <a:spLocks noGrp="1"/>
          </p:cNvSpPr>
          <p:nvPr>
            <p:ph type="title"/>
          </p:nvPr>
        </p:nvSpPr>
        <p:spPr/>
        <p:txBody>
          <a:bodyPr/>
          <a:lstStyle/>
          <a:p>
            <a:r>
              <a:rPr lang="en-US" dirty="0"/>
              <a:t>Proposed Idea: Stochastic Optimal Control Approach</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15</a:t>
            </a:fld>
            <a:endParaRPr lang="en-US" dirty="0"/>
          </a:p>
        </p:txBody>
      </p:sp>
      <p:sp>
        <p:nvSpPr>
          <p:cNvPr id="13" name="TextBox 12">
            <a:extLst>
              <a:ext uri="{FF2B5EF4-FFF2-40B4-BE49-F238E27FC236}">
                <a16:creationId xmlns:a16="http://schemas.microsoft.com/office/drawing/2014/main" id="{53EBB0EE-6A09-84B7-F2E9-947E4D18D60C}"/>
              </a:ext>
            </a:extLst>
          </p:cNvPr>
          <p:cNvSpPr txBox="1"/>
          <p:nvPr/>
        </p:nvSpPr>
        <p:spPr>
          <a:xfrm>
            <a:off x="273097" y="4634621"/>
            <a:ext cx="6538970" cy="230832"/>
          </a:xfrm>
          <a:prstGeom prst="rect">
            <a:avLst/>
          </a:prstGeom>
          <a:noFill/>
        </p:spPr>
        <p:txBody>
          <a:bodyPr wrap="none" rtlCol="0">
            <a:spAutoFit/>
          </a:bodyPr>
          <a:lstStyle/>
          <a:p>
            <a:r>
              <a:rPr lang="en-US" sz="900" dirty="0">
                <a:solidFill>
                  <a:schemeClr val="tx2"/>
                </a:solidFill>
              </a:rPr>
              <a:t>[1] Levine et al., “Trajectory Design and Maneuver Performance of the OSIRIS-</a:t>
            </a:r>
            <a:r>
              <a:rPr lang="en-US" sz="900" dirty="0" err="1">
                <a:solidFill>
                  <a:schemeClr val="tx2"/>
                </a:solidFill>
              </a:rPr>
              <a:t>REx</a:t>
            </a:r>
            <a:r>
              <a:rPr lang="en-US" sz="900" dirty="0">
                <a:solidFill>
                  <a:schemeClr val="tx2"/>
                </a:solidFill>
              </a:rPr>
              <a:t> Low-Altitude Reconnaissance of Bennu”</a:t>
            </a:r>
          </a:p>
        </p:txBody>
      </p:sp>
      <p:grpSp>
        <p:nvGrpSpPr>
          <p:cNvPr id="14" name="Group 13">
            <a:extLst>
              <a:ext uri="{FF2B5EF4-FFF2-40B4-BE49-F238E27FC236}">
                <a16:creationId xmlns:a16="http://schemas.microsoft.com/office/drawing/2014/main" id="{2C82EE4E-CB8E-B32C-4E3A-F14E82E716D5}"/>
              </a:ext>
            </a:extLst>
          </p:cNvPr>
          <p:cNvGrpSpPr>
            <a:grpSpLocks noChangeAspect="1"/>
          </p:cNvGrpSpPr>
          <p:nvPr/>
        </p:nvGrpSpPr>
        <p:grpSpPr>
          <a:xfrm>
            <a:off x="822960" y="959656"/>
            <a:ext cx="2857004" cy="3523407"/>
            <a:chOff x="1053133" y="957819"/>
            <a:chExt cx="3108712" cy="3833826"/>
          </a:xfrm>
        </p:grpSpPr>
        <p:pic>
          <p:nvPicPr>
            <p:cNvPr id="15" name="Picture 14">
              <a:extLst>
                <a:ext uri="{FF2B5EF4-FFF2-40B4-BE49-F238E27FC236}">
                  <a16:creationId xmlns:a16="http://schemas.microsoft.com/office/drawing/2014/main" id="{45AFA2FA-F8C6-1C94-69BF-DF0B28C1195F}"/>
                </a:ext>
              </a:extLst>
            </p:cNvPr>
            <p:cNvPicPr>
              <a:picLocks noChangeAspect="1"/>
            </p:cNvPicPr>
            <p:nvPr/>
          </p:nvPicPr>
          <p:blipFill>
            <a:blip r:embed="rId3"/>
            <a:stretch>
              <a:fillRect/>
            </a:stretch>
          </p:blipFill>
          <p:spPr>
            <a:xfrm>
              <a:off x="1053133" y="3181108"/>
              <a:ext cx="3108712" cy="1610537"/>
            </a:xfrm>
            <a:prstGeom prst="rect">
              <a:avLst/>
            </a:prstGeom>
          </p:spPr>
        </p:pic>
        <p:pic>
          <p:nvPicPr>
            <p:cNvPr id="16" name="Picture 15">
              <a:extLst>
                <a:ext uri="{FF2B5EF4-FFF2-40B4-BE49-F238E27FC236}">
                  <a16:creationId xmlns:a16="http://schemas.microsoft.com/office/drawing/2014/main" id="{38C2D52B-05BE-5F88-CACF-BA4895EA16FA}"/>
                </a:ext>
              </a:extLst>
            </p:cNvPr>
            <p:cNvPicPr>
              <a:picLocks noChangeAspect="1"/>
            </p:cNvPicPr>
            <p:nvPr/>
          </p:nvPicPr>
          <p:blipFill>
            <a:blip r:embed="rId4"/>
            <a:stretch>
              <a:fillRect/>
            </a:stretch>
          </p:blipFill>
          <p:spPr>
            <a:xfrm>
              <a:off x="1053133" y="957819"/>
              <a:ext cx="3108712" cy="1613931"/>
            </a:xfrm>
            <a:prstGeom prst="rect">
              <a:avLst/>
            </a:prstGeom>
          </p:spPr>
        </p:pic>
        <p:sp>
          <p:nvSpPr>
            <p:cNvPr id="17" name="Rectangle 16">
              <a:extLst>
                <a:ext uri="{FF2B5EF4-FFF2-40B4-BE49-F238E27FC236}">
                  <a16:creationId xmlns:a16="http://schemas.microsoft.com/office/drawing/2014/main" id="{70EB2DEB-8AF3-F1FA-EC02-DD4852801D3B}"/>
                </a:ext>
              </a:extLst>
            </p:cNvPr>
            <p:cNvSpPr/>
            <p:nvPr/>
          </p:nvSpPr>
          <p:spPr>
            <a:xfrm>
              <a:off x="2228947" y="1195293"/>
              <a:ext cx="858382" cy="554850"/>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5D1B294E-68B5-BEA0-B9BB-EE87A7AB5A17}"/>
                </a:ext>
              </a:extLst>
            </p:cNvPr>
            <p:cNvCxnSpPr>
              <a:cxnSpLocks/>
            </p:cNvCxnSpPr>
            <p:nvPr/>
          </p:nvCxnSpPr>
          <p:spPr>
            <a:xfrm>
              <a:off x="2560601" y="2571750"/>
              <a:ext cx="0" cy="378449"/>
            </a:xfrm>
            <a:prstGeom prst="straightConnector1">
              <a:avLst/>
            </a:prstGeom>
            <a:ln w="127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6" name="Picture 5">
            <a:extLst>
              <a:ext uri="{FF2B5EF4-FFF2-40B4-BE49-F238E27FC236}">
                <a16:creationId xmlns:a16="http://schemas.microsoft.com/office/drawing/2014/main" id="{F3F7B6C5-B136-00C7-A1E9-05D8E41B1495}"/>
              </a:ext>
            </a:extLst>
          </p:cNvPr>
          <p:cNvPicPr>
            <a:picLocks noChangeAspect="1"/>
          </p:cNvPicPr>
          <p:nvPr/>
        </p:nvPicPr>
        <p:blipFill>
          <a:blip r:embed="rId5"/>
          <a:stretch>
            <a:fillRect/>
          </a:stretch>
        </p:blipFill>
        <p:spPr>
          <a:xfrm>
            <a:off x="4572098" y="1379733"/>
            <a:ext cx="3926910" cy="2637154"/>
          </a:xfrm>
          <a:prstGeom prst="rect">
            <a:avLst/>
          </a:prstGeom>
        </p:spPr>
      </p:pic>
      <p:sp>
        <p:nvSpPr>
          <p:cNvPr id="4" name="Rounded Rectangle 3">
            <a:extLst>
              <a:ext uri="{FF2B5EF4-FFF2-40B4-BE49-F238E27FC236}">
                <a16:creationId xmlns:a16="http://schemas.microsoft.com/office/drawing/2014/main" id="{1FE16A50-99FD-E23F-2460-3D0B865C36D4}"/>
              </a:ext>
            </a:extLst>
          </p:cNvPr>
          <p:cNvSpPr/>
          <p:nvPr/>
        </p:nvSpPr>
        <p:spPr>
          <a:xfrm rot="20332893">
            <a:off x="324115" y="2160396"/>
            <a:ext cx="3831714" cy="1103468"/>
          </a:xfrm>
          <a:prstGeom prst="roundRect">
            <a:avLst>
              <a:gd name="adj" fmla="val 0"/>
            </a:avLst>
          </a:prstGeom>
          <a:solidFill>
            <a:schemeClr val="bg1"/>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14300">
              <a:spcAft>
                <a:spcPts val="600"/>
              </a:spcAft>
            </a:pPr>
            <a:r>
              <a:rPr lang="en-US" sz="1700" dirty="0">
                <a:solidFill>
                  <a:schemeClr val="accent3"/>
                </a:solidFill>
              </a:rPr>
              <a:t>Optimization Approach Requires Models – </a:t>
            </a:r>
            <a:r>
              <a:rPr lang="en-US" sz="1700" dirty="0" err="1">
                <a:solidFill>
                  <a:schemeClr val="accent3"/>
                </a:solidFill>
              </a:rPr>
              <a:t>MuSCAT</a:t>
            </a:r>
            <a:r>
              <a:rPr lang="en-US" sz="1700" dirty="0">
                <a:solidFill>
                  <a:schemeClr val="accent3"/>
                </a:solidFill>
              </a:rPr>
              <a:t> Assures Sufficient Model Fidelity! </a:t>
            </a:r>
          </a:p>
        </p:txBody>
      </p:sp>
      <p:sp>
        <p:nvSpPr>
          <p:cNvPr id="5" name="Footer Placeholder 2">
            <a:extLst>
              <a:ext uri="{FF2B5EF4-FFF2-40B4-BE49-F238E27FC236}">
                <a16:creationId xmlns:a16="http://schemas.microsoft.com/office/drawing/2014/main" id="{19121A58-C373-C06D-399E-ABE4576D02C0}"/>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2897462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DARE, Kazu Echigo (347F)</a:t>
            </a:r>
          </a:p>
        </p:txBody>
      </p:sp>
      <p:sp>
        <p:nvSpPr>
          <p:cNvPr id="3" name="Title 2"/>
          <p:cNvSpPr>
            <a:spLocks noGrp="1"/>
          </p:cNvSpPr>
          <p:nvPr>
            <p:ph type="title"/>
          </p:nvPr>
        </p:nvSpPr>
        <p:spPr/>
        <p:txBody>
          <a:bodyPr/>
          <a:lstStyle/>
          <a:p>
            <a:r>
              <a:rPr lang="en-US" sz="2200" dirty="0"/>
              <a:t>The Multi-Spacecraft Concept and Autonomy Tool (</a:t>
            </a:r>
            <a:r>
              <a:rPr lang="en-US" sz="2200" dirty="0" err="1"/>
              <a:t>MuSCAT</a:t>
            </a:r>
            <a:r>
              <a:rPr lang="en-US" sz="2200" dirty="0"/>
              <a:t>)</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16</a:t>
            </a:fld>
            <a:endParaRPr lang="en-US" dirty="0"/>
          </a:p>
        </p:txBody>
      </p:sp>
      <p:pic>
        <p:nvPicPr>
          <p:cNvPr id="7" name="Picture 6">
            <a:extLst>
              <a:ext uri="{FF2B5EF4-FFF2-40B4-BE49-F238E27FC236}">
                <a16:creationId xmlns:a16="http://schemas.microsoft.com/office/drawing/2014/main" id="{3EFABE0C-AD6A-320B-55FB-823945B0D69E}"/>
              </a:ext>
            </a:extLst>
          </p:cNvPr>
          <p:cNvPicPr>
            <a:picLocks noChangeAspect="1"/>
          </p:cNvPicPr>
          <p:nvPr/>
        </p:nvPicPr>
        <p:blipFill rotWithShape="1">
          <a:blip r:embed="rId3"/>
          <a:srcRect l="-1" r="-1425"/>
          <a:stretch/>
        </p:blipFill>
        <p:spPr>
          <a:xfrm>
            <a:off x="408005" y="1349382"/>
            <a:ext cx="4849795" cy="2444736"/>
          </a:xfrm>
          <a:prstGeom prst="rect">
            <a:avLst/>
          </a:prstGeom>
        </p:spPr>
      </p:pic>
      <p:pic>
        <p:nvPicPr>
          <p:cNvPr id="4" name="Picture 3">
            <a:extLst>
              <a:ext uri="{FF2B5EF4-FFF2-40B4-BE49-F238E27FC236}">
                <a16:creationId xmlns:a16="http://schemas.microsoft.com/office/drawing/2014/main" id="{EB4489AB-2511-F3E1-F326-E49C3D6B09B4}"/>
              </a:ext>
            </a:extLst>
          </p:cNvPr>
          <p:cNvPicPr>
            <a:picLocks noChangeAspect="1"/>
          </p:cNvPicPr>
          <p:nvPr/>
        </p:nvPicPr>
        <p:blipFill>
          <a:blip r:embed="rId4"/>
          <a:stretch>
            <a:fillRect/>
          </a:stretch>
        </p:blipFill>
        <p:spPr>
          <a:xfrm>
            <a:off x="5559955" y="1349382"/>
            <a:ext cx="2830066" cy="2442259"/>
          </a:xfrm>
          <a:prstGeom prst="rect">
            <a:avLst/>
          </a:prstGeom>
        </p:spPr>
      </p:pic>
      <p:sp>
        <p:nvSpPr>
          <p:cNvPr id="11" name="TextBox 10">
            <a:extLst>
              <a:ext uri="{FF2B5EF4-FFF2-40B4-BE49-F238E27FC236}">
                <a16:creationId xmlns:a16="http://schemas.microsoft.com/office/drawing/2014/main" id="{7D0FFB19-F5AE-6BC7-524C-6E07A22B0CD8}"/>
              </a:ext>
            </a:extLst>
          </p:cNvPr>
          <p:cNvSpPr txBox="1"/>
          <p:nvPr/>
        </p:nvSpPr>
        <p:spPr>
          <a:xfrm>
            <a:off x="408005" y="4114732"/>
            <a:ext cx="7982016" cy="523220"/>
          </a:xfrm>
          <a:prstGeom prst="rect">
            <a:avLst/>
          </a:prstGeom>
          <a:noFill/>
        </p:spPr>
        <p:txBody>
          <a:bodyPr wrap="square" rtlCol="0">
            <a:spAutoFit/>
          </a:bodyPr>
          <a:lstStyle/>
          <a:p>
            <a:r>
              <a:rPr lang="en-US" sz="1400" dirty="0" err="1"/>
              <a:t>MuSCAT</a:t>
            </a:r>
            <a:r>
              <a:rPr lang="en-US" sz="1400" dirty="0"/>
              <a:t> provides an integrated platform to assess the mission need for autonomy and other general architecture / model trades.</a:t>
            </a:r>
          </a:p>
        </p:txBody>
      </p:sp>
      <p:sp>
        <p:nvSpPr>
          <p:cNvPr id="14" name="Text Placeholder 2">
            <a:extLst>
              <a:ext uri="{FF2B5EF4-FFF2-40B4-BE49-F238E27FC236}">
                <a16:creationId xmlns:a16="http://schemas.microsoft.com/office/drawing/2014/main" id="{9C538556-4D30-7F62-A674-BA0434A9AD9C}"/>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We </a:t>
            </a:r>
            <a:r>
              <a:rPr lang="en-US" sz="1200" dirty="0">
                <a:solidFill>
                  <a:schemeClr val="accent1"/>
                </a:solidFill>
              </a:rPr>
              <a:t>sufficiently</a:t>
            </a:r>
            <a:r>
              <a:rPr lang="en-US" sz="1200" dirty="0">
                <a:solidFill>
                  <a:schemeClr val="tx1"/>
                </a:solidFill>
              </a:rPr>
              <a:t> validate our modeling assumptions in the </a:t>
            </a:r>
            <a:r>
              <a:rPr lang="en-US" sz="1200" dirty="0" err="1">
                <a:solidFill>
                  <a:schemeClr val="tx1"/>
                </a:solidFill>
              </a:rPr>
              <a:t>MuSCAT</a:t>
            </a:r>
            <a:r>
              <a:rPr lang="en-US" sz="1200" dirty="0">
                <a:solidFill>
                  <a:schemeClr val="tx1"/>
                </a:solidFill>
              </a:rPr>
              <a:t> simulation (being lower fidelity than MONTE) </a:t>
            </a:r>
            <a:endParaRPr lang="en-US" sz="1200" dirty="0">
              <a:solidFill>
                <a:schemeClr val="accent1"/>
              </a:solidFill>
            </a:endParaRPr>
          </a:p>
        </p:txBody>
      </p:sp>
      <p:sp>
        <p:nvSpPr>
          <p:cNvPr id="5" name="Footer Placeholder 2">
            <a:extLst>
              <a:ext uri="{FF2B5EF4-FFF2-40B4-BE49-F238E27FC236}">
                <a16:creationId xmlns:a16="http://schemas.microsoft.com/office/drawing/2014/main" id="{B3C5884D-0A5A-7393-DD76-945250E74997}"/>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1269703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17</a:t>
            </a:fld>
            <a:endParaRPr lang="en-US" dirty="0"/>
          </a:p>
        </p:txBody>
      </p:sp>
      <p:sp>
        <p:nvSpPr>
          <p:cNvPr id="21" name="Title 20">
            <a:extLst>
              <a:ext uri="{FF2B5EF4-FFF2-40B4-BE49-F238E27FC236}">
                <a16:creationId xmlns:a16="http://schemas.microsoft.com/office/drawing/2014/main" id="{7A00DB7B-B435-A5B2-D6E3-A4F516FE8B3D}"/>
              </a:ext>
            </a:extLst>
          </p:cNvPr>
          <p:cNvSpPr>
            <a:spLocks noGrp="1"/>
          </p:cNvSpPr>
          <p:nvPr>
            <p:ph type="title"/>
          </p:nvPr>
        </p:nvSpPr>
        <p:spPr/>
        <p:txBody>
          <a:bodyPr/>
          <a:lstStyle/>
          <a:p>
            <a:r>
              <a:rPr lang="en-US" dirty="0"/>
              <a:t>Content Overview</a:t>
            </a:r>
          </a:p>
        </p:txBody>
      </p:sp>
      <p:pic>
        <p:nvPicPr>
          <p:cNvPr id="3" name="Picture 2">
            <a:extLst>
              <a:ext uri="{FF2B5EF4-FFF2-40B4-BE49-F238E27FC236}">
                <a16:creationId xmlns:a16="http://schemas.microsoft.com/office/drawing/2014/main" id="{A9FB2484-8B9E-2ACC-90D3-A9979AFAD15C}"/>
              </a:ext>
            </a:extLst>
          </p:cNvPr>
          <p:cNvPicPr>
            <a:picLocks noChangeAspect="1"/>
          </p:cNvPicPr>
          <p:nvPr/>
        </p:nvPicPr>
        <p:blipFill rotWithShape="1">
          <a:blip r:embed="rId3" cstate="screen">
            <a:alphaModFix amt="42000"/>
            <a:extLst>
              <a:ext uri="{28A0092B-C50C-407E-A947-70E740481C1C}">
                <a14:useLocalDpi xmlns:a14="http://schemas.microsoft.com/office/drawing/2010/main"/>
              </a:ext>
            </a:extLst>
          </a:blip>
          <a:srcRect/>
          <a:stretch/>
        </p:blipFill>
        <p:spPr>
          <a:xfrm>
            <a:off x="899768" y="1423989"/>
            <a:ext cx="1988203" cy="1688392"/>
          </a:xfrm>
          <a:prstGeom prst="rect">
            <a:avLst/>
          </a:prstGeom>
          <a:ln w="12700">
            <a:solidFill>
              <a:schemeClr val="bg1"/>
            </a:solidFill>
          </a:ln>
        </p:spPr>
      </p:pic>
      <p:pic>
        <p:nvPicPr>
          <p:cNvPr id="6" name="Graphic 5">
            <a:extLst>
              <a:ext uri="{FF2B5EF4-FFF2-40B4-BE49-F238E27FC236}">
                <a16:creationId xmlns:a16="http://schemas.microsoft.com/office/drawing/2014/main" id="{F16DED75-E1E8-678C-322F-2CA74FE84E72}"/>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3727804" y="1423989"/>
            <a:ext cx="1688392" cy="1688392"/>
          </a:xfrm>
          <a:prstGeom prst="rect">
            <a:avLst/>
          </a:prstGeom>
        </p:spPr>
      </p:pic>
      <p:pic>
        <p:nvPicPr>
          <p:cNvPr id="7" name="Graphic 6">
            <a:extLst>
              <a:ext uri="{FF2B5EF4-FFF2-40B4-BE49-F238E27FC236}">
                <a16:creationId xmlns:a16="http://schemas.microsoft.com/office/drawing/2014/main" id="{CF46A520-44C8-D5A0-0E30-3F565BA65D5B}"/>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4148066" y="1532353"/>
            <a:ext cx="847867" cy="847867"/>
          </a:xfrm>
          <a:prstGeom prst="rect">
            <a:avLst/>
          </a:prstGeom>
        </p:spPr>
      </p:pic>
      <p:pic>
        <p:nvPicPr>
          <p:cNvPr id="11" name="Graphic 10">
            <a:extLst>
              <a:ext uri="{FF2B5EF4-FFF2-40B4-BE49-F238E27FC236}">
                <a16:creationId xmlns:a16="http://schemas.microsoft.com/office/drawing/2014/main" id="{49827055-A9D5-6968-7325-D230A4C56968}"/>
              </a:ext>
            </a:extLst>
          </p:cNvPr>
          <p:cNvPicPr>
            <a:picLocks noChangeAspect="1"/>
          </p:cNvPicPr>
          <p:nvPr/>
        </p:nvPicPr>
        <p:blipFill>
          <a:blip r:embed="rId8">
            <a:alphaModFix/>
            <a:extLst>
              <a:ext uri="{96DAC541-7B7A-43D3-8B79-37D633B846F1}">
                <asvg:svgBlip xmlns:asvg="http://schemas.microsoft.com/office/drawing/2016/SVG/main" r:embed="rId9"/>
              </a:ext>
            </a:extLst>
          </a:blip>
          <a:stretch>
            <a:fillRect/>
          </a:stretch>
        </p:blipFill>
        <p:spPr>
          <a:xfrm>
            <a:off x="6256029" y="1423989"/>
            <a:ext cx="1688391" cy="1688391"/>
          </a:xfrm>
          <a:prstGeom prst="rect">
            <a:avLst/>
          </a:prstGeom>
        </p:spPr>
      </p:pic>
      <p:sp>
        <p:nvSpPr>
          <p:cNvPr id="12" name="TextBox 11">
            <a:extLst>
              <a:ext uri="{FF2B5EF4-FFF2-40B4-BE49-F238E27FC236}">
                <a16:creationId xmlns:a16="http://schemas.microsoft.com/office/drawing/2014/main" id="{093AE240-9E45-C87C-EC31-A4A6E396224C}"/>
              </a:ext>
            </a:extLst>
          </p:cNvPr>
          <p:cNvSpPr txBox="1"/>
          <p:nvPr/>
        </p:nvSpPr>
        <p:spPr>
          <a:xfrm>
            <a:off x="993968" y="3417518"/>
            <a:ext cx="1799802" cy="323165"/>
          </a:xfrm>
          <a:prstGeom prst="rect">
            <a:avLst/>
          </a:prstGeom>
          <a:noFill/>
        </p:spPr>
        <p:txBody>
          <a:bodyPr wrap="square" rtlCol="0">
            <a:spAutoFit/>
          </a:bodyPr>
          <a:lstStyle/>
          <a:p>
            <a:pPr algn="ctr"/>
            <a:r>
              <a:rPr lang="en-US" sz="1500" dirty="0">
                <a:solidFill>
                  <a:schemeClr val="tx1">
                    <a:alpha val="42000"/>
                  </a:schemeClr>
                </a:solidFill>
              </a:rPr>
              <a:t>DARE Project </a:t>
            </a:r>
          </a:p>
        </p:txBody>
      </p:sp>
      <p:sp>
        <p:nvSpPr>
          <p:cNvPr id="14" name="TextBox 13">
            <a:extLst>
              <a:ext uri="{FF2B5EF4-FFF2-40B4-BE49-F238E27FC236}">
                <a16:creationId xmlns:a16="http://schemas.microsoft.com/office/drawing/2014/main" id="{99965C3D-B4E4-899F-25DD-3B8B9F863C76}"/>
              </a:ext>
            </a:extLst>
          </p:cNvPr>
          <p:cNvSpPr txBox="1"/>
          <p:nvPr/>
        </p:nvSpPr>
        <p:spPr>
          <a:xfrm>
            <a:off x="3672099" y="3315469"/>
            <a:ext cx="1799802" cy="553998"/>
          </a:xfrm>
          <a:prstGeom prst="rect">
            <a:avLst/>
          </a:prstGeom>
          <a:noFill/>
        </p:spPr>
        <p:txBody>
          <a:bodyPr wrap="square" rtlCol="0">
            <a:spAutoFit/>
          </a:bodyPr>
          <a:lstStyle/>
          <a:p>
            <a:pPr algn="ctr"/>
            <a:r>
              <a:rPr lang="en-US" sz="1500" dirty="0"/>
              <a:t>Trajectory Planner with Model V&amp;V</a:t>
            </a:r>
          </a:p>
        </p:txBody>
      </p:sp>
      <p:sp>
        <p:nvSpPr>
          <p:cNvPr id="15" name="TextBox 14">
            <a:extLst>
              <a:ext uri="{FF2B5EF4-FFF2-40B4-BE49-F238E27FC236}">
                <a16:creationId xmlns:a16="http://schemas.microsoft.com/office/drawing/2014/main" id="{5F917E4E-5787-80B9-8B5E-85A25F0D07F9}"/>
              </a:ext>
            </a:extLst>
          </p:cNvPr>
          <p:cNvSpPr txBox="1"/>
          <p:nvPr/>
        </p:nvSpPr>
        <p:spPr>
          <a:xfrm>
            <a:off x="6200323" y="3417517"/>
            <a:ext cx="1799802" cy="323165"/>
          </a:xfrm>
          <a:prstGeom prst="rect">
            <a:avLst/>
          </a:prstGeom>
          <a:noFill/>
        </p:spPr>
        <p:txBody>
          <a:bodyPr wrap="square" rtlCol="0">
            <a:spAutoFit/>
          </a:bodyPr>
          <a:lstStyle/>
          <a:p>
            <a:pPr algn="ctr"/>
            <a:r>
              <a:rPr lang="en-US" sz="1500" dirty="0">
                <a:solidFill>
                  <a:schemeClr val="tx1">
                    <a:alpha val="42000"/>
                  </a:schemeClr>
                </a:solidFill>
              </a:rPr>
              <a:t>Numerical Sims</a:t>
            </a:r>
          </a:p>
        </p:txBody>
      </p:sp>
      <p:sp>
        <p:nvSpPr>
          <p:cNvPr id="4" name="Text Placeholder 4">
            <a:extLst>
              <a:ext uri="{FF2B5EF4-FFF2-40B4-BE49-F238E27FC236}">
                <a16:creationId xmlns:a16="http://schemas.microsoft.com/office/drawing/2014/main" id="{93A7D77B-8C67-C892-31E1-CAEA72904F67}"/>
              </a:ext>
            </a:extLst>
          </p:cNvPr>
          <p:cNvSpPr txBox="1">
            <a:spLocks noGrp="1"/>
          </p:cNvSpPr>
          <p:nvPr>
            <p:ph type="body" sz="quarter" idx="17"/>
          </p:nvPr>
        </p:nvSpPr>
        <p:spPr>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3B658CE4-07D6-60DC-2633-26303832C451}"/>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371643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5147F-42E9-9CCF-6DDB-FFAFEF467107}"/>
              </a:ext>
            </a:extLst>
          </p:cNvPr>
          <p:cNvSpPr>
            <a:spLocks noGrp="1"/>
          </p:cNvSpPr>
          <p:nvPr>
            <p:ph type="sldNum" sz="quarter" idx="22"/>
          </p:nvPr>
        </p:nvSpPr>
        <p:spPr/>
        <p:txBody>
          <a:bodyPr/>
          <a:lstStyle/>
          <a:p>
            <a:fld id="{224B4221-436D-4A56-A870-FCD944AD4DA9}" type="slidenum">
              <a:rPr lang="en-US" smtClean="0"/>
              <a:pPr/>
              <a:t>18</a:t>
            </a:fld>
            <a:endParaRPr lang="en-US" dirty="0"/>
          </a:p>
        </p:txBody>
      </p:sp>
      <p:sp>
        <p:nvSpPr>
          <p:cNvPr id="3" name="Title 2"/>
          <p:cNvSpPr>
            <a:spLocks noGrp="1"/>
          </p:cNvSpPr>
          <p:nvPr>
            <p:ph type="title"/>
          </p:nvPr>
        </p:nvSpPr>
        <p:spPr/>
        <p:txBody>
          <a:bodyPr/>
          <a:lstStyle/>
          <a:p>
            <a:r>
              <a:rPr lang="en-US" dirty="0"/>
              <a:t>Why Autonomous Planner under Uncertainty ?</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1054" name="Google Shape;91;p17">
            <a:extLst>
              <a:ext uri="{FF2B5EF4-FFF2-40B4-BE49-F238E27FC236}">
                <a16:creationId xmlns:a16="http://schemas.microsoft.com/office/drawing/2014/main" id="{6C064F08-7F9A-79E3-B29D-156C6F1DB190}"/>
              </a:ext>
            </a:extLst>
          </p:cNvPr>
          <p:cNvSpPr txBox="1"/>
          <p:nvPr/>
        </p:nvSpPr>
        <p:spPr>
          <a:xfrm>
            <a:off x="349822" y="4524977"/>
            <a:ext cx="8257262" cy="400079"/>
          </a:xfrm>
          <a:prstGeom prst="rect">
            <a:avLst/>
          </a:prstGeom>
          <a:noFill/>
          <a:ln>
            <a:noFill/>
          </a:ln>
        </p:spPr>
        <p:txBody>
          <a:bodyPr spcFirstLastPara="1" wrap="square" lIns="91425" tIns="91425" rIns="91425" bIns="91425" anchor="t" anchorCtr="0">
            <a:spAutoFit/>
          </a:bodyPr>
          <a:lstStyle/>
          <a:p>
            <a:pPr algn="r"/>
            <a:r>
              <a:rPr lang="en-US" sz="1400" dirty="0">
                <a:solidFill>
                  <a:schemeClr val="tx2">
                    <a:lumMod val="25000"/>
                  </a:schemeClr>
                </a:solidFill>
              </a:rPr>
              <a:t>It </a:t>
            </a:r>
            <a:r>
              <a:rPr lang="en-US" sz="1400" dirty="0">
                <a:solidFill>
                  <a:schemeClr val="accent1"/>
                </a:solidFill>
              </a:rPr>
              <a:t>reduces</a:t>
            </a:r>
            <a:r>
              <a:rPr lang="en-US" sz="1400" dirty="0">
                <a:solidFill>
                  <a:schemeClr val="tx2">
                    <a:lumMod val="25000"/>
                  </a:schemeClr>
                </a:solidFill>
              </a:rPr>
              <a:t> operations costs and is </a:t>
            </a:r>
            <a:r>
              <a:rPr lang="en-US" sz="1400" dirty="0">
                <a:solidFill>
                  <a:schemeClr val="accent1"/>
                </a:solidFill>
              </a:rPr>
              <a:t>scalable</a:t>
            </a:r>
            <a:r>
              <a:rPr lang="en-US" sz="1400" dirty="0">
                <a:solidFill>
                  <a:schemeClr val="tx2">
                    <a:lumMod val="25000"/>
                  </a:schemeClr>
                </a:solidFill>
              </a:rPr>
              <a:t> for other missions</a:t>
            </a:r>
          </a:p>
        </p:txBody>
      </p:sp>
      <p:cxnSp>
        <p:nvCxnSpPr>
          <p:cNvPr id="1050" name="Straight Arrow Connector 1049">
            <a:extLst>
              <a:ext uri="{FF2B5EF4-FFF2-40B4-BE49-F238E27FC236}">
                <a16:creationId xmlns:a16="http://schemas.microsoft.com/office/drawing/2014/main" id="{84FC47A6-93A8-6581-639C-076B105C7846}"/>
              </a:ext>
            </a:extLst>
          </p:cNvPr>
          <p:cNvCxnSpPr>
            <a:cxnSpLocks/>
          </p:cNvCxnSpPr>
          <p:nvPr/>
        </p:nvCxnSpPr>
        <p:spPr>
          <a:xfrm>
            <a:off x="3927215" y="2716288"/>
            <a:ext cx="810431" cy="0"/>
          </a:xfrm>
          <a:prstGeom prst="straightConnector1">
            <a:avLst/>
          </a:prstGeom>
          <a:ln w="57150" cap="rnd"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FFD971F6-F8BC-DA52-1EDA-13858EF36E01}"/>
              </a:ext>
            </a:extLst>
          </p:cNvPr>
          <p:cNvGrpSpPr/>
          <p:nvPr/>
        </p:nvGrpSpPr>
        <p:grpSpPr>
          <a:xfrm>
            <a:off x="5098272" y="905855"/>
            <a:ext cx="3311537" cy="3433388"/>
            <a:chOff x="665968" y="926794"/>
            <a:chExt cx="3311537" cy="3433388"/>
          </a:xfrm>
        </p:grpSpPr>
        <p:sp>
          <p:nvSpPr>
            <p:cNvPr id="1046" name="Rectangle 1045">
              <a:extLst>
                <a:ext uri="{FF2B5EF4-FFF2-40B4-BE49-F238E27FC236}">
                  <a16:creationId xmlns:a16="http://schemas.microsoft.com/office/drawing/2014/main" id="{17FE32C6-E26A-C44E-E317-2563E4918F3F}"/>
                </a:ext>
              </a:extLst>
            </p:cNvPr>
            <p:cNvSpPr/>
            <p:nvPr/>
          </p:nvSpPr>
          <p:spPr>
            <a:xfrm>
              <a:off x="665968" y="926794"/>
              <a:ext cx="3138429" cy="3433388"/>
            </a:xfrm>
            <a:prstGeom prst="rect">
              <a:avLst/>
            </a:prstGeom>
            <a:solidFill>
              <a:schemeClr val="accent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3" name="Graphic 62">
              <a:extLst>
                <a:ext uri="{FF2B5EF4-FFF2-40B4-BE49-F238E27FC236}">
                  <a16:creationId xmlns:a16="http://schemas.microsoft.com/office/drawing/2014/main" id="{40934F8A-21D9-243A-1B7A-7786F6DC2A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7153" y="2123364"/>
              <a:ext cx="775609" cy="775609"/>
            </a:xfrm>
            <a:prstGeom prst="rect">
              <a:avLst/>
            </a:prstGeom>
          </p:spPr>
        </p:pic>
        <p:pic>
          <p:nvPicPr>
            <p:cNvPr id="1025" name="Graphic 1024">
              <a:extLst>
                <a:ext uri="{FF2B5EF4-FFF2-40B4-BE49-F238E27FC236}">
                  <a16:creationId xmlns:a16="http://schemas.microsoft.com/office/drawing/2014/main" id="{3E1A7CA3-B8AD-3C6D-72ED-3C95D80707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3140" y="3591314"/>
              <a:ext cx="584004" cy="584004"/>
            </a:xfrm>
            <a:prstGeom prst="rect">
              <a:avLst/>
            </a:prstGeom>
          </p:spPr>
        </p:pic>
        <p:pic>
          <p:nvPicPr>
            <p:cNvPr id="1030" name="Graphic 1029">
              <a:extLst>
                <a:ext uri="{FF2B5EF4-FFF2-40B4-BE49-F238E27FC236}">
                  <a16:creationId xmlns:a16="http://schemas.microsoft.com/office/drawing/2014/main" id="{8E6B5751-EC57-5BA9-69EC-EC21C50D9E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1121" y="2123371"/>
              <a:ext cx="775608" cy="775608"/>
            </a:xfrm>
            <a:prstGeom prst="rect">
              <a:avLst/>
            </a:prstGeom>
          </p:spPr>
        </p:pic>
        <p:pic>
          <p:nvPicPr>
            <p:cNvPr id="1039" name="Graphic 1038">
              <a:extLst>
                <a:ext uri="{FF2B5EF4-FFF2-40B4-BE49-F238E27FC236}">
                  <a16:creationId xmlns:a16="http://schemas.microsoft.com/office/drawing/2014/main" id="{7A6DA3E4-859F-EC9B-B631-CECFF8D03D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43140" y="1094589"/>
              <a:ext cx="584004" cy="584004"/>
            </a:xfrm>
            <a:prstGeom prst="rect">
              <a:avLst/>
            </a:prstGeom>
          </p:spPr>
        </p:pic>
        <p:sp>
          <p:nvSpPr>
            <p:cNvPr id="1040" name="Arc 1039">
              <a:extLst>
                <a:ext uri="{FF2B5EF4-FFF2-40B4-BE49-F238E27FC236}">
                  <a16:creationId xmlns:a16="http://schemas.microsoft.com/office/drawing/2014/main" id="{FADA5BA5-5E6C-C7DB-021C-4FA0A858B179}"/>
                </a:ext>
              </a:extLst>
            </p:cNvPr>
            <p:cNvSpPr/>
            <p:nvPr/>
          </p:nvSpPr>
          <p:spPr>
            <a:xfrm>
              <a:off x="2042880" y="2419390"/>
              <a:ext cx="384524" cy="406319"/>
            </a:xfrm>
            <a:prstGeom prst="arc">
              <a:avLst>
                <a:gd name="adj1" fmla="val 3333727"/>
                <a:gd name="adj2" fmla="val 0"/>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42" name="Straight Arrow Connector 1041">
              <a:extLst>
                <a:ext uri="{FF2B5EF4-FFF2-40B4-BE49-F238E27FC236}">
                  <a16:creationId xmlns:a16="http://schemas.microsoft.com/office/drawing/2014/main" id="{BE1FC9FC-6C94-4C6F-AD94-EF26ADDF8F00}"/>
                </a:ext>
              </a:extLst>
            </p:cNvPr>
            <p:cNvCxnSpPr/>
            <p:nvPr/>
          </p:nvCxnSpPr>
          <p:spPr>
            <a:xfrm>
              <a:off x="2235142" y="310166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56" name="Google Shape;91;p17">
              <a:extLst>
                <a:ext uri="{FF2B5EF4-FFF2-40B4-BE49-F238E27FC236}">
                  <a16:creationId xmlns:a16="http://schemas.microsoft.com/office/drawing/2014/main" id="{B6112552-FE37-5B5A-7B00-471BEA58D554}"/>
                </a:ext>
              </a:extLst>
            </p:cNvPr>
            <p:cNvSpPr txBox="1"/>
            <p:nvPr/>
          </p:nvSpPr>
          <p:spPr>
            <a:xfrm>
              <a:off x="875767" y="2830553"/>
              <a:ext cx="1006316"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Analytical</a:t>
              </a:r>
            </a:p>
            <a:p>
              <a:pPr algn="ctr"/>
              <a:r>
                <a:rPr lang="en-US" sz="1400" dirty="0">
                  <a:solidFill>
                    <a:schemeClr val="tx2">
                      <a:lumMod val="25000"/>
                    </a:schemeClr>
                  </a:solidFill>
                </a:rPr>
                <a:t>Planning</a:t>
              </a:r>
            </a:p>
          </p:txBody>
        </p:sp>
        <p:sp>
          <p:nvSpPr>
            <p:cNvPr id="1057" name="Google Shape;91;p17">
              <a:extLst>
                <a:ext uri="{FF2B5EF4-FFF2-40B4-BE49-F238E27FC236}">
                  <a16:creationId xmlns:a16="http://schemas.microsoft.com/office/drawing/2014/main" id="{E762BE78-4A27-B1ED-1679-58BCC4D9D714}"/>
                </a:ext>
              </a:extLst>
            </p:cNvPr>
            <p:cNvSpPr txBox="1"/>
            <p:nvPr/>
          </p:nvSpPr>
          <p:spPr>
            <a:xfrm>
              <a:off x="2212408" y="2881696"/>
              <a:ext cx="1765097"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Monte Carlo</a:t>
              </a:r>
            </a:p>
          </p:txBody>
        </p:sp>
        <p:sp>
          <p:nvSpPr>
            <p:cNvPr id="1060" name="Google Shape;91;p17">
              <a:extLst>
                <a:ext uri="{FF2B5EF4-FFF2-40B4-BE49-F238E27FC236}">
                  <a16:creationId xmlns:a16="http://schemas.microsoft.com/office/drawing/2014/main" id="{08D99C9C-24DA-DF09-FD54-82097EEA0F10}"/>
                </a:ext>
              </a:extLst>
            </p:cNvPr>
            <p:cNvSpPr txBox="1"/>
            <p:nvPr/>
          </p:nvSpPr>
          <p:spPr>
            <a:xfrm>
              <a:off x="2524355" y="3683276"/>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cxnSp>
          <p:nvCxnSpPr>
            <p:cNvPr id="1061" name="Straight Arrow Connector 1060">
              <a:extLst>
                <a:ext uri="{FF2B5EF4-FFF2-40B4-BE49-F238E27FC236}">
                  <a16:creationId xmlns:a16="http://schemas.microsoft.com/office/drawing/2014/main" id="{55D8492E-4BB3-83BB-335F-2962002ECA78}"/>
                </a:ext>
              </a:extLst>
            </p:cNvPr>
            <p:cNvCxnSpPr/>
            <p:nvPr/>
          </p:nvCxnSpPr>
          <p:spPr>
            <a:xfrm>
              <a:off x="2091882" y="1810512"/>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62" name="Google Shape;91;p17">
              <a:extLst>
                <a:ext uri="{FF2B5EF4-FFF2-40B4-BE49-F238E27FC236}">
                  <a16:creationId xmlns:a16="http://schemas.microsoft.com/office/drawing/2014/main" id="{9936937D-8E2F-295D-BBBC-86AF57871A9E}"/>
                </a:ext>
              </a:extLst>
            </p:cNvPr>
            <p:cNvSpPr txBox="1"/>
            <p:nvPr/>
          </p:nvSpPr>
          <p:spPr>
            <a:xfrm>
              <a:off x="2485971" y="1191257"/>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cxnSp>
          <p:nvCxnSpPr>
            <p:cNvPr id="5" name="Straight Arrow Connector 4">
              <a:extLst>
                <a:ext uri="{FF2B5EF4-FFF2-40B4-BE49-F238E27FC236}">
                  <a16:creationId xmlns:a16="http://schemas.microsoft.com/office/drawing/2014/main" id="{52FF1CEF-5107-F6FE-365A-C73C44DBEA2C}"/>
                </a:ext>
              </a:extLst>
            </p:cNvPr>
            <p:cNvCxnSpPr>
              <a:cxnSpLocks/>
            </p:cNvCxnSpPr>
            <p:nvPr/>
          </p:nvCxnSpPr>
          <p:spPr>
            <a:xfrm>
              <a:off x="2390897" y="1782214"/>
              <a:ext cx="0" cy="341157"/>
            </a:xfrm>
            <a:prstGeom prst="straightConnector1">
              <a:avLst/>
            </a:prstGeom>
            <a:ln w="57150" cap="rnd"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17F3C1B9-E2C4-9754-AB7E-BF79E8A3CFF4}"/>
              </a:ext>
            </a:extLst>
          </p:cNvPr>
          <p:cNvGrpSpPr/>
          <p:nvPr/>
        </p:nvGrpSpPr>
        <p:grpSpPr>
          <a:xfrm>
            <a:off x="552190" y="905855"/>
            <a:ext cx="3375025" cy="3433388"/>
            <a:chOff x="4850944" y="921574"/>
            <a:chExt cx="3375025" cy="3433388"/>
          </a:xfrm>
        </p:grpSpPr>
        <p:sp>
          <p:nvSpPr>
            <p:cNvPr id="1075" name="Rectangle 1074">
              <a:extLst>
                <a:ext uri="{FF2B5EF4-FFF2-40B4-BE49-F238E27FC236}">
                  <a16:creationId xmlns:a16="http://schemas.microsoft.com/office/drawing/2014/main" id="{565F134C-E80D-E23E-FE17-AA8B11CE3CE9}"/>
                </a:ext>
              </a:extLst>
            </p:cNvPr>
            <p:cNvSpPr/>
            <p:nvPr/>
          </p:nvSpPr>
          <p:spPr>
            <a:xfrm>
              <a:off x="4850944" y="921574"/>
              <a:ext cx="3138428" cy="3433388"/>
            </a:xfrm>
            <a:prstGeom prst="rect">
              <a:avLst/>
            </a:prstGeom>
            <a:solidFill>
              <a:schemeClr val="accent4">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7" name="Graphic 1036">
              <a:extLst>
                <a:ext uri="{FF2B5EF4-FFF2-40B4-BE49-F238E27FC236}">
                  <a16:creationId xmlns:a16="http://schemas.microsoft.com/office/drawing/2014/main" id="{912FA34A-8775-BE72-99A5-EF50AF499A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32357" y="2250467"/>
              <a:ext cx="775603" cy="775603"/>
            </a:xfrm>
            <a:prstGeom prst="rect">
              <a:avLst/>
            </a:prstGeom>
          </p:spPr>
        </p:pic>
        <p:pic>
          <p:nvPicPr>
            <p:cNvPr id="1077" name="Graphic 1076">
              <a:extLst>
                <a:ext uri="{FF2B5EF4-FFF2-40B4-BE49-F238E27FC236}">
                  <a16:creationId xmlns:a16="http://schemas.microsoft.com/office/drawing/2014/main" id="{D8BD6735-C102-13C2-C823-470C7E84C3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3681" y="3638573"/>
              <a:ext cx="584004" cy="584004"/>
            </a:xfrm>
            <a:prstGeom prst="rect">
              <a:avLst/>
            </a:prstGeom>
          </p:spPr>
        </p:pic>
        <p:pic>
          <p:nvPicPr>
            <p:cNvPr id="1079" name="Graphic 1078">
              <a:extLst>
                <a:ext uri="{FF2B5EF4-FFF2-40B4-BE49-F238E27FC236}">
                  <a16:creationId xmlns:a16="http://schemas.microsoft.com/office/drawing/2014/main" id="{B2916DAE-7DFE-DBA3-32AF-E8D2BD8372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4679" y="1094589"/>
              <a:ext cx="584004" cy="584004"/>
            </a:xfrm>
            <a:prstGeom prst="rect">
              <a:avLst/>
            </a:prstGeom>
          </p:spPr>
        </p:pic>
        <p:cxnSp>
          <p:nvCxnSpPr>
            <p:cNvPr id="1081" name="Straight Arrow Connector 1080">
              <a:extLst>
                <a:ext uri="{FF2B5EF4-FFF2-40B4-BE49-F238E27FC236}">
                  <a16:creationId xmlns:a16="http://schemas.microsoft.com/office/drawing/2014/main" id="{C3C32FDD-9E58-C094-EE32-BD76BDA67469}"/>
                </a:ext>
              </a:extLst>
            </p:cNvPr>
            <p:cNvCxnSpPr/>
            <p:nvPr/>
          </p:nvCxnSpPr>
          <p:spPr>
            <a:xfrm>
              <a:off x="6445684" y="317047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84" name="Google Shape;91;p17">
              <a:extLst>
                <a:ext uri="{FF2B5EF4-FFF2-40B4-BE49-F238E27FC236}">
                  <a16:creationId xmlns:a16="http://schemas.microsoft.com/office/drawing/2014/main" id="{557D48AA-25D5-FD11-6F7C-7C41DBC2F241}"/>
                </a:ext>
              </a:extLst>
            </p:cNvPr>
            <p:cNvSpPr txBox="1"/>
            <p:nvPr/>
          </p:nvSpPr>
          <p:spPr>
            <a:xfrm>
              <a:off x="6737685" y="3683276"/>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sp>
          <p:nvSpPr>
            <p:cNvPr id="1086" name="Google Shape;91;p17">
              <a:extLst>
                <a:ext uri="{FF2B5EF4-FFF2-40B4-BE49-F238E27FC236}">
                  <a16:creationId xmlns:a16="http://schemas.microsoft.com/office/drawing/2014/main" id="{46CAF006-9D93-AB6F-3055-A65190D0F36E}"/>
                </a:ext>
              </a:extLst>
            </p:cNvPr>
            <p:cNvSpPr txBox="1"/>
            <p:nvPr/>
          </p:nvSpPr>
          <p:spPr>
            <a:xfrm>
              <a:off x="6656376" y="1183384"/>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sp>
          <p:nvSpPr>
            <p:cNvPr id="1087" name="Google Shape;91;p17">
              <a:extLst>
                <a:ext uri="{FF2B5EF4-FFF2-40B4-BE49-F238E27FC236}">
                  <a16:creationId xmlns:a16="http://schemas.microsoft.com/office/drawing/2014/main" id="{FDA0C7EE-C861-DA11-09E7-AC2AA584F563}"/>
                </a:ext>
              </a:extLst>
            </p:cNvPr>
            <p:cNvSpPr txBox="1"/>
            <p:nvPr/>
          </p:nvSpPr>
          <p:spPr>
            <a:xfrm>
              <a:off x="6485884" y="2732007"/>
              <a:ext cx="1740085"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Autonomous Planner</a:t>
              </a:r>
            </a:p>
          </p:txBody>
        </p:sp>
        <p:cxnSp>
          <p:nvCxnSpPr>
            <p:cNvPr id="2" name="Straight Arrow Connector 1">
              <a:extLst>
                <a:ext uri="{FF2B5EF4-FFF2-40B4-BE49-F238E27FC236}">
                  <a16:creationId xmlns:a16="http://schemas.microsoft.com/office/drawing/2014/main" id="{6B721635-8971-22B6-7B44-45B4E88C2564}"/>
                </a:ext>
              </a:extLst>
            </p:cNvPr>
            <p:cNvCxnSpPr/>
            <p:nvPr/>
          </p:nvCxnSpPr>
          <p:spPr>
            <a:xfrm>
              <a:off x="6258598" y="1810512"/>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4380320-44A7-6FB3-7E82-18EF969AF6DE}"/>
                </a:ext>
              </a:extLst>
            </p:cNvPr>
            <p:cNvCxnSpPr>
              <a:cxnSpLocks/>
            </p:cNvCxnSpPr>
            <p:nvPr/>
          </p:nvCxnSpPr>
          <p:spPr>
            <a:xfrm>
              <a:off x="6557613" y="1783080"/>
              <a:ext cx="0" cy="341157"/>
            </a:xfrm>
            <a:prstGeom prst="straightConnector1">
              <a:avLst/>
            </a:prstGeom>
            <a:ln w="57150" cap="rnd"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11" name="Footer Placeholder 2">
            <a:extLst>
              <a:ext uri="{FF2B5EF4-FFF2-40B4-BE49-F238E27FC236}">
                <a16:creationId xmlns:a16="http://schemas.microsoft.com/office/drawing/2014/main" id="{C9C0BB67-1BBC-63FF-4916-FD7E95C3FD8E}"/>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2170720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DARE, Kazu Echigo (347F)</a:t>
            </a:r>
          </a:p>
        </p:txBody>
      </p:sp>
      <p:sp>
        <p:nvSpPr>
          <p:cNvPr id="3" name="Title 2"/>
          <p:cNvSpPr>
            <a:spLocks noGrp="1"/>
          </p:cNvSpPr>
          <p:nvPr>
            <p:ph type="title"/>
          </p:nvPr>
        </p:nvSpPr>
        <p:spPr/>
        <p:txBody>
          <a:bodyPr/>
          <a:lstStyle/>
          <a:p>
            <a:r>
              <a:rPr lang="en-US" sz="2200" dirty="0"/>
              <a:t>Proposed Framework</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19</a:t>
            </a:fld>
            <a:endParaRPr lang="en-US" dirty="0"/>
          </a:p>
        </p:txBody>
      </p:sp>
      <p:sp>
        <p:nvSpPr>
          <p:cNvPr id="14" name="Text Placeholder 2">
            <a:extLst>
              <a:ext uri="{FF2B5EF4-FFF2-40B4-BE49-F238E27FC236}">
                <a16:creationId xmlns:a16="http://schemas.microsoft.com/office/drawing/2014/main" id="{9C538556-4D30-7F62-A674-BA0434A9AD9C}"/>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We automate the process to make </a:t>
            </a:r>
            <a:r>
              <a:rPr lang="en-US" sz="1200" dirty="0">
                <a:solidFill>
                  <a:schemeClr val="accent1"/>
                </a:solidFill>
              </a:rPr>
              <a:t>3DOF</a:t>
            </a:r>
            <a:r>
              <a:rPr lang="en-US" sz="1200" dirty="0">
                <a:solidFill>
                  <a:schemeClr val="tx1"/>
                </a:solidFill>
              </a:rPr>
              <a:t> trajectory with optimization while considering all of mission constraints</a:t>
            </a:r>
            <a:r>
              <a:rPr lang="en-US" sz="1200" baseline="30000" dirty="0">
                <a:solidFill>
                  <a:schemeClr val="tx1"/>
                </a:solidFill>
              </a:rPr>
              <a:t>[1,2]</a:t>
            </a:r>
            <a:endParaRPr lang="en-US" sz="1200" dirty="0">
              <a:solidFill>
                <a:schemeClr val="tx1"/>
              </a:solidFill>
            </a:endParaRPr>
          </a:p>
        </p:txBody>
      </p:sp>
      <p:sp>
        <p:nvSpPr>
          <p:cNvPr id="12" name="Rounded Rectangle 11">
            <a:extLst>
              <a:ext uri="{FF2B5EF4-FFF2-40B4-BE49-F238E27FC236}">
                <a16:creationId xmlns:a16="http://schemas.microsoft.com/office/drawing/2014/main" id="{A3500ECD-5355-A41F-9934-EE91D6DE3C3F}"/>
              </a:ext>
            </a:extLst>
          </p:cNvPr>
          <p:cNvSpPr/>
          <p:nvPr/>
        </p:nvSpPr>
        <p:spPr>
          <a:xfrm>
            <a:off x="821523" y="1942894"/>
            <a:ext cx="3446853" cy="1656437"/>
          </a:xfrm>
          <a:prstGeom prst="roundRect">
            <a:avLst>
              <a:gd name="adj" fmla="val 15618"/>
            </a:avLst>
          </a:prstGeom>
          <a:noFill/>
          <a:ln>
            <a:solidFill>
              <a:srgbClr val="21212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18" name="Rounded Rectangle 17">
            <a:extLst>
              <a:ext uri="{FF2B5EF4-FFF2-40B4-BE49-F238E27FC236}">
                <a16:creationId xmlns:a16="http://schemas.microsoft.com/office/drawing/2014/main" id="{DC270AE5-18E3-59FC-975A-6A57D98BC41E}"/>
              </a:ext>
            </a:extLst>
          </p:cNvPr>
          <p:cNvSpPr/>
          <p:nvPr/>
        </p:nvSpPr>
        <p:spPr>
          <a:xfrm>
            <a:off x="487608" y="1809641"/>
            <a:ext cx="1630026" cy="275838"/>
          </a:xfrm>
          <a:prstGeom prst="roundRect">
            <a:avLst/>
          </a:prstGeom>
          <a:solidFill>
            <a:schemeClr val="bg1"/>
          </a:solidFill>
          <a:ln w="825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Trajectory Optimization Process</a:t>
            </a:r>
          </a:p>
        </p:txBody>
      </p:sp>
      <p:sp>
        <p:nvSpPr>
          <p:cNvPr id="19" name="Rounded Rectangle 18">
            <a:extLst>
              <a:ext uri="{FF2B5EF4-FFF2-40B4-BE49-F238E27FC236}">
                <a16:creationId xmlns:a16="http://schemas.microsoft.com/office/drawing/2014/main" id="{58719D9E-BA42-8FA9-D5B7-5A3E87423D1F}"/>
              </a:ext>
            </a:extLst>
          </p:cNvPr>
          <p:cNvSpPr/>
          <p:nvPr/>
        </p:nvSpPr>
        <p:spPr>
          <a:xfrm>
            <a:off x="2069675" y="2100387"/>
            <a:ext cx="1387908" cy="263659"/>
          </a:xfrm>
          <a:prstGeom prst="roundRect">
            <a:avLst/>
          </a:prstGeom>
          <a:noFill/>
          <a:ln>
            <a:solidFill>
              <a:srgbClr val="21212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Initial Guess</a:t>
            </a:r>
          </a:p>
        </p:txBody>
      </p:sp>
      <p:sp>
        <p:nvSpPr>
          <p:cNvPr id="20" name="Rounded Rectangle 19">
            <a:extLst>
              <a:ext uri="{FF2B5EF4-FFF2-40B4-BE49-F238E27FC236}">
                <a16:creationId xmlns:a16="http://schemas.microsoft.com/office/drawing/2014/main" id="{547C9549-E090-0725-3BF1-F91E21AD7458}"/>
              </a:ext>
            </a:extLst>
          </p:cNvPr>
          <p:cNvSpPr/>
          <p:nvPr/>
        </p:nvSpPr>
        <p:spPr>
          <a:xfrm>
            <a:off x="1659243" y="1329300"/>
            <a:ext cx="2205572" cy="406647"/>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Design Firing Timings and an Attitude Mode Profile</a:t>
            </a:r>
          </a:p>
        </p:txBody>
      </p:sp>
      <p:sp>
        <p:nvSpPr>
          <p:cNvPr id="21" name="Rounded Rectangle 20">
            <a:extLst>
              <a:ext uri="{FF2B5EF4-FFF2-40B4-BE49-F238E27FC236}">
                <a16:creationId xmlns:a16="http://schemas.microsoft.com/office/drawing/2014/main" id="{F9C0023C-E7AC-9921-7FBB-1AA01979AF79}"/>
              </a:ext>
            </a:extLst>
          </p:cNvPr>
          <p:cNvSpPr/>
          <p:nvPr/>
        </p:nvSpPr>
        <p:spPr>
          <a:xfrm>
            <a:off x="1681784" y="3806934"/>
            <a:ext cx="2205572" cy="406647"/>
          </a:xfrm>
          <a:prstGeom prst="roundRect">
            <a:avLst/>
          </a:prstGeom>
          <a:noFill/>
          <a:ln>
            <a:solidFill>
              <a:srgbClr val="21212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Design an Attitude Profile</a:t>
            </a:r>
          </a:p>
        </p:txBody>
      </p:sp>
      <p:cxnSp>
        <p:nvCxnSpPr>
          <p:cNvPr id="22" name="Straight Arrow Connector 21">
            <a:extLst>
              <a:ext uri="{FF2B5EF4-FFF2-40B4-BE49-F238E27FC236}">
                <a16:creationId xmlns:a16="http://schemas.microsoft.com/office/drawing/2014/main" id="{0FAD4E07-4198-E42C-2017-2BBDD715075F}"/>
              </a:ext>
            </a:extLst>
          </p:cNvPr>
          <p:cNvCxnSpPr>
            <a:cxnSpLocks/>
          </p:cNvCxnSpPr>
          <p:nvPr/>
        </p:nvCxnSpPr>
        <p:spPr>
          <a:xfrm flipH="1">
            <a:off x="4442456" y="5671124"/>
            <a:ext cx="2" cy="211747"/>
          </a:xfrm>
          <a:prstGeom prst="straightConnector1">
            <a:avLst/>
          </a:prstGeom>
          <a:ln>
            <a:solidFill>
              <a:srgbClr val="212121"/>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24664509-413A-2D80-CBD8-510BD3CCCF17}"/>
              </a:ext>
            </a:extLst>
          </p:cNvPr>
          <p:cNvPicPr>
            <a:picLocks noChangeAspect="1"/>
          </p:cNvPicPr>
          <p:nvPr/>
        </p:nvPicPr>
        <p:blipFill>
          <a:blip r:embed="rId3"/>
          <a:stretch>
            <a:fillRect/>
          </a:stretch>
        </p:blipFill>
        <p:spPr>
          <a:xfrm>
            <a:off x="1572261" y="2771113"/>
            <a:ext cx="2382736" cy="636875"/>
          </a:xfrm>
          <a:prstGeom prst="rect">
            <a:avLst/>
          </a:prstGeom>
        </p:spPr>
      </p:pic>
      <p:sp>
        <p:nvSpPr>
          <p:cNvPr id="27" name="Rounded Rectangle 26">
            <a:extLst>
              <a:ext uri="{FF2B5EF4-FFF2-40B4-BE49-F238E27FC236}">
                <a16:creationId xmlns:a16="http://schemas.microsoft.com/office/drawing/2014/main" id="{9CA8157A-655E-24D6-0128-F865E9297833}"/>
              </a:ext>
            </a:extLst>
          </p:cNvPr>
          <p:cNvSpPr/>
          <p:nvPr/>
        </p:nvSpPr>
        <p:spPr>
          <a:xfrm>
            <a:off x="1500579" y="2710899"/>
            <a:ext cx="2542032" cy="757304"/>
          </a:xfrm>
          <a:prstGeom prst="roundRect">
            <a:avLst/>
          </a:prstGeom>
          <a:noFill/>
          <a:ln w="25400">
            <a:solidFill>
              <a:srgbClr val="2121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5A6C69A-2763-D218-E002-099FF6C65BC7}"/>
              </a:ext>
            </a:extLst>
          </p:cNvPr>
          <p:cNvCxnSpPr>
            <a:cxnSpLocks/>
          </p:cNvCxnSpPr>
          <p:nvPr/>
        </p:nvCxnSpPr>
        <p:spPr>
          <a:xfrm>
            <a:off x="2784516" y="3502798"/>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6B6955C-F19C-144E-6C4E-74ED91EB580D}"/>
              </a:ext>
            </a:extLst>
          </p:cNvPr>
          <p:cNvCxnSpPr>
            <a:cxnSpLocks/>
          </p:cNvCxnSpPr>
          <p:nvPr/>
        </p:nvCxnSpPr>
        <p:spPr>
          <a:xfrm>
            <a:off x="2763629" y="2398592"/>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2EEBE0C-6572-0DD4-F54E-04C1B78A365E}"/>
              </a:ext>
            </a:extLst>
          </p:cNvPr>
          <p:cNvCxnSpPr>
            <a:cxnSpLocks/>
          </p:cNvCxnSpPr>
          <p:nvPr/>
        </p:nvCxnSpPr>
        <p:spPr>
          <a:xfrm>
            <a:off x="2762029" y="1781747"/>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9" name="Graphic 48">
            <a:extLst>
              <a:ext uri="{FF2B5EF4-FFF2-40B4-BE49-F238E27FC236}">
                <a16:creationId xmlns:a16="http://schemas.microsoft.com/office/drawing/2014/main" id="{657A53C5-D96A-9804-D4F0-4C4BB3B21D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74325" y="2341075"/>
            <a:ext cx="775609" cy="775609"/>
          </a:xfrm>
          <a:prstGeom prst="rect">
            <a:avLst/>
          </a:prstGeom>
        </p:spPr>
      </p:pic>
      <p:pic>
        <p:nvPicPr>
          <p:cNvPr id="50" name="Graphic 49">
            <a:extLst>
              <a:ext uri="{FF2B5EF4-FFF2-40B4-BE49-F238E27FC236}">
                <a16:creationId xmlns:a16="http://schemas.microsoft.com/office/drawing/2014/main" id="{62990476-3BF0-142C-621F-1687BF924A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1772" y="2344860"/>
            <a:ext cx="775608" cy="775608"/>
          </a:xfrm>
          <a:prstGeom prst="rect">
            <a:avLst/>
          </a:prstGeom>
        </p:spPr>
      </p:pic>
      <p:sp>
        <p:nvSpPr>
          <p:cNvPr id="51" name="Rounded Rectangle 50">
            <a:extLst>
              <a:ext uri="{FF2B5EF4-FFF2-40B4-BE49-F238E27FC236}">
                <a16:creationId xmlns:a16="http://schemas.microsoft.com/office/drawing/2014/main" id="{3FFD4424-BB4D-C15B-F5A6-1DA3B1D12244}"/>
              </a:ext>
            </a:extLst>
          </p:cNvPr>
          <p:cNvSpPr/>
          <p:nvPr/>
        </p:nvSpPr>
        <p:spPr>
          <a:xfrm>
            <a:off x="4918374" y="1937159"/>
            <a:ext cx="3446853" cy="1656437"/>
          </a:xfrm>
          <a:prstGeom prst="roundRect">
            <a:avLst>
              <a:gd name="adj" fmla="val 15618"/>
            </a:avLst>
          </a:prstGeom>
          <a:noFill/>
          <a:ln>
            <a:solidFill>
              <a:srgbClr val="21212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53" name="Rounded Rectangle 52">
            <a:extLst>
              <a:ext uri="{FF2B5EF4-FFF2-40B4-BE49-F238E27FC236}">
                <a16:creationId xmlns:a16="http://schemas.microsoft.com/office/drawing/2014/main" id="{95459C5E-A222-6AAE-EF48-B76C1DD72151}"/>
              </a:ext>
            </a:extLst>
          </p:cNvPr>
          <p:cNvSpPr/>
          <p:nvPr/>
        </p:nvSpPr>
        <p:spPr>
          <a:xfrm>
            <a:off x="5516528" y="1323237"/>
            <a:ext cx="2205572" cy="406647"/>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Design Firing Timings and an Attitude Mode Profile</a:t>
            </a:r>
          </a:p>
        </p:txBody>
      </p:sp>
      <p:sp>
        <p:nvSpPr>
          <p:cNvPr id="54" name="Rounded Rectangle 53">
            <a:extLst>
              <a:ext uri="{FF2B5EF4-FFF2-40B4-BE49-F238E27FC236}">
                <a16:creationId xmlns:a16="http://schemas.microsoft.com/office/drawing/2014/main" id="{E7D1E6BD-5A4F-ABD6-D288-7EC3331DF67C}"/>
              </a:ext>
            </a:extLst>
          </p:cNvPr>
          <p:cNvSpPr/>
          <p:nvPr/>
        </p:nvSpPr>
        <p:spPr>
          <a:xfrm>
            <a:off x="5539069" y="3800871"/>
            <a:ext cx="2205572" cy="406647"/>
          </a:xfrm>
          <a:prstGeom prst="roundRect">
            <a:avLst/>
          </a:prstGeom>
          <a:noFill/>
          <a:ln>
            <a:solidFill>
              <a:srgbClr val="21212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Design an Attitude Profile</a:t>
            </a:r>
          </a:p>
        </p:txBody>
      </p:sp>
      <p:cxnSp>
        <p:nvCxnSpPr>
          <p:cNvPr id="55" name="Straight Arrow Connector 54">
            <a:extLst>
              <a:ext uri="{FF2B5EF4-FFF2-40B4-BE49-F238E27FC236}">
                <a16:creationId xmlns:a16="http://schemas.microsoft.com/office/drawing/2014/main" id="{1F17534E-30BA-E867-1FA5-B7CC12058BD0}"/>
              </a:ext>
            </a:extLst>
          </p:cNvPr>
          <p:cNvCxnSpPr>
            <a:cxnSpLocks/>
          </p:cNvCxnSpPr>
          <p:nvPr/>
        </p:nvCxnSpPr>
        <p:spPr>
          <a:xfrm>
            <a:off x="6641801" y="3496735"/>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F07F1A8A-9529-97CB-245F-2ACC07114797}"/>
              </a:ext>
            </a:extLst>
          </p:cNvPr>
          <p:cNvCxnSpPr>
            <a:cxnSpLocks/>
          </p:cNvCxnSpPr>
          <p:nvPr/>
        </p:nvCxnSpPr>
        <p:spPr>
          <a:xfrm>
            <a:off x="6619314" y="1775684"/>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Arc 56">
            <a:extLst>
              <a:ext uri="{FF2B5EF4-FFF2-40B4-BE49-F238E27FC236}">
                <a16:creationId xmlns:a16="http://schemas.microsoft.com/office/drawing/2014/main" id="{8EDB92AB-1ED6-F426-3FCC-416704BB139B}"/>
              </a:ext>
            </a:extLst>
          </p:cNvPr>
          <p:cNvSpPr/>
          <p:nvPr/>
        </p:nvSpPr>
        <p:spPr>
          <a:xfrm>
            <a:off x="6449538" y="2562217"/>
            <a:ext cx="384524" cy="406319"/>
          </a:xfrm>
          <a:prstGeom prst="arc">
            <a:avLst>
              <a:gd name="adj1" fmla="val 3333727"/>
              <a:gd name="adj2" fmla="val 0"/>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73A187E0-968B-E23B-88FF-92C9A1A78760}"/>
              </a:ext>
            </a:extLst>
          </p:cNvPr>
          <p:cNvCxnSpPr>
            <a:cxnSpLocks/>
          </p:cNvCxnSpPr>
          <p:nvPr/>
        </p:nvCxnSpPr>
        <p:spPr>
          <a:xfrm flipH="1">
            <a:off x="4312099" y="2725568"/>
            <a:ext cx="519802" cy="0"/>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9966F8C4-C7C4-FE91-37BB-F083E3EC0E7F}"/>
              </a:ext>
            </a:extLst>
          </p:cNvPr>
          <p:cNvSpPr txBox="1"/>
          <p:nvPr/>
        </p:nvSpPr>
        <p:spPr>
          <a:xfrm>
            <a:off x="487608" y="4487029"/>
            <a:ext cx="6519734" cy="369332"/>
          </a:xfrm>
          <a:prstGeom prst="rect">
            <a:avLst/>
          </a:prstGeom>
          <a:noFill/>
        </p:spPr>
        <p:txBody>
          <a:bodyPr wrap="none" rtlCol="0">
            <a:spAutoFit/>
          </a:bodyPr>
          <a:lstStyle/>
          <a:p>
            <a:r>
              <a:rPr lang="en-US" sz="900" dirty="0">
                <a:solidFill>
                  <a:schemeClr val="tx2"/>
                </a:solidFill>
              </a:rPr>
              <a:t>[1] Levine et al., “Trajectory Design and Maneuver Performance of the OSIRIS-</a:t>
            </a:r>
            <a:r>
              <a:rPr lang="en-US" sz="900" dirty="0" err="1">
                <a:solidFill>
                  <a:schemeClr val="tx2"/>
                </a:solidFill>
              </a:rPr>
              <a:t>REx</a:t>
            </a:r>
            <a:r>
              <a:rPr lang="en-US" sz="900" dirty="0">
                <a:solidFill>
                  <a:schemeClr val="tx2"/>
                </a:solidFill>
              </a:rPr>
              <a:t> Low-Altitude Reconnaissance of Bennu”</a:t>
            </a:r>
          </a:p>
          <a:p>
            <a:r>
              <a:rPr lang="en-US" sz="900" dirty="0">
                <a:solidFill>
                  <a:schemeClr val="tx2"/>
                </a:solidFill>
              </a:rPr>
              <a:t>[2] Williams et al., “OSIRIS-</a:t>
            </a:r>
            <a:r>
              <a:rPr lang="en-US" sz="900" dirty="0" err="1">
                <a:solidFill>
                  <a:schemeClr val="tx2"/>
                </a:solidFill>
              </a:rPr>
              <a:t>REx</a:t>
            </a:r>
            <a:r>
              <a:rPr lang="en-US" sz="900" dirty="0">
                <a:solidFill>
                  <a:schemeClr val="tx2"/>
                </a:solidFill>
              </a:rPr>
              <a:t> Flight Dynamics and Navigation Design”</a:t>
            </a:r>
          </a:p>
        </p:txBody>
      </p:sp>
      <p:sp>
        <p:nvSpPr>
          <p:cNvPr id="5" name="Footer Placeholder 2">
            <a:extLst>
              <a:ext uri="{FF2B5EF4-FFF2-40B4-BE49-F238E27FC236}">
                <a16:creationId xmlns:a16="http://schemas.microsoft.com/office/drawing/2014/main" id="{1EAF2B12-C5A0-62B9-BD41-DF0718712A0D}"/>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3631866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19E44B3B-DD7A-A98B-131F-C092A600FC76}"/>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2</a:t>
            </a:fld>
            <a:endParaRPr lang="en-US" dirty="0"/>
          </a:p>
        </p:txBody>
      </p:sp>
      <p:sp>
        <p:nvSpPr>
          <p:cNvPr id="6" name="Google Shape;91;p17">
            <a:extLst>
              <a:ext uri="{FF2B5EF4-FFF2-40B4-BE49-F238E27FC236}">
                <a16:creationId xmlns:a16="http://schemas.microsoft.com/office/drawing/2014/main" id="{5C87A7DF-BF61-1ACC-B624-D679B8055423}"/>
              </a:ext>
            </a:extLst>
          </p:cNvPr>
          <p:cNvSpPr txBox="1"/>
          <p:nvPr/>
        </p:nvSpPr>
        <p:spPr>
          <a:xfrm>
            <a:off x="521393" y="805128"/>
            <a:ext cx="8359686" cy="2523738"/>
          </a:xfrm>
          <a:prstGeom prst="rect">
            <a:avLst/>
          </a:prstGeom>
          <a:solidFill>
            <a:schemeClr val="bg2">
              <a:alpha val="34000"/>
            </a:schemeClr>
          </a:solidFill>
          <a:ln>
            <a:noFill/>
          </a:ln>
        </p:spPr>
        <p:txBody>
          <a:bodyPr spcFirstLastPara="1" wrap="square" lIns="91425" tIns="91425" rIns="91425" bIns="91425" anchor="t" anchorCtr="0">
            <a:spAutoFit/>
          </a:bodyPr>
          <a:lstStyle/>
          <a:p>
            <a:pPr marL="330200" indent="-171450">
              <a:buClr>
                <a:schemeClr val="dk1"/>
              </a:buClr>
              <a:buSzPts val="1100"/>
              <a:buFont typeface="Arial" panose="020B0604020202020204" pitchFamily="34" charset="0"/>
              <a:buChar char="•"/>
            </a:pPr>
            <a:r>
              <a:rPr lang="en" sz="1500" dirty="0">
                <a:solidFill>
                  <a:schemeClr val="dk1"/>
                </a:solidFill>
              </a:rPr>
              <a:t>Ph.D. candidate at the University of Washington (Advisor: </a:t>
            </a:r>
            <a:r>
              <a:rPr lang="en-US" sz="1500" dirty="0">
                <a:solidFill>
                  <a:schemeClr val="dk1"/>
                </a:solidFill>
              </a:rPr>
              <a:t>Behçet Açıkmeşe, 4</a:t>
            </a:r>
            <a:r>
              <a:rPr lang="en-US" sz="1500" baseline="30000" dirty="0">
                <a:solidFill>
                  <a:schemeClr val="dk1"/>
                </a:solidFill>
              </a:rPr>
              <a:t>th</a:t>
            </a:r>
            <a:r>
              <a:rPr lang="en-US" sz="1500" dirty="0">
                <a:solidFill>
                  <a:schemeClr val="dk1"/>
                </a:solidFill>
              </a:rPr>
              <a:t> year, Expected to graduate in </a:t>
            </a:r>
            <a:r>
              <a:rPr lang="en-US" sz="1500" b="1" dirty="0">
                <a:solidFill>
                  <a:schemeClr val="dk1"/>
                </a:solidFill>
              </a:rPr>
              <a:t>Dec 2024</a:t>
            </a:r>
            <a:r>
              <a:rPr lang="en" sz="1500" dirty="0">
                <a:solidFill>
                  <a:schemeClr val="dk1"/>
                </a:solidFill>
              </a:rPr>
              <a:t>)</a:t>
            </a:r>
          </a:p>
          <a:p>
            <a:pPr marL="330200" indent="-171450">
              <a:buClr>
                <a:schemeClr val="dk1"/>
              </a:buClr>
              <a:buSzPts val="1100"/>
              <a:buFont typeface="Arial" panose="020B0604020202020204" pitchFamily="34" charset="0"/>
              <a:buChar char="•"/>
            </a:pPr>
            <a:endParaRPr lang="en" sz="1500" b="1" dirty="0">
              <a:solidFill>
                <a:schemeClr val="dk1"/>
              </a:solidFill>
            </a:endParaRPr>
          </a:p>
          <a:p>
            <a:pPr marL="330200" indent="-171450">
              <a:buClr>
                <a:schemeClr val="dk1"/>
              </a:buClr>
              <a:buSzPts val="1100"/>
              <a:buFont typeface="Arial" panose="020B0604020202020204" pitchFamily="34" charset="0"/>
              <a:buChar char="•"/>
            </a:pPr>
            <a:r>
              <a:rPr lang="en" sz="1500" b="1" dirty="0">
                <a:solidFill>
                  <a:schemeClr val="dk1"/>
                </a:solidFill>
              </a:rPr>
              <a:t>Research Interests</a:t>
            </a:r>
            <a:r>
              <a:rPr lang="en" sz="1500" dirty="0">
                <a:solidFill>
                  <a:schemeClr val="dk1"/>
                </a:solidFill>
              </a:rPr>
              <a:t>: Theoretical design </a:t>
            </a:r>
            <a:r>
              <a:rPr lang="en-US" sz="1500" dirty="0">
                <a:solidFill>
                  <a:schemeClr val="dk1"/>
                </a:solidFill>
              </a:rPr>
              <a:t>for autonomous aerospace applications in the presence of nonlinearities, uncertainties, and </a:t>
            </a:r>
            <a:r>
              <a:rPr lang="en-US" sz="1500">
                <a:solidFill>
                  <a:schemeClr val="dk1"/>
                </a:solidFill>
              </a:rPr>
              <a:t>realisticities.</a:t>
            </a:r>
            <a:endParaRPr lang="en-US" sz="1500" dirty="0">
              <a:solidFill>
                <a:schemeClr val="dk1"/>
              </a:solidFill>
            </a:endParaRPr>
          </a:p>
          <a:p>
            <a:pPr marL="330200" indent="-171450">
              <a:buClr>
                <a:schemeClr val="dk1"/>
              </a:buClr>
              <a:buSzPts val="1100"/>
              <a:buFont typeface="Arial" panose="020B0604020202020204" pitchFamily="34" charset="0"/>
              <a:buChar char="•"/>
            </a:pPr>
            <a:endParaRPr lang="en" sz="1500" dirty="0">
              <a:solidFill>
                <a:schemeClr val="dk1"/>
              </a:solidFill>
            </a:endParaRPr>
          </a:p>
          <a:p>
            <a:pPr marL="330200" indent="-171450">
              <a:buClr>
                <a:schemeClr val="dk1"/>
              </a:buClr>
              <a:buSzPts val="1100"/>
              <a:buFont typeface="Arial" panose="020B0604020202020204" pitchFamily="34" charset="0"/>
              <a:buChar char="•"/>
            </a:pPr>
            <a:r>
              <a:rPr lang="en" sz="1500" b="1" dirty="0">
                <a:solidFill>
                  <a:schemeClr val="dk1"/>
                </a:solidFill>
              </a:rPr>
              <a:t>Expertises</a:t>
            </a:r>
            <a:r>
              <a:rPr lang="en" sz="1500" dirty="0">
                <a:solidFill>
                  <a:schemeClr val="dk1"/>
                </a:solidFill>
              </a:rPr>
              <a:t> : Convex optimization / Stochastic optimal control / Nonlinear optimization</a:t>
            </a:r>
          </a:p>
          <a:p>
            <a:pPr marL="330200" indent="-171450">
              <a:buClr>
                <a:schemeClr val="dk1"/>
              </a:buClr>
              <a:buSzPts val="1100"/>
              <a:buFont typeface="Arial" panose="020B0604020202020204" pitchFamily="34" charset="0"/>
              <a:buChar char="•"/>
            </a:pPr>
            <a:endParaRPr lang="en" sz="1500" dirty="0">
              <a:solidFill>
                <a:schemeClr val="dk1"/>
              </a:solidFill>
            </a:endParaRPr>
          </a:p>
          <a:p>
            <a:pPr marL="330200" indent="-171450">
              <a:buClr>
                <a:schemeClr val="dk1"/>
              </a:buClr>
              <a:buSzPts val="1100"/>
              <a:buFont typeface="Arial" panose="020B0604020202020204" pitchFamily="34" charset="0"/>
              <a:buChar char="•"/>
            </a:pPr>
            <a:r>
              <a:rPr lang="en" sz="1500" b="1" dirty="0">
                <a:solidFill>
                  <a:schemeClr val="dk1"/>
                </a:solidFill>
              </a:rPr>
              <a:t>Main mentors at JPL</a:t>
            </a:r>
            <a:r>
              <a:rPr lang="en" sz="1500" dirty="0">
                <a:solidFill>
                  <a:schemeClr val="dk1"/>
                </a:solidFill>
              </a:rPr>
              <a:t>: Abhishek S Cauligi (347F) / </a:t>
            </a:r>
            <a:r>
              <a:rPr kumimoji="0" lang="en-US" sz="16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rPr>
              <a:t>Saptarshi Bandyopadhyay (347N) / Hiro Ono (347F) </a:t>
            </a:r>
          </a:p>
        </p:txBody>
      </p:sp>
      <p:sp>
        <p:nvSpPr>
          <p:cNvPr id="39" name="Title 38">
            <a:extLst>
              <a:ext uri="{FF2B5EF4-FFF2-40B4-BE49-F238E27FC236}">
                <a16:creationId xmlns:a16="http://schemas.microsoft.com/office/drawing/2014/main" id="{8D0FEDA8-B53B-CE94-E2E2-F4EAD517E053}"/>
              </a:ext>
            </a:extLst>
          </p:cNvPr>
          <p:cNvSpPr>
            <a:spLocks noGrp="1"/>
          </p:cNvSpPr>
          <p:nvPr>
            <p:ph type="title"/>
          </p:nvPr>
        </p:nvSpPr>
        <p:spPr/>
        <p:txBody>
          <a:bodyPr/>
          <a:lstStyle/>
          <a:p>
            <a:r>
              <a:rPr lang="en-US" dirty="0"/>
              <a:t>         Kazu </a:t>
            </a:r>
            <a:r>
              <a:rPr lang="en-US" dirty="0" err="1"/>
              <a:t>Echigo</a:t>
            </a:r>
            <a:endParaRPr lang="en-US" dirty="0"/>
          </a:p>
        </p:txBody>
      </p:sp>
      <p:grpSp>
        <p:nvGrpSpPr>
          <p:cNvPr id="51" name="Group 50">
            <a:extLst>
              <a:ext uri="{FF2B5EF4-FFF2-40B4-BE49-F238E27FC236}">
                <a16:creationId xmlns:a16="http://schemas.microsoft.com/office/drawing/2014/main" id="{57B1969D-DF9F-0027-80BF-613137FDDA2B}"/>
              </a:ext>
            </a:extLst>
          </p:cNvPr>
          <p:cNvGrpSpPr/>
          <p:nvPr/>
        </p:nvGrpSpPr>
        <p:grpSpPr>
          <a:xfrm>
            <a:off x="1286566" y="3509856"/>
            <a:ext cx="6829340" cy="1427745"/>
            <a:chOff x="882100" y="3598511"/>
            <a:chExt cx="6829340" cy="1427745"/>
          </a:xfrm>
        </p:grpSpPr>
        <p:cxnSp>
          <p:nvCxnSpPr>
            <p:cNvPr id="3" name="Straight Arrow Connector 2">
              <a:extLst>
                <a:ext uri="{FF2B5EF4-FFF2-40B4-BE49-F238E27FC236}">
                  <a16:creationId xmlns:a16="http://schemas.microsoft.com/office/drawing/2014/main" id="{64DB1E8C-B759-F931-902C-97EB5DEB4676}"/>
                </a:ext>
              </a:extLst>
            </p:cNvPr>
            <p:cNvCxnSpPr>
              <a:cxnSpLocks/>
            </p:cNvCxnSpPr>
            <p:nvPr/>
          </p:nvCxnSpPr>
          <p:spPr>
            <a:xfrm flipV="1">
              <a:off x="1148316" y="4229872"/>
              <a:ext cx="6428078" cy="24912"/>
            </a:xfrm>
            <a:prstGeom prst="straightConnector1">
              <a:avLst/>
            </a:prstGeom>
            <a:ln w="12700" cmpd="sng">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098" name="Picture 2" descr="UTokyo Logotype B">
              <a:extLst>
                <a:ext uri="{FF2B5EF4-FFF2-40B4-BE49-F238E27FC236}">
                  <a16:creationId xmlns:a16="http://schemas.microsoft.com/office/drawing/2014/main" id="{4D622324-E8E1-B69F-781D-AE0C60C0C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518" y="3598511"/>
              <a:ext cx="944804" cy="6368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black logo&#10;&#10;Description automatically generated">
              <a:extLst>
                <a:ext uri="{FF2B5EF4-FFF2-40B4-BE49-F238E27FC236}">
                  <a16:creationId xmlns:a16="http://schemas.microsoft.com/office/drawing/2014/main" id="{6642F4F3-3E2F-40DA-8A75-C6629D9E3114}"/>
                </a:ext>
              </a:extLst>
            </p:cNvPr>
            <p:cNvPicPr>
              <a:picLocks noChangeAspect="1"/>
            </p:cNvPicPr>
            <p:nvPr/>
          </p:nvPicPr>
          <p:blipFill>
            <a:blip r:embed="rId4"/>
            <a:stretch>
              <a:fillRect/>
            </a:stretch>
          </p:blipFill>
          <p:spPr>
            <a:xfrm>
              <a:off x="2595415" y="3702488"/>
              <a:ext cx="633532" cy="393483"/>
            </a:xfrm>
            <a:prstGeom prst="rect">
              <a:avLst/>
            </a:prstGeom>
          </p:spPr>
        </p:pic>
        <p:sp>
          <p:nvSpPr>
            <p:cNvPr id="16" name="TextBox 15">
              <a:extLst>
                <a:ext uri="{FF2B5EF4-FFF2-40B4-BE49-F238E27FC236}">
                  <a16:creationId xmlns:a16="http://schemas.microsoft.com/office/drawing/2014/main" id="{DAC6908B-8911-66B3-46E5-09E93313682C}"/>
                </a:ext>
              </a:extLst>
            </p:cNvPr>
            <p:cNvSpPr txBox="1"/>
            <p:nvPr/>
          </p:nvSpPr>
          <p:spPr>
            <a:xfrm>
              <a:off x="3929149" y="4330642"/>
              <a:ext cx="1012372" cy="276999"/>
            </a:xfrm>
            <a:prstGeom prst="rect">
              <a:avLst/>
            </a:prstGeom>
            <a:noFill/>
          </p:spPr>
          <p:txBody>
            <a:bodyPr wrap="square" rtlCol="0">
              <a:spAutoFit/>
            </a:bodyPr>
            <a:lstStyle/>
            <a:p>
              <a:pPr algn="ctr"/>
              <a:r>
                <a:rPr lang="en-US" sz="1200" dirty="0"/>
                <a:t>2019</a:t>
              </a:r>
            </a:p>
          </p:txBody>
        </p:sp>
        <p:cxnSp>
          <p:nvCxnSpPr>
            <p:cNvPr id="22" name="Straight Connector 21">
              <a:extLst>
                <a:ext uri="{FF2B5EF4-FFF2-40B4-BE49-F238E27FC236}">
                  <a16:creationId xmlns:a16="http://schemas.microsoft.com/office/drawing/2014/main" id="{33431455-6A18-F74F-32DF-011EFF2F3D34}"/>
                </a:ext>
              </a:extLst>
            </p:cNvPr>
            <p:cNvCxnSpPr>
              <a:cxnSpLocks/>
              <a:endCxn id="16" idx="0"/>
            </p:cNvCxnSpPr>
            <p:nvPr/>
          </p:nvCxnSpPr>
          <p:spPr>
            <a:xfrm>
              <a:off x="4435335" y="4162919"/>
              <a:ext cx="0" cy="167723"/>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BCE54C5-98CE-C0DF-D6F2-A92DD5A210B2}"/>
                </a:ext>
              </a:extLst>
            </p:cNvPr>
            <p:cNvCxnSpPr>
              <a:cxnSpLocks/>
            </p:cNvCxnSpPr>
            <p:nvPr/>
          </p:nvCxnSpPr>
          <p:spPr>
            <a:xfrm>
              <a:off x="7205254" y="4128258"/>
              <a:ext cx="0" cy="167723"/>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6DBE006F-B6EE-DE9E-961B-D5B1D1F349BC}"/>
                </a:ext>
              </a:extLst>
            </p:cNvPr>
            <p:cNvSpPr txBox="1"/>
            <p:nvPr/>
          </p:nvSpPr>
          <p:spPr>
            <a:xfrm>
              <a:off x="6699068" y="4330641"/>
              <a:ext cx="1012372" cy="276999"/>
            </a:xfrm>
            <a:prstGeom prst="rect">
              <a:avLst/>
            </a:prstGeom>
            <a:noFill/>
          </p:spPr>
          <p:txBody>
            <a:bodyPr wrap="square" rtlCol="0">
              <a:spAutoFit/>
            </a:bodyPr>
            <a:lstStyle/>
            <a:p>
              <a:pPr algn="ctr"/>
              <a:r>
                <a:rPr lang="en-US" sz="1200" dirty="0"/>
                <a:t>2024</a:t>
              </a:r>
            </a:p>
          </p:txBody>
        </p:sp>
        <p:cxnSp>
          <p:nvCxnSpPr>
            <p:cNvPr id="26" name="Straight Connector 25">
              <a:extLst>
                <a:ext uri="{FF2B5EF4-FFF2-40B4-BE49-F238E27FC236}">
                  <a16:creationId xmlns:a16="http://schemas.microsoft.com/office/drawing/2014/main" id="{320097CD-E793-0768-E838-1A6BCFE8F14C}"/>
                </a:ext>
              </a:extLst>
            </p:cNvPr>
            <p:cNvCxnSpPr>
              <a:cxnSpLocks/>
            </p:cNvCxnSpPr>
            <p:nvPr/>
          </p:nvCxnSpPr>
          <p:spPr>
            <a:xfrm>
              <a:off x="6407282" y="4150902"/>
              <a:ext cx="0" cy="167723"/>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6A440408-ADE8-59E3-89FF-6588BC21604B}"/>
                </a:ext>
              </a:extLst>
            </p:cNvPr>
            <p:cNvSpPr txBox="1"/>
            <p:nvPr/>
          </p:nvSpPr>
          <p:spPr>
            <a:xfrm>
              <a:off x="5901096" y="4330641"/>
              <a:ext cx="1012372" cy="276999"/>
            </a:xfrm>
            <a:prstGeom prst="rect">
              <a:avLst/>
            </a:prstGeom>
            <a:noFill/>
          </p:spPr>
          <p:txBody>
            <a:bodyPr wrap="square" rtlCol="0">
              <a:spAutoFit/>
            </a:bodyPr>
            <a:lstStyle/>
            <a:p>
              <a:pPr algn="ctr"/>
              <a:r>
                <a:rPr lang="en-US" sz="1200" dirty="0"/>
                <a:t>2023</a:t>
              </a:r>
            </a:p>
          </p:txBody>
        </p:sp>
        <p:pic>
          <p:nvPicPr>
            <p:cNvPr id="29" name="Picture 28" descr="A purple and tan letter w&#10;&#10;Description automatically generated">
              <a:extLst>
                <a:ext uri="{FF2B5EF4-FFF2-40B4-BE49-F238E27FC236}">
                  <a16:creationId xmlns:a16="http://schemas.microsoft.com/office/drawing/2014/main" id="{62AB41F6-CB38-28C9-CF32-57FC016ED4C5}"/>
                </a:ext>
              </a:extLst>
            </p:cNvPr>
            <p:cNvPicPr>
              <a:picLocks noChangeAspect="1"/>
            </p:cNvPicPr>
            <p:nvPr/>
          </p:nvPicPr>
          <p:blipFill>
            <a:blip r:embed="rId5"/>
            <a:stretch>
              <a:fillRect/>
            </a:stretch>
          </p:blipFill>
          <p:spPr>
            <a:xfrm>
              <a:off x="4169434" y="3721501"/>
              <a:ext cx="531802" cy="366445"/>
            </a:xfrm>
            <a:prstGeom prst="rect">
              <a:avLst/>
            </a:prstGeom>
          </p:spPr>
        </p:pic>
        <p:cxnSp>
          <p:nvCxnSpPr>
            <p:cNvPr id="31" name="Straight Connector 30">
              <a:extLst>
                <a:ext uri="{FF2B5EF4-FFF2-40B4-BE49-F238E27FC236}">
                  <a16:creationId xmlns:a16="http://schemas.microsoft.com/office/drawing/2014/main" id="{80C79F6A-C1F6-A508-015F-B4930B60DAC5}"/>
                </a:ext>
              </a:extLst>
            </p:cNvPr>
            <p:cNvCxnSpPr>
              <a:cxnSpLocks/>
            </p:cNvCxnSpPr>
            <p:nvPr/>
          </p:nvCxnSpPr>
          <p:spPr>
            <a:xfrm>
              <a:off x="1391920" y="4167470"/>
              <a:ext cx="0" cy="167723"/>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33CF6EDB-7E60-9DD1-6766-1FBA51820D18}"/>
                </a:ext>
              </a:extLst>
            </p:cNvPr>
            <p:cNvSpPr txBox="1"/>
            <p:nvPr/>
          </p:nvSpPr>
          <p:spPr>
            <a:xfrm>
              <a:off x="882100" y="4339192"/>
              <a:ext cx="1012372" cy="276999"/>
            </a:xfrm>
            <a:prstGeom prst="rect">
              <a:avLst/>
            </a:prstGeom>
            <a:noFill/>
          </p:spPr>
          <p:txBody>
            <a:bodyPr wrap="square" rtlCol="0">
              <a:spAutoFit/>
            </a:bodyPr>
            <a:lstStyle/>
            <a:p>
              <a:pPr algn="ctr"/>
              <a:r>
                <a:rPr lang="en-US" sz="1200" dirty="0"/>
                <a:t>2014</a:t>
              </a:r>
            </a:p>
          </p:txBody>
        </p:sp>
        <p:pic>
          <p:nvPicPr>
            <p:cNvPr id="35" name="Picture 34" descr="A black background with text&#10;&#10;Description automatically generated">
              <a:extLst>
                <a:ext uri="{FF2B5EF4-FFF2-40B4-BE49-F238E27FC236}">
                  <a16:creationId xmlns:a16="http://schemas.microsoft.com/office/drawing/2014/main" id="{120E2112-3122-E0E8-06BA-A2D7F8C87F9D}"/>
                </a:ext>
              </a:extLst>
            </p:cNvPr>
            <p:cNvPicPr>
              <a:picLocks noChangeAspect="1"/>
            </p:cNvPicPr>
            <p:nvPr/>
          </p:nvPicPr>
          <p:blipFill>
            <a:blip r:embed="rId6"/>
            <a:stretch>
              <a:fillRect/>
            </a:stretch>
          </p:blipFill>
          <p:spPr>
            <a:xfrm>
              <a:off x="5432329" y="3602820"/>
              <a:ext cx="1949906" cy="542074"/>
            </a:xfrm>
            <a:prstGeom prst="rect">
              <a:avLst/>
            </a:prstGeom>
          </p:spPr>
        </p:pic>
        <p:pic>
          <p:nvPicPr>
            <p:cNvPr id="37" name="Picture 36" descr="A logo with a satellite and earth&#10;&#10;Description automatically generated">
              <a:extLst>
                <a:ext uri="{FF2B5EF4-FFF2-40B4-BE49-F238E27FC236}">
                  <a16:creationId xmlns:a16="http://schemas.microsoft.com/office/drawing/2014/main" id="{1ABD3E53-175B-C481-DA5D-AB9A8A1BF20A}"/>
                </a:ext>
              </a:extLst>
            </p:cNvPr>
            <p:cNvPicPr>
              <a:picLocks noChangeAspect="1"/>
            </p:cNvPicPr>
            <p:nvPr/>
          </p:nvPicPr>
          <p:blipFill>
            <a:blip r:embed="rId7"/>
            <a:stretch>
              <a:fillRect/>
            </a:stretch>
          </p:blipFill>
          <p:spPr>
            <a:xfrm>
              <a:off x="3388064" y="4223253"/>
              <a:ext cx="717295" cy="803003"/>
            </a:xfrm>
            <a:prstGeom prst="rect">
              <a:avLst/>
            </a:prstGeom>
          </p:spPr>
        </p:pic>
        <p:pic>
          <p:nvPicPr>
            <p:cNvPr id="42" name="Picture 41" descr="A black and white logo&#10;&#10;Description automatically generated">
              <a:extLst>
                <a:ext uri="{FF2B5EF4-FFF2-40B4-BE49-F238E27FC236}">
                  <a16:creationId xmlns:a16="http://schemas.microsoft.com/office/drawing/2014/main" id="{9822AFE7-A317-D96F-AC7F-DA2E8338D679}"/>
                </a:ext>
              </a:extLst>
            </p:cNvPr>
            <p:cNvPicPr>
              <a:picLocks noChangeAspect="1"/>
            </p:cNvPicPr>
            <p:nvPr/>
          </p:nvPicPr>
          <p:blipFill>
            <a:blip r:embed="rId8"/>
            <a:stretch>
              <a:fillRect/>
            </a:stretch>
          </p:blipFill>
          <p:spPr>
            <a:xfrm>
              <a:off x="1623170" y="4640923"/>
              <a:ext cx="1602059" cy="296678"/>
            </a:xfrm>
            <a:prstGeom prst="rect">
              <a:avLst/>
            </a:prstGeom>
          </p:spPr>
        </p:pic>
        <p:pic>
          <p:nvPicPr>
            <p:cNvPr id="44" name="Picture 43" descr="A black background with a black square&#10;&#10;Description automatically generated with medium confidence">
              <a:extLst>
                <a:ext uri="{FF2B5EF4-FFF2-40B4-BE49-F238E27FC236}">
                  <a16:creationId xmlns:a16="http://schemas.microsoft.com/office/drawing/2014/main" id="{93852814-9A84-508F-7805-DC1A60D32E09}"/>
                </a:ext>
              </a:extLst>
            </p:cNvPr>
            <p:cNvPicPr>
              <a:picLocks noChangeAspect="1"/>
            </p:cNvPicPr>
            <p:nvPr/>
          </p:nvPicPr>
          <p:blipFill>
            <a:blip r:embed="rId9"/>
            <a:stretch>
              <a:fillRect/>
            </a:stretch>
          </p:blipFill>
          <p:spPr>
            <a:xfrm>
              <a:off x="1848949" y="4318502"/>
              <a:ext cx="1150502" cy="319584"/>
            </a:xfrm>
            <a:prstGeom prst="rect">
              <a:avLst/>
            </a:prstGeom>
          </p:spPr>
        </p:pic>
        <p:pic>
          <p:nvPicPr>
            <p:cNvPr id="46" name="Picture 45" descr="A logo with a planet in the center&#10;&#10;Description automatically generated">
              <a:extLst>
                <a:ext uri="{FF2B5EF4-FFF2-40B4-BE49-F238E27FC236}">
                  <a16:creationId xmlns:a16="http://schemas.microsoft.com/office/drawing/2014/main" id="{9BE9105C-23B4-70BA-F48D-A38797745AE0}"/>
                </a:ext>
              </a:extLst>
            </p:cNvPr>
            <p:cNvPicPr>
              <a:picLocks noChangeAspect="1"/>
            </p:cNvPicPr>
            <p:nvPr/>
          </p:nvPicPr>
          <p:blipFill>
            <a:blip r:embed="rId10"/>
            <a:stretch>
              <a:fillRect/>
            </a:stretch>
          </p:blipFill>
          <p:spPr>
            <a:xfrm>
              <a:off x="5095288" y="4286316"/>
              <a:ext cx="674082" cy="739940"/>
            </a:xfrm>
            <a:prstGeom prst="rect">
              <a:avLst/>
            </a:prstGeom>
          </p:spPr>
        </p:pic>
      </p:grpSp>
      <p:pic>
        <p:nvPicPr>
          <p:cNvPr id="47" name="Picture 2">
            <a:extLst>
              <a:ext uri="{FF2B5EF4-FFF2-40B4-BE49-F238E27FC236}">
                <a16:creationId xmlns:a16="http://schemas.microsoft.com/office/drawing/2014/main" id="{722C0DDD-DD11-2A64-EA92-0462ADB29D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56" y="10444"/>
            <a:ext cx="1002074" cy="75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282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20</a:t>
            </a:fld>
            <a:endParaRPr lang="en-US" dirty="0"/>
          </a:p>
        </p:txBody>
      </p:sp>
      <p:sp>
        <p:nvSpPr>
          <p:cNvPr id="12" name="Rounded Rectangle 11">
            <a:extLst>
              <a:ext uri="{FF2B5EF4-FFF2-40B4-BE49-F238E27FC236}">
                <a16:creationId xmlns:a16="http://schemas.microsoft.com/office/drawing/2014/main" id="{A3500ECD-5355-A41F-9934-EE91D6DE3C3F}"/>
              </a:ext>
            </a:extLst>
          </p:cNvPr>
          <p:cNvSpPr/>
          <p:nvPr/>
        </p:nvSpPr>
        <p:spPr>
          <a:xfrm>
            <a:off x="821523" y="1942894"/>
            <a:ext cx="3446853" cy="1656437"/>
          </a:xfrm>
          <a:prstGeom prst="roundRect">
            <a:avLst>
              <a:gd name="adj" fmla="val 15618"/>
            </a:avLst>
          </a:prstGeom>
          <a:noFill/>
          <a:ln>
            <a:solidFill>
              <a:srgbClr val="21212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18" name="Rounded Rectangle 17">
            <a:extLst>
              <a:ext uri="{FF2B5EF4-FFF2-40B4-BE49-F238E27FC236}">
                <a16:creationId xmlns:a16="http://schemas.microsoft.com/office/drawing/2014/main" id="{DC270AE5-18E3-59FC-975A-6A57D98BC41E}"/>
              </a:ext>
            </a:extLst>
          </p:cNvPr>
          <p:cNvSpPr/>
          <p:nvPr/>
        </p:nvSpPr>
        <p:spPr>
          <a:xfrm>
            <a:off x="487608" y="1809641"/>
            <a:ext cx="1630026" cy="275838"/>
          </a:xfrm>
          <a:prstGeom prst="roundRect">
            <a:avLst/>
          </a:prstGeom>
          <a:solidFill>
            <a:schemeClr val="bg1"/>
          </a:solidFill>
          <a:ln w="825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Trajectory Optimization Process</a:t>
            </a:r>
          </a:p>
        </p:txBody>
      </p:sp>
      <p:sp>
        <p:nvSpPr>
          <p:cNvPr id="19" name="Rounded Rectangle 18">
            <a:extLst>
              <a:ext uri="{FF2B5EF4-FFF2-40B4-BE49-F238E27FC236}">
                <a16:creationId xmlns:a16="http://schemas.microsoft.com/office/drawing/2014/main" id="{58719D9E-BA42-8FA9-D5B7-5A3E87423D1F}"/>
              </a:ext>
            </a:extLst>
          </p:cNvPr>
          <p:cNvSpPr/>
          <p:nvPr/>
        </p:nvSpPr>
        <p:spPr>
          <a:xfrm>
            <a:off x="2069675" y="2100387"/>
            <a:ext cx="1387908" cy="263659"/>
          </a:xfrm>
          <a:prstGeom prst="roundRect">
            <a:avLst/>
          </a:prstGeom>
          <a:noFill/>
          <a:ln>
            <a:solidFill>
              <a:srgbClr val="21212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Initial Guess</a:t>
            </a:r>
          </a:p>
        </p:txBody>
      </p:sp>
      <p:sp>
        <p:nvSpPr>
          <p:cNvPr id="20" name="Rounded Rectangle 19">
            <a:extLst>
              <a:ext uri="{FF2B5EF4-FFF2-40B4-BE49-F238E27FC236}">
                <a16:creationId xmlns:a16="http://schemas.microsoft.com/office/drawing/2014/main" id="{547C9549-E090-0725-3BF1-F91E21AD7458}"/>
              </a:ext>
            </a:extLst>
          </p:cNvPr>
          <p:cNvSpPr/>
          <p:nvPr/>
        </p:nvSpPr>
        <p:spPr>
          <a:xfrm>
            <a:off x="1659243" y="1329300"/>
            <a:ext cx="2205572" cy="406647"/>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Design Firing Timings and an Attitude Mode Profile</a:t>
            </a:r>
          </a:p>
        </p:txBody>
      </p:sp>
      <p:sp>
        <p:nvSpPr>
          <p:cNvPr id="21" name="Rounded Rectangle 20">
            <a:extLst>
              <a:ext uri="{FF2B5EF4-FFF2-40B4-BE49-F238E27FC236}">
                <a16:creationId xmlns:a16="http://schemas.microsoft.com/office/drawing/2014/main" id="{F9C0023C-E7AC-9921-7FBB-1AA01979AF79}"/>
              </a:ext>
            </a:extLst>
          </p:cNvPr>
          <p:cNvSpPr/>
          <p:nvPr/>
        </p:nvSpPr>
        <p:spPr>
          <a:xfrm>
            <a:off x="1681784" y="3806934"/>
            <a:ext cx="2205572" cy="406647"/>
          </a:xfrm>
          <a:prstGeom prst="roundRect">
            <a:avLst/>
          </a:prstGeom>
          <a:noFill/>
          <a:ln>
            <a:solidFill>
              <a:srgbClr val="21212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Design an Attitude Profile</a:t>
            </a:r>
          </a:p>
        </p:txBody>
      </p:sp>
      <p:cxnSp>
        <p:nvCxnSpPr>
          <p:cNvPr id="22" name="Straight Arrow Connector 21">
            <a:extLst>
              <a:ext uri="{FF2B5EF4-FFF2-40B4-BE49-F238E27FC236}">
                <a16:creationId xmlns:a16="http://schemas.microsoft.com/office/drawing/2014/main" id="{0FAD4E07-4198-E42C-2017-2BBDD715075F}"/>
              </a:ext>
            </a:extLst>
          </p:cNvPr>
          <p:cNvCxnSpPr>
            <a:cxnSpLocks/>
          </p:cNvCxnSpPr>
          <p:nvPr/>
        </p:nvCxnSpPr>
        <p:spPr>
          <a:xfrm flipH="1">
            <a:off x="4442456" y="5671124"/>
            <a:ext cx="2" cy="211747"/>
          </a:xfrm>
          <a:prstGeom prst="straightConnector1">
            <a:avLst/>
          </a:prstGeom>
          <a:ln>
            <a:solidFill>
              <a:srgbClr val="212121"/>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24664509-413A-2D80-CBD8-510BD3CCCF17}"/>
              </a:ext>
            </a:extLst>
          </p:cNvPr>
          <p:cNvPicPr>
            <a:picLocks noChangeAspect="1"/>
          </p:cNvPicPr>
          <p:nvPr/>
        </p:nvPicPr>
        <p:blipFill>
          <a:blip r:embed="rId3"/>
          <a:stretch>
            <a:fillRect/>
          </a:stretch>
        </p:blipFill>
        <p:spPr>
          <a:xfrm>
            <a:off x="1572261" y="2771113"/>
            <a:ext cx="2382736" cy="636875"/>
          </a:xfrm>
          <a:prstGeom prst="rect">
            <a:avLst/>
          </a:prstGeom>
        </p:spPr>
      </p:pic>
      <p:sp>
        <p:nvSpPr>
          <p:cNvPr id="27" name="Rounded Rectangle 26">
            <a:extLst>
              <a:ext uri="{FF2B5EF4-FFF2-40B4-BE49-F238E27FC236}">
                <a16:creationId xmlns:a16="http://schemas.microsoft.com/office/drawing/2014/main" id="{9CA8157A-655E-24D6-0128-F865E9297833}"/>
              </a:ext>
            </a:extLst>
          </p:cNvPr>
          <p:cNvSpPr/>
          <p:nvPr/>
        </p:nvSpPr>
        <p:spPr>
          <a:xfrm>
            <a:off x="1500579" y="2710899"/>
            <a:ext cx="2542032" cy="757304"/>
          </a:xfrm>
          <a:prstGeom prst="round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5A6C69A-2763-D218-E002-099FF6C65BC7}"/>
              </a:ext>
            </a:extLst>
          </p:cNvPr>
          <p:cNvCxnSpPr>
            <a:cxnSpLocks/>
          </p:cNvCxnSpPr>
          <p:nvPr/>
        </p:nvCxnSpPr>
        <p:spPr>
          <a:xfrm>
            <a:off x="2784516" y="3502798"/>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6B6955C-F19C-144E-6C4E-74ED91EB580D}"/>
              </a:ext>
            </a:extLst>
          </p:cNvPr>
          <p:cNvCxnSpPr>
            <a:cxnSpLocks/>
          </p:cNvCxnSpPr>
          <p:nvPr/>
        </p:nvCxnSpPr>
        <p:spPr>
          <a:xfrm>
            <a:off x="2763629" y="2398592"/>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2EEBE0C-6572-0DD4-F54E-04C1B78A365E}"/>
              </a:ext>
            </a:extLst>
          </p:cNvPr>
          <p:cNvCxnSpPr>
            <a:cxnSpLocks/>
          </p:cNvCxnSpPr>
          <p:nvPr/>
        </p:nvCxnSpPr>
        <p:spPr>
          <a:xfrm>
            <a:off x="2762029" y="1781747"/>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itle 2">
            <a:extLst>
              <a:ext uri="{FF2B5EF4-FFF2-40B4-BE49-F238E27FC236}">
                <a16:creationId xmlns:a16="http://schemas.microsoft.com/office/drawing/2014/main" id="{1502D430-B9CB-06DE-5248-F1527939D028}"/>
              </a:ext>
            </a:extLst>
          </p:cNvPr>
          <p:cNvSpPr>
            <a:spLocks noGrp="1"/>
          </p:cNvSpPr>
          <p:nvPr>
            <p:ph type="title"/>
          </p:nvPr>
        </p:nvSpPr>
        <p:spPr/>
        <p:txBody>
          <a:bodyPr/>
          <a:lstStyle/>
          <a:p>
            <a:r>
              <a:rPr lang="en-US" sz="2200" dirty="0"/>
              <a:t>Proposed Framework</a:t>
            </a:r>
          </a:p>
        </p:txBody>
      </p:sp>
      <p:sp>
        <p:nvSpPr>
          <p:cNvPr id="16" name="TextBox 15">
            <a:extLst>
              <a:ext uri="{FF2B5EF4-FFF2-40B4-BE49-F238E27FC236}">
                <a16:creationId xmlns:a16="http://schemas.microsoft.com/office/drawing/2014/main" id="{F93430EE-0F40-8844-435B-B07FF2DD346E}"/>
              </a:ext>
            </a:extLst>
          </p:cNvPr>
          <p:cNvSpPr txBox="1"/>
          <p:nvPr/>
        </p:nvSpPr>
        <p:spPr>
          <a:xfrm>
            <a:off x="273097" y="4634621"/>
            <a:ext cx="6538970" cy="230832"/>
          </a:xfrm>
          <a:prstGeom prst="rect">
            <a:avLst/>
          </a:prstGeom>
          <a:noFill/>
        </p:spPr>
        <p:txBody>
          <a:bodyPr wrap="none" rtlCol="0">
            <a:spAutoFit/>
          </a:bodyPr>
          <a:lstStyle/>
          <a:p>
            <a:r>
              <a:rPr lang="en-US" sz="900" dirty="0">
                <a:solidFill>
                  <a:schemeClr val="tx2"/>
                </a:solidFill>
              </a:rPr>
              <a:t>[1] Levine et al., “Trajectory Design and Maneuver Performance of the OSIRIS-</a:t>
            </a:r>
            <a:r>
              <a:rPr lang="en-US" sz="900" dirty="0" err="1">
                <a:solidFill>
                  <a:schemeClr val="tx2"/>
                </a:solidFill>
              </a:rPr>
              <a:t>REx</a:t>
            </a:r>
            <a:r>
              <a:rPr lang="en-US" sz="900" dirty="0">
                <a:solidFill>
                  <a:schemeClr val="tx2"/>
                </a:solidFill>
              </a:rPr>
              <a:t> Low-Altitude Reconnaissance of Bennu”</a:t>
            </a:r>
          </a:p>
        </p:txBody>
      </p:sp>
      <p:pic>
        <p:nvPicPr>
          <p:cNvPr id="23" name="Picture 22">
            <a:extLst>
              <a:ext uri="{FF2B5EF4-FFF2-40B4-BE49-F238E27FC236}">
                <a16:creationId xmlns:a16="http://schemas.microsoft.com/office/drawing/2014/main" id="{A2F9C599-D0E0-EABF-2689-59B5EC5B099B}"/>
              </a:ext>
            </a:extLst>
          </p:cNvPr>
          <p:cNvPicPr>
            <a:picLocks noChangeAspect="1"/>
          </p:cNvPicPr>
          <p:nvPr/>
        </p:nvPicPr>
        <p:blipFill>
          <a:blip r:embed="rId4"/>
          <a:stretch>
            <a:fillRect/>
          </a:stretch>
        </p:blipFill>
        <p:spPr>
          <a:xfrm>
            <a:off x="4531751" y="1292647"/>
            <a:ext cx="4075333" cy="2736829"/>
          </a:xfrm>
          <a:prstGeom prst="rect">
            <a:avLst/>
          </a:prstGeom>
        </p:spPr>
      </p:pic>
      <p:sp>
        <p:nvSpPr>
          <p:cNvPr id="3" name="Text Placeholder 4">
            <a:extLst>
              <a:ext uri="{FF2B5EF4-FFF2-40B4-BE49-F238E27FC236}">
                <a16:creationId xmlns:a16="http://schemas.microsoft.com/office/drawing/2014/main" id="{2432B621-7986-EB91-D32F-6C519D54D832}"/>
              </a:ext>
            </a:extLst>
          </p:cNvPr>
          <p:cNvSpPr txBox="1">
            <a:spLocks noGrp="1"/>
          </p:cNvSpPr>
          <p:nvPr>
            <p:ph type="body" sz="quarter" idx="17"/>
          </p:nvPr>
        </p:nvSpPr>
        <p:spPr>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10" name="Text Placeholder 2">
            <a:extLst>
              <a:ext uri="{FF2B5EF4-FFF2-40B4-BE49-F238E27FC236}">
                <a16:creationId xmlns:a16="http://schemas.microsoft.com/office/drawing/2014/main" id="{83DE72F5-01CC-994D-3D19-EE818DC9D40D}"/>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We automate the process to make </a:t>
            </a:r>
            <a:r>
              <a:rPr lang="en-US" sz="1200" dirty="0">
                <a:solidFill>
                  <a:schemeClr val="accent1"/>
                </a:solidFill>
              </a:rPr>
              <a:t>3DOF</a:t>
            </a:r>
            <a:r>
              <a:rPr lang="en-US" sz="1200" dirty="0">
                <a:solidFill>
                  <a:schemeClr val="tx1"/>
                </a:solidFill>
              </a:rPr>
              <a:t> trajectory with optimization while considering all of mission constraints</a:t>
            </a:r>
            <a:r>
              <a:rPr lang="en-US" sz="1200" baseline="30000" dirty="0">
                <a:solidFill>
                  <a:schemeClr val="tx1"/>
                </a:solidFill>
              </a:rPr>
              <a:t>[1,2]</a:t>
            </a:r>
            <a:endParaRPr lang="en-US" sz="1200" dirty="0">
              <a:solidFill>
                <a:schemeClr val="tx1"/>
              </a:solidFill>
            </a:endParaRPr>
          </a:p>
        </p:txBody>
      </p:sp>
      <p:sp>
        <p:nvSpPr>
          <p:cNvPr id="2" name="Footer Placeholder 2">
            <a:extLst>
              <a:ext uri="{FF2B5EF4-FFF2-40B4-BE49-F238E27FC236}">
                <a16:creationId xmlns:a16="http://schemas.microsoft.com/office/drawing/2014/main" id="{E39935F6-789B-B2D5-CA2F-2904227BC452}"/>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2651421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201674F-A351-778C-FC7C-91860FF9403D}"/>
              </a:ext>
            </a:extLst>
          </p:cNvPr>
          <p:cNvPicPr>
            <a:picLocks noChangeAspect="1"/>
          </p:cNvPicPr>
          <p:nvPr/>
        </p:nvPicPr>
        <p:blipFill>
          <a:blip r:embed="rId3"/>
          <a:stretch>
            <a:fillRect/>
          </a:stretch>
        </p:blipFill>
        <p:spPr>
          <a:xfrm>
            <a:off x="2080049" y="1062649"/>
            <a:ext cx="4983897" cy="3346984"/>
          </a:xfrm>
          <a:prstGeom prst="rect">
            <a:avLst/>
          </a:prstGeom>
        </p:spPr>
      </p:pic>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21</a:t>
            </a:fld>
            <a:endParaRPr lang="en-US" dirty="0"/>
          </a:p>
        </p:txBody>
      </p:sp>
      <p:cxnSp>
        <p:nvCxnSpPr>
          <p:cNvPr id="22" name="Straight Arrow Connector 21">
            <a:extLst>
              <a:ext uri="{FF2B5EF4-FFF2-40B4-BE49-F238E27FC236}">
                <a16:creationId xmlns:a16="http://schemas.microsoft.com/office/drawing/2014/main" id="{0FAD4E07-4198-E42C-2017-2BBDD715075F}"/>
              </a:ext>
            </a:extLst>
          </p:cNvPr>
          <p:cNvCxnSpPr>
            <a:cxnSpLocks/>
          </p:cNvCxnSpPr>
          <p:nvPr/>
        </p:nvCxnSpPr>
        <p:spPr>
          <a:xfrm flipH="1">
            <a:off x="4442456" y="5671124"/>
            <a:ext cx="2" cy="211747"/>
          </a:xfrm>
          <a:prstGeom prst="straightConnector1">
            <a:avLst/>
          </a:prstGeom>
          <a:ln>
            <a:solidFill>
              <a:srgbClr val="212121"/>
            </a:solidFill>
            <a:tailEnd type="triangle"/>
          </a:ln>
        </p:spPr>
        <p:style>
          <a:lnRef idx="2">
            <a:schemeClr val="accent1"/>
          </a:lnRef>
          <a:fillRef idx="0">
            <a:schemeClr val="accent1"/>
          </a:fillRef>
          <a:effectRef idx="1">
            <a:schemeClr val="accent1"/>
          </a:effectRef>
          <a:fontRef idx="minor">
            <a:schemeClr val="tx1"/>
          </a:fontRef>
        </p:style>
      </p:cxnSp>
      <p:sp>
        <p:nvSpPr>
          <p:cNvPr id="6" name="Title 2">
            <a:extLst>
              <a:ext uri="{FF2B5EF4-FFF2-40B4-BE49-F238E27FC236}">
                <a16:creationId xmlns:a16="http://schemas.microsoft.com/office/drawing/2014/main" id="{1502D430-B9CB-06DE-5248-F1527939D028}"/>
              </a:ext>
            </a:extLst>
          </p:cNvPr>
          <p:cNvSpPr>
            <a:spLocks noGrp="1"/>
          </p:cNvSpPr>
          <p:nvPr>
            <p:ph type="title"/>
          </p:nvPr>
        </p:nvSpPr>
        <p:spPr/>
        <p:txBody>
          <a:bodyPr/>
          <a:lstStyle/>
          <a:p>
            <a:r>
              <a:rPr lang="en-US" sz="2200" dirty="0"/>
              <a:t>Proposed Optimization Problem</a:t>
            </a:r>
          </a:p>
        </p:txBody>
      </p:sp>
      <p:sp>
        <p:nvSpPr>
          <p:cNvPr id="3" name="Rounded Rectangle 2">
            <a:extLst>
              <a:ext uri="{FF2B5EF4-FFF2-40B4-BE49-F238E27FC236}">
                <a16:creationId xmlns:a16="http://schemas.microsoft.com/office/drawing/2014/main" id="{1302343B-7F56-59DA-BB05-ACD41EA77300}"/>
              </a:ext>
            </a:extLst>
          </p:cNvPr>
          <p:cNvSpPr/>
          <p:nvPr/>
        </p:nvSpPr>
        <p:spPr>
          <a:xfrm>
            <a:off x="2080049" y="1494065"/>
            <a:ext cx="4983897" cy="457283"/>
          </a:xfrm>
          <a:prstGeom prst="roundRect">
            <a:avLst>
              <a:gd name="adj" fmla="val 8479"/>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2" name="Rounded Rectangle 1">
            <a:extLst>
              <a:ext uri="{FF2B5EF4-FFF2-40B4-BE49-F238E27FC236}">
                <a16:creationId xmlns:a16="http://schemas.microsoft.com/office/drawing/2014/main" id="{9ED48126-54EA-46F2-A999-33909E878CDF}"/>
              </a:ext>
            </a:extLst>
          </p:cNvPr>
          <p:cNvSpPr/>
          <p:nvPr/>
        </p:nvSpPr>
        <p:spPr>
          <a:xfrm>
            <a:off x="2080049" y="2733773"/>
            <a:ext cx="4983897" cy="216817"/>
          </a:xfrm>
          <a:prstGeom prst="roundRect">
            <a:avLst>
              <a:gd name="adj" fmla="val 8479"/>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5" name="Text Placeholder 4">
            <a:extLst>
              <a:ext uri="{FF2B5EF4-FFF2-40B4-BE49-F238E27FC236}">
                <a16:creationId xmlns:a16="http://schemas.microsoft.com/office/drawing/2014/main" id="{B4D7BDFD-7027-69DE-0C77-BEC8D720AA9F}"/>
              </a:ext>
            </a:extLst>
          </p:cNvPr>
          <p:cNvSpPr txBox="1">
            <a:spLocks noGrp="1"/>
          </p:cNvSpPr>
          <p:nvPr>
            <p:ph type="body" sz="quarter" idx="17"/>
          </p:nvPr>
        </p:nvSpPr>
        <p:spPr>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4" name="Footer Placeholder 2">
            <a:extLst>
              <a:ext uri="{FF2B5EF4-FFF2-40B4-BE49-F238E27FC236}">
                <a16:creationId xmlns:a16="http://schemas.microsoft.com/office/drawing/2014/main" id="{2023B263-C14A-68C6-C518-E8A4670560E0}"/>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281512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FD6D52BE-D17B-B1FF-5E9F-FD8832C55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78221" flipH="1">
            <a:off x="2099034" y="2704532"/>
            <a:ext cx="817496" cy="817496"/>
          </a:xfrm>
          <a:prstGeom prst="rect">
            <a:avLst/>
          </a:prstGeom>
        </p:spPr>
      </p:pic>
      <p:pic>
        <p:nvPicPr>
          <p:cNvPr id="48" name="Graphic 47">
            <a:extLst>
              <a:ext uri="{FF2B5EF4-FFF2-40B4-BE49-F238E27FC236}">
                <a16:creationId xmlns:a16="http://schemas.microsoft.com/office/drawing/2014/main" id="{F900C62F-0BE7-7434-BBC7-6093F4394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241" y="2582868"/>
            <a:ext cx="411408" cy="411408"/>
          </a:xfrm>
          <a:prstGeom prst="rect">
            <a:avLst/>
          </a:prstGeom>
        </p:spPr>
      </p:pic>
      <p:sp>
        <p:nvSpPr>
          <p:cNvPr id="4" name="Title 3">
            <a:extLst>
              <a:ext uri="{FF2B5EF4-FFF2-40B4-BE49-F238E27FC236}">
                <a16:creationId xmlns:a16="http://schemas.microsoft.com/office/drawing/2014/main" id="{0B82FC3A-5201-416B-BF23-62523E95A957}"/>
              </a:ext>
            </a:extLst>
          </p:cNvPr>
          <p:cNvSpPr>
            <a:spLocks noGrp="1"/>
          </p:cNvSpPr>
          <p:nvPr>
            <p:ph type="title"/>
          </p:nvPr>
        </p:nvSpPr>
        <p:spPr>
          <a:xfrm>
            <a:off x="254000" y="327899"/>
            <a:ext cx="8514080" cy="434101"/>
          </a:xfrm>
        </p:spPr>
        <p:txBody>
          <a:bodyPr/>
          <a:lstStyle/>
          <a:p>
            <a:r>
              <a:rPr lang="en-US" sz="2100" dirty="0"/>
              <a:t>Verifying Model Fidelity 1: Dynamics</a:t>
            </a:r>
          </a:p>
        </p:txBody>
      </p:sp>
      <p:sp>
        <p:nvSpPr>
          <p:cNvPr id="5" name="Date Placeholder 4">
            <a:extLst>
              <a:ext uri="{FF2B5EF4-FFF2-40B4-BE49-F238E27FC236}">
                <a16:creationId xmlns:a16="http://schemas.microsoft.com/office/drawing/2014/main" id="{CDB2D4E2-1EAD-A400-2DBA-AEE44CC3B20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247DE907-D1C9-FE56-E59E-0B0B84295FA0}"/>
              </a:ext>
            </a:extLst>
          </p:cNvPr>
          <p:cNvSpPr>
            <a:spLocks noGrp="1"/>
          </p:cNvSpPr>
          <p:nvPr>
            <p:ph type="sldNum" sz="quarter" idx="20"/>
          </p:nvPr>
        </p:nvSpPr>
        <p:spPr/>
        <p:txBody>
          <a:bodyPr/>
          <a:lstStyle/>
          <a:p>
            <a:fld id="{8F0EA35C-A248-4E6E-81BC-49187525F2A8}" type="slidenum">
              <a:rPr lang="en-US" smtClean="0"/>
              <a:pPr/>
              <a:t>22</a:t>
            </a:fld>
            <a:endParaRPr lang="en-US" dirty="0"/>
          </a:p>
        </p:txBody>
      </p:sp>
      <p:pic>
        <p:nvPicPr>
          <p:cNvPr id="9" name="Picture 8">
            <a:extLst>
              <a:ext uri="{FF2B5EF4-FFF2-40B4-BE49-F238E27FC236}">
                <a16:creationId xmlns:a16="http://schemas.microsoft.com/office/drawing/2014/main" id="{06DDCBDB-0422-5F5A-4156-816EE328F5AC}"/>
              </a:ext>
            </a:extLst>
          </p:cNvPr>
          <p:cNvPicPr>
            <a:picLocks noChangeAspect="1"/>
          </p:cNvPicPr>
          <p:nvPr/>
        </p:nvPicPr>
        <p:blipFill>
          <a:blip r:embed="rId7"/>
          <a:stretch>
            <a:fillRect/>
          </a:stretch>
        </p:blipFill>
        <p:spPr>
          <a:xfrm>
            <a:off x="4839601" y="1276454"/>
            <a:ext cx="3585905" cy="2701613"/>
          </a:xfrm>
          <a:prstGeom prst="rect">
            <a:avLst/>
          </a:prstGeom>
        </p:spPr>
      </p:pic>
      <p:sp>
        <p:nvSpPr>
          <p:cNvPr id="17" name="Text Placeholder 2">
            <a:extLst>
              <a:ext uri="{FF2B5EF4-FFF2-40B4-BE49-F238E27FC236}">
                <a16:creationId xmlns:a16="http://schemas.microsoft.com/office/drawing/2014/main" id="{79CDFB9C-9844-C66E-1828-2F4728E3FEFD}"/>
              </a:ext>
            </a:extLst>
          </p:cNvPr>
          <p:cNvSpPr txBox="1">
            <a:spLocks/>
          </p:cNvSpPr>
          <p:nvPr/>
        </p:nvSpPr>
        <p:spPr>
          <a:xfrm>
            <a:off x="254000" y="757179"/>
            <a:ext cx="8514080" cy="350262"/>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Tx/>
              <a:buNone/>
              <a:tabLst/>
              <a:defRPr sz="2000" kern="1200" baseline="0">
                <a:solidFill>
                  <a:srgbClr val="000000"/>
                </a:solidFill>
                <a:latin typeface="+mn-lt"/>
                <a:ea typeface="+mn-ea"/>
                <a:cs typeface="+mn-cs"/>
              </a:defRPr>
            </a:lvl1pPr>
            <a:lvl2pPr marL="457200" indent="0" algn="l" defTabSz="457200" rtl="0" eaLnBrk="1" latinLnBrk="0" hangingPunct="1">
              <a:spcBef>
                <a:spcPct val="20000"/>
              </a:spcBef>
              <a:buClr>
                <a:schemeClr val="bg1">
                  <a:lumMod val="50000"/>
                </a:schemeClr>
              </a:buClr>
              <a:buFontTx/>
              <a:buNone/>
              <a:defRPr sz="2000" b="0" i="0" u="none" kern="1200">
                <a:solidFill>
                  <a:schemeClr val="tx1"/>
                </a:solidFill>
                <a:latin typeface="+mn-lt"/>
                <a:ea typeface="+mn-ea"/>
                <a:cs typeface="+mn-cs"/>
              </a:defRPr>
            </a:lvl2pPr>
            <a:lvl3pPr marL="9144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3pPr>
            <a:lvl4pPr marL="13716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solidFill>
                <a:schemeClr val="accent1"/>
              </a:solidFill>
            </a:endParaRPr>
          </a:p>
        </p:txBody>
      </p:sp>
      <p:sp>
        <p:nvSpPr>
          <p:cNvPr id="22" name="Text Placeholder 2">
            <a:extLst>
              <a:ext uri="{FF2B5EF4-FFF2-40B4-BE49-F238E27FC236}">
                <a16:creationId xmlns:a16="http://schemas.microsoft.com/office/drawing/2014/main" id="{383F08EE-A4D2-54ED-BC32-31E83959D441}"/>
              </a:ext>
            </a:extLst>
          </p:cNvPr>
          <p:cNvSpPr txBox="1">
            <a:spLocks/>
          </p:cNvSpPr>
          <p:nvPr/>
        </p:nvSpPr>
        <p:spPr>
          <a:xfrm>
            <a:off x="5484616" y="933112"/>
            <a:ext cx="2295874" cy="350262"/>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Tx/>
              <a:buNone/>
              <a:tabLst/>
              <a:defRPr sz="2000" kern="1200" baseline="0">
                <a:solidFill>
                  <a:srgbClr val="000000"/>
                </a:solidFill>
                <a:latin typeface="+mn-lt"/>
                <a:ea typeface="+mn-ea"/>
                <a:cs typeface="+mn-cs"/>
              </a:defRPr>
            </a:lvl1pPr>
            <a:lvl2pPr marL="457200" indent="0" algn="l" defTabSz="457200" rtl="0" eaLnBrk="1" latinLnBrk="0" hangingPunct="1">
              <a:spcBef>
                <a:spcPct val="20000"/>
              </a:spcBef>
              <a:buClr>
                <a:schemeClr val="bg1">
                  <a:lumMod val="50000"/>
                </a:schemeClr>
              </a:buClr>
              <a:buFontTx/>
              <a:buNone/>
              <a:defRPr sz="2000" b="0" i="0" u="none" kern="1200">
                <a:solidFill>
                  <a:schemeClr val="tx1"/>
                </a:solidFill>
                <a:latin typeface="+mn-lt"/>
                <a:ea typeface="+mn-ea"/>
                <a:cs typeface="+mn-cs"/>
              </a:defRPr>
            </a:lvl2pPr>
            <a:lvl3pPr marL="9144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3pPr>
            <a:lvl4pPr marL="13716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200" b="1" dirty="0">
                <a:solidFill>
                  <a:schemeClr val="tx1"/>
                </a:solidFill>
              </a:rPr>
              <a:t>Dynamics Model Fidelity</a:t>
            </a:r>
          </a:p>
        </p:txBody>
      </p:sp>
      <p:sp>
        <p:nvSpPr>
          <p:cNvPr id="25" name="Google Shape;91;p17">
            <a:extLst>
              <a:ext uri="{FF2B5EF4-FFF2-40B4-BE49-F238E27FC236}">
                <a16:creationId xmlns:a16="http://schemas.microsoft.com/office/drawing/2014/main" id="{F8C242DF-7D5A-1547-F494-4734C99F6D47}"/>
              </a:ext>
            </a:extLst>
          </p:cNvPr>
          <p:cNvSpPr txBox="1"/>
          <p:nvPr/>
        </p:nvSpPr>
        <p:spPr>
          <a:xfrm>
            <a:off x="443369" y="4039359"/>
            <a:ext cx="8257262" cy="830966"/>
          </a:xfrm>
          <a:prstGeom prst="rect">
            <a:avLst/>
          </a:prstGeom>
          <a:noFill/>
          <a:ln>
            <a:noFill/>
          </a:ln>
        </p:spPr>
        <p:txBody>
          <a:bodyPr spcFirstLastPara="1" wrap="square" lIns="91425" tIns="91425" rIns="91425" bIns="91425" anchor="t" anchorCtr="0">
            <a:spAutoFit/>
          </a:bodyPr>
          <a:lstStyle/>
          <a:p>
            <a:r>
              <a:rPr lang="en-US" sz="1400" dirty="0"/>
              <a:t>Nominal Model: Continuous model + N-Plate + J8</a:t>
            </a:r>
          </a:p>
          <a:p>
            <a:endParaRPr lang="en-US" sz="1400" dirty="0"/>
          </a:p>
          <a:p>
            <a:r>
              <a:rPr lang="en-US" sz="1400" dirty="0"/>
              <a:t>Conclusion: </a:t>
            </a:r>
            <a:r>
              <a:rPr lang="en-US" sz="1400" dirty="0">
                <a:solidFill>
                  <a:schemeClr val="accent1"/>
                </a:solidFill>
              </a:rPr>
              <a:t>Impulsive model </a:t>
            </a:r>
            <a:r>
              <a:rPr lang="en-US" sz="1400" dirty="0"/>
              <a:t>+ </a:t>
            </a:r>
            <a:r>
              <a:rPr lang="en-US" sz="1400" dirty="0">
                <a:solidFill>
                  <a:schemeClr val="accent1"/>
                </a:solidFill>
              </a:rPr>
              <a:t>Cannonball Model</a:t>
            </a:r>
            <a:r>
              <a:rPr lang="en-US" sz="1400" dirty="0"/>
              <a:t> + </a:t>
            </a:r>
            <a:r>
              <a:rPr lang="en-US" sz="1400" dirty="0">
                <a:solidFill>
                  <a:schemeClr val="accent1"/>
                </a:solidFill>
              </a:rPr>
              <a:t>J2</a:t>
            </a:r>
            <a:r>
              <a:rPr lang="en-US" sz="1400" dirty="0"/>
              <a:t> is accurate enough for this phase </a:t>
            </a:r>
          </a:p>
        </p:txBody>
      </p:sp>
      <p:grpSp>
        <p:nvGrpSpPr>
          <p:cNvPr id="39" name="Group 38">
            <a:extLst>
              <a:ext uri="{FF2B5EF4-FFF2-40B4-BE49-F238E27FC236}">
                <a16:creationId xmlns:a16="http://schemas.microsoft.com/office/drawing/2014/main" id="{25B75335-00E1-8BAC-DF51-A145660EFB17}"/>
              </a:ext>
            </a:extLst>
          </p:cNvPr>
          <p:cNvGrpSpPr>
            <a:grpSpLocks noChangeAspect="1"/>
          </p:cNvGrpSpPr>
          <p:nvPr/>
        </p:nvGrpSpPr>
        <p:grpSpPr>
          <a:xfrm>
            <a:off x="-74428" y="1169577"/>
            <a:ext cx="4811233" cy="2492917"/>
            <a:chOff x="2010661" y="673711"/>
            <a:chExt cx="7267363" cy="3765549"/>
          </a:xfrm>
        </p:grpSpPr>
        <p:pic>
          <p:nvPicPr>
            <p:cNvPr id="40" name="Graphic 39">
              <a:extLst>
                <a:ext uri="{FF2B5EF4-FFF2-40B4-BE49-F238E27FC236}">
                  <a16:creationId xmlns:a16="http://schemas.microsoft.com/office/drawing/2014/main" id="{05DBCF18-265E-C169-E9E6-CB1CDF0EEE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78221" flipH="1">
              <a:off x="5293006" y="2996687"/>
              <a:ext cx="1234827" cy="1234827"/>
            </a:xfrm>
            <a:prstGeom prst="rect">
              <a:avLst/>
            </a:prstGeom>
          </p:spPr>
        </p:pic>
        <p:pic>
          <p:nvPicPr>
            <p:cNvPr id="41" name="Picture 40">
              <a:extLst>
                <a:ext uri="{FF2B5EF4-FFF2-40B4-BE49-F238E27FC236}">
                  <a16:creationId xmlns:a16="http://schemas.microsoft.com/office/drawing/2014/main" id="{66313F42-4483-1215-C779-EC5758639EB6}"/>
                </a:ext>
              </a:extLst>
            </p:cNvPr>
            <p:cNvPicPr>
              <a:picLocks noChangeAspect="1"/>
            </p:cNvPicPr>
            <p:nvPr/>
          </p:nvPicPr>
          <p:blipFill>
            <a:blip r:embed="rId8"/>
            <a:stretch>
              <a:fillRect/>
            </a:stretch>
          </p:blipFill>
          <p:spPr>
            <a:xfrm>
              <a:off x="2010661" y="673711"/>
              <a:ext cx="7267363" cy="3765549"/>
            </a:xfrm>
            <a:prstGeom prst="rect">
              <a:avLst/>
            </a:prstGeom>
          </p:spPr>
        </p:pic>
        <p:pic>
          <p:nvPicPr>
            <p:cNvPr id="42" name="Graphic 41">
              <a:extLst>
                <a:ext uri="{FF2B5EF4-FFF2-40B4-BE49-F238E27FC236}">
                  <a16:creationId xmlns:a16="http://schemas.microsoft.com/office/drawing/2014/main" id="{0E8E54A2-2928-065D-D61E-C75CF8AFE6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3684" y="2812914"/>
              <a:ext cx="621432" cy="621432"/>
            </a:xfrm>
            <a:prstGeom prst="rect">
              <a:avLst/>
            </a:prstGeom>
          </p:spPr>
        </p:pic>
      </p:grpSp>
      <p:sp>
        <p:nvSpPr>
          <p:cNvPr id="3" name="Text Placeholder 4">
            <a:extLst>
              <a:ext uri="{FF2B5EF4-FFF2-40B4-BE49-F238E27FC236}">
                <a16:creationId xmlns:a16="http://schemas.microsoft.com/office/drawing/2014/main" id="{CB50148D-7B96-95FC-45A7-8AB84D2FC1FE}"/>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6" name="Footer Placeholder 2">
            <a:extLst>
              <a:ext uri="{FF2B5EF4-FFF2-40B4-BE49-F238E27FC236}">
                <a16:creationId xmlns:a16="http://schemas.microsoft.com/office/drawing/2014/main" id="{DF5B487E-4CAC-3B75-97C7-2E8660E2607E}"/>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620585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201674F-A351-778C-FC7C-91860FF9403D}"/>
              </a:ext>
            </a:extLst>
          </p:cNvPr>
          <p:cNvPicPr>
            <a:picLocks noChangeAspect="1"/>
          </p:cNvPicPr>
          <p:nvPr/>
        </p:nvPicPr>
        <p:blipFill>
          <a:blip r:embed="rId3"/>
          <a:stretch>
            <a:fillRect/>
          </a:stretch>
        </p:blipFill>
        <p:spPr>
          <a:xfrm>
            <a:off x="2080049" y="1062649"/>
            <a:ext cx="4983897" cy="3346984"/>
          </a:xfrm>
          <a:prstGeom prst="rect">
            <a:avLst/>
          </a:prstGeom>
        </p:spPr>
      </p:pic>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23</a:t>
            </a:fld>
            <a:endParaRPr lang="en-US" dirty="0"/>
          </a:p>
        </p:txBody>
      </p:sp>
      <p:cxnSp>
        <p:nvCxnSpPr>
          <p:cNvPr id="22" name="Straight Arrow Connector 21">
            <a:extLst>
              <a:ext uri="{FF2B5EF4-FFF2-40B4-BE49-F238E27FC236}">
                <a16:creationId xmlns:a16="http://schemas.microsoft.com/office/drawing/2014/main" id="{0FAD4E07-4198-E42C-2017-2BBDD715075F}"/>
              </a:ext>
            </a:extLst>
          </p:cNvPr>
          <p:cNvCxnSpPr>
            <a:cxnSpLocks/>
          </p:cNvCxnSpPr>
          <p:nvPr/>
        </p:nvCxnSpPr>
        <p:spPr>
          <a:xfrm flipH="1">
            <a:off x="4442456" y="5671124"/>
            <a:ext cx="2" cy="211747"/>
          </a:xfrm>
          <a:prstGeom prst="straightConnector1">
            <a:avLst/>
          </a:prstGeom>
          <a:ln>
            <a:solidFill>
              <a:srgbClr val="212121"/>
            </a:solidFill>
            <a:tailEnd type="triangle"/>
          </a:ln>
        </p:spPr>
        <p:style>
          <a:lnRef idx="2">
            <a:schemeClr val="accent1"/>
          </a:lnRef>
          <a:fillRef idx="0">
            <a:schemeClr val="accent1"/>
          </a:fillRef>
          <a:effectRef idx="1">
            <a:schemeClr val="accent1"/>
          </a:effectRef>
          <a:fontRef idx="minor">
            <a:schemeClr val="tx1"/>
          </a:fontRef>
        </p:style>
      </p:cxnSp>
      <p:sp>
        <p:nvSpPr>
          <p:cNvPr id="6" name="Title 2">
            <a:extLst>
              <a:ext uri="{FF2B5EF4-FFF2-40B4-BE49-F238E27FC236}">
                <a16:creationId xmlns:a16="http://schemas.microsoft.com/office/drawing/2014/main" id="{1502D430-B9CB-06DE-5248-F1527939D028}"/>
              </a:ext>
            </a:extLst>
          </p:cNvPr>
          <p:cNvSpPr>
            <a:spLocks noGrp="1"/>
          </p:cNvSpPr>
          <p:nvPr>
            <p:ph type="title"/>
          </p:nvPr>
        </p:nvSpPr>
        <p:spPr/>
        <p:txBody>
          <a:bodyPr/>
          <a:lstStyle/>
          <a:p>
            <a:r>
              <a:rPr lang="en-US" sz="2200" dirty="0"/>
              <a:t>Proposed Optimization Problem</a:t>
            </a:r>
          </a:p>
        </p:txBody>
      </p:sp>
      <p:sp>
        <p:nvSpPr>
          <p:cNvPr id="3" name="Rounded Rectangle 2">
            <a:extLst>
              <a:ext uri="{FF2B5EF4-FFF2-40B4-BE49-F238E27FC236}">
                <a16:creationId xmlns:a16="http://schemas.microsoft.com/office/drawing/2014/main" id="{1302343B-7F56-59DA-BB05-ACD41EA77300}"/>
              </a:ext>
            </a:extLst>
          </p:cNvPr>
          <p:cNvSpPr/>
          <p:nvPr/>
        </p:nvSpPr>
        <p:spPr>
          <a:xfrm>
            <a:off x="2080048" y="1997625"/>
            <a:ext cx="4983897" cy="192238"/>
          </a:xfrm>
          <a:prstGeom prst="roundRect">
            <a:avLst>
              <a:gd name="adj" fmla="val 8479"/>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5" name="Text Placeholder 4">
            <a:extLst>
              <a:ext uri="{FF2B5EF4-FFF2-40B4-BE49-F238E27FC236}">
                <a16:creationId xmlns:a16="http://schemas.microsoft.com/office/drawing/2014/main" id="{B4D7BDFD-7027-69DE-0C77-BEC8D720AA9F}"/>
              </a:ext>
            </a:extLst>
          </p:cNvPr>
          <p:cNvSpPr txBox="1">
            <a:spLocks noGrp="1"/>
          </p:cNvSpPr>
          <p:nvPr>
            <p:ph type="body" sz="quarter" idx="17"/>
          </p:nvPr>
        </p:nvSpPr>
        <p:spPr>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7DFC6215-532F-5A50-96AD-AF8211B20C84}"/>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1833751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82FC3A-5201-416B-BF23-62523E95A957}"/>
              </a:ext>
            </a:extLst>
          </p:cNvPr>
          <p:cNvSpPr>
            <a:spLocks noGrp="1"/>
          </p:cNvSpPr>
          <p:nvPr>
            <p:ph type="title"/>
          </p:nvPr>
        </p:nvSpPr>
        <p:spPr>
          <a:xfrm>
            <a:off x="254000" y="327899"/>
            <a:ext cx="8514080" cy="434101"/>
          </a:xfrm>
        </p:spPr>
        <p:txBody>
          <a:bodyPr/>
          <a:lstStyle/>
          <a:p>
            <a:r>
              <a:rPr lang="en-US" sz="2100" dirty="0"/>
              <a:t>Verifying Model Fidelity 2: Uncertainty Quantification </a:t>
            </a:r>
          </a:p>
        </p:txBody>
      </p:sp>
      <p:sp>
        <p:nvSpPr>
          <p:cNvPr id="5" name="Date Placeholder 4">
            <a:extLst>
              <a:ext uri="{FF2B5EF4-FFF2-40B4-BE49-F238E27FC236}">
                <a16:creationId xmlns:a16="http://schemas.microsoft.com/office/drawing/2014/main" id="{CDB2D4E2-1EAD-A400-2DBA-AEE44CC3B20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247DE907-D1C9-FE56-E59E-0B0B84295FA0}"/>
              </a:ext>
            </a:extLst>
          </p:cNvPr>
          <p:cNvSpPr>
            <a:spLocks noGrp="1"/>
          </p:cNvSpPr>
          <p:nvPr>
            <p:ph type="sldNum" sz="quarter" idx="20"/>
          </p:nvPr>
        </p:nvSpPr>
        <p:spPr/>
        <p:txBody>
          <a:bodyPr/>
          <a:lstStyle/>
          <a:p>
            <a:fld id="{8F0EA35C-A248-4E6E-81BC-49187525F2A8}" type="slidenum">
              <a:rPr lang="en-US" smtClean="0"/>
              <a:pPr/>
              <a:t>24</a:t>
            </a:fld>
            <a:endParaRPr lang="en-US" dirty="0"/>
          </a:p>
        </p:txBody>
      </p:sp>
      <p:sp>
        <p:nvSpPr>
          <p:cNvPr id="17" name="Text Placeholder 2">
            <a:extLst>
              <a:ext uri="{FF2B5EF4-FFF2-40B4-BE49-F238E27FC236}">
                <a16:creationId xmlns:a16="http://schemas.microsoft.com/office/drawing/2014/main" id="{79CDFB9C-9844-C66E-1828-2F4728E3FEFD}"/>
              </a:ext>
            </a:extLst>
          </p:cNvPr>
          <p:cNvSpPr txBox="1">
            <a:spLocks/>
          </p:cNvSpPr>
          <p:nvPr/>
        </p:nvSpPr>
        <p:spPr>
          <a:xfrm>
            <a:off x="254000" y="757179"/>
            <a:ext cx="8514080" cy="350262"/>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Tx/>
              <a:buNone/>
              <a:tabLst/>
              <a:defRPr sz="2000" kern="1200" baseline="0">
                <a:solidFill>
                  <a:srgbClr val="000000"/>
                </a:solidFill>
                <a:latin typeface="+mn-lt"/>
                <a:ea typeface="+mn-ea"/>
                <a:cs typeface="+mn-cs"/>
              </a:defRPr>
            </a:lvl1pPr>
            <a:lvl2pPr marL="457200" indent="0" algn="l" defTabSz="457200" rtl="0" eaLnBrk="1" latinLnBrk="0" hangingPunct="1">
              <a:spcBef>
                <a:spcPct val="20000"/>
              </a:spcBef>
              <a:buClr>
                <a:schemeClr val="bg1">
                  <a:lumMod val="50000"/>
                </a:schemeClr>
              </a:buClr>
              <a:buFontTx/>
              <a:buNone/>
              <a:defRPr sz="2000" b="0" i="0" u="none" kern="1200">
                <a:solidFill>
                  <a:schemeClr val="tx1"/>
                </a:solidFill>
                <a:latin typeface="+mn-lt"/>
                <a:ea typeface="+mn-ea"/>
                <a:cs typeface="+mn-cs"/>
              </a:defRPr>
            </a:lvl2pPr>
            <a:lvl3pPr marL="9144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3pPr>
            <a:lvl4pPr marL="13716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solidFill>
                <a:schemeClr val="accent1"/>
              </a:solidFill>
            </a:endParaRPr>
          </a:p>
        </p:txBody>
      </p:sp>
      <p:sp>
        <p:nvSpPr>
          <p:cNvPr id="25" name="Google Shape;91;p17">
            <a:extLst>
              <a:ext uri="{FF2B5EF4-FFF2-40B4-BE49-F238E27FC236}">
                <a16:creationId xmlns:a16="http://schemas.microsoft.com/office/drawing/2014/main" id="{F8C242DF-7D5A-1547-F494-4734C99F6D47}"/>
              </a:ext>
            </a:extLst>
          </p:cNvPr>
          <p:cNvSpPr txBox="1"/>
          <p:nvPr/>
        </p:nvSpPr>
        <p:spPr>
          <a:xfrm>
            <a:off x="443369" y="4147080"/>
            <a:ext cx="8257262" cy="400079"/>
          </a:xfrm>
          <a:prstGeom prst="rect">
            <a:avLst/>
          </a:prstGeom>
          <a:noFill/>
          <a:ln>
            <a:noFill/>
          </a:ln>
        </p:spPr>
        <p:txBody>
          <a:bodyPr spcFirstLastPara="1" wrap="square" lIns="91425" tIns="91425" rIns="91425" bIns="91425" anchor="t" anchorCtr="0">
            <a:spAutoFit/>
          </a:bodyPr>
          <a:lstStyle/>
          <a:p>
            <a:r>
              <a:rPr lang="en-US" sz="1400" dirty="0">
                <a:solidFill>
                  <a:schemeClr val="accent1"/>
                </a:solidFill>
              </a:rPr>
              <a:t>Initial State </a:t>
            </a:r>
            <a:r>
              <a:rPr lang="en-US" sz="1400" dirty="0"/>
              <a:t>Uncertainty and </a:t>
            </a:r>
            <a:r>
              <a:rPr lang="en-US" sz="1400" dirty="0">
                <a:solidFill>
                  <a:schemeClr val="accent1"/>
                </a:solidFill>
              </a:rPr>
              <a:t>Thruster</a:t>
            </a:r>
            <a:r>
              <a:rPr lang="en-US" sz="1400" dirty="0"/>
              <a:t> Uncertainty are the main sources of dispersion</a:t>
            </a:r>
          </a:p>
        </p:txBody>
      </p:sp>
      <p:sp>
        <p:nvSpPr>
          <p:cNvPr id="2" name="Text Placeholder 2">
            <a:extLst>
              <a:ext uri="{FF2B5EF4-FFF2-40B4-BE49-F238E27FC236}">
                <a16:creationId xmlns:a16="http://schemas.microsoft.com/office/drawing/2014/main" id="{95FE8A95-5151-862B-687D-DC6EB650EA6E}"/>
              </a:ext>
            </a:extLst>
          </p:cNvPr>
          <p:cNvSpPr txBox="1">
            <a:spLocks/>
          </p:cNvSpPr>
          <p:nvPr/>
        </p:nvSpPr>
        <p:spPr>
          <a:xfrm>
            <a:off x="5484616" y="932308"/>
            <a:ext cx="2295874" cy="350262"/>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Tx/>
              <a:buNone/>
              <a:tabLst/>
              <a:defRPr sz="2000" kern="1200" baseline="0">
                <a:solidFill>
                  <a:srgbClr val="000000"/>
                </a:solidFill>
                <a:latin typeface="+mn-lt"/>
                <a:ea typeface="+mn-ea"/>
                <a:cs typeface="+mn-cs"/>
              </a:defRPr>
            </a:lvl1pPr>
            <a:lvl2pPr marL="457200" indent="0" algn="l" defTabSz="457200" rtl="0" eaLnBrk="1" latinLnBrk="0" hangingPunct="1">
              <a:spcBef>
                <a:spcPct val="20000"/>
              </a:spcBef>
              <a:buClr>
                <a:schemeClr val="bg1">
                  <a:lumMod val="50000"/>
                </a:schemeClr>
              </a:buClr>
              <a:buFontTx/>
              <a:buNone/>
              <a:defRPr sz="2000" b="0" i="0" u="none" kern="1200">
                <a:solidFill>
                  <a:schemeClr val="tx1"/>
                </a:solidFill>
                <a:latin typeface="+mn-lt"/>
                <a:ea typeface="+mn-ea"/>
                <a:cs typeface="+mn-cs"/>
              </a:defRPr>
            </a:lvl2pPr>
            <a:lvl3pPr marL="9144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3pPr>
            <a:lvl4pPr marL="13716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200" b="1" dirty="0">
                <a:solidFill>
                  <a:schemeClr val="tx1"/>
                </a:solidFill>
              </a:rPr>
              <a:t>Uncertainty Quantification</a:t>
            </a:r>
          </a:p>
        </p:txBody>
      </p:sp>
      <p:pic>
        <p:nvPicPr>
          <p:cNvPr id="3" name="Picture 2">
            <a:extLst>
              <a:ext uri="{FF2B5EF4-FFF2-40B4-BE49-F238E27FC236}">
                <a16:creationId xmlns:a16="http://schemas.microsoft.com/office/drawing/2014/main" id="{AB551F83-AD75-C8B8-957A-507AC7EB2EC7}"/>
              </a:ext>
            </a:extLst>
          </p:cNvPr>
          <p:cNvPicPr>
            <a:picLocks noChangeAspect="1"/>
          </p:cNvPicPr>
          <p:nvPr/>
        </p:nvPicPr>
        <p:blipFill>
          <a:blip r:embed="rId3"/>
          <a:stretch>
            <a:fillRect/>
          </a:stretch>
        </p:blipFill>
        <p:spPr>
          <a:xfrm>
            <a:off x="4822194" y="1276453"/>
            <a:ext cx="3620718" cy="2701613"/>
          </a:xfrm>
          <a:prstGeom prst="rect">
            <a:avLst/>
          </a:prstGeom>
        </p:spPr>
      </p:pic>
      <p:grpSp>
        <p:nvGrpSpPr>
          <p:cNvPr id="10" name="Group 9">
            <a:extLst>
              <a:ext uri="{FF2B5EF4-FFF2-40B4-BE49-F238E27FC236}">
                <a16:creationId xmlns:a16="http://schemas.microsoft.com/office/drawing/2014/main" id="{1CFC15C0-6CE8-C3AC-7C06-DE56816C4438}"/>
              </a:ext>
            </a:extLst>
          </p:cNvPr>
          <p:cNvGrpSpPr>
            <a:grpSpLocks noChangeAspect="1"/>
          </p:cNvGrpSpPr>
          <p:nvPr/>
        </p:nvGrpSpPr>
        <p:grpSpPr>
          <a:xfrm>
            <a:off x="-219456" y="1244490"/>
            <a:ext cx="4811233" cy="2492917"/>
            <a:chOff x="1790929" y="803739"/>
            <a:chExt cx="7267363" cy="3765549"/>
          </a:xfrm>
        </p:grpSpPr>
        <p:pic>
          <p:nvPicPr>
            <p:cNvPr id="11" name="Graphic 10">
              <a:extLst>
                <a:ext uri="{FF2B5EF4-FFF2-40B4-BE49-F238E27FC236}">
                  <a16:creationId xmlns:a16="http://schemas.microsoft.com/office/drawing/2014/main" id="{AA57CB3B-951E-F0BB-E85C-1365201EA7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78221" flipH="1">
              <a:off x="5293006" y="2996687"/>
              <a:ext cx="1234827" cy="1234827"/>
            </a:xfrm>
            <a:prstGeom prst="rect">
              <a:avLst/>
            </a:prstGeom>
          </p:spPr>
        </p:pic>
        <p:pic>
          <p:nvPicPr>
            <p:cNvPr id="12" name="Picture 11">
              <a:extLst>
                <a:ext uri="{FF2B5EF4-FFF2-40B4-BE49-F238E27FC236}">
                  <a16:creationId xmlns:a16="http://schemas.microsoft.com/office/drawing/2014/main" id="{D196F26C-6944-8C94-4B8E-766B23DFFDFF}"/>
                </a:ext>
              </a:extLst>
            </p:cNvPr>
            <p:cNvPicPr>
              <a:picLocks noChangeAspect="1"/>
            </p:cNvPicPr>
            <p:nvPr/>
          </p:nvPicPr>
          <p:blipFill>
            <a:blip r:embed="rId6"/>
            <a:stretch>
              <a:fillRect/>
            </a:stretch>
          </p:blipFill>
          <p:spPr>
            <a:xfrm>
              <a:off x="1790929" y="803739"/>
              <a:ext cx="7267363" cy="3765549"/>
            </a:xfrm>
            <a:prstGeom prst="rect">
              <a:avLst/>
            </a:prstGeom>
          </p:spPr>
        </p:pic>
        <p:pic>
          <p:nvPicPr>
            <p:cNvPr id="13" name="Graphic 12">
              <a:extLst>
                <a:ext uri="{FF2B5EF4-FFF2-40B4-BE49-F238E27FC236}">
                  <a16:creationId xmlns:a16="http://schemas.microsoft.com/office/drawing/2014/main" id="{3AF5F793-2BD8-1CCD-7DD9-0957906E28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3684" y="2812914"/>
              <a:ext cx="621432" cy="621432"/>
            </a:xfrm>
            <a:prstGeom prst="rect">
              <a:avLst/>
            </a:prstGeom>
          </p:spPr>
        </p:pic>
      </p:grpSp>
      <p:sp>
        <p:nvSpPr>
          <p:cNvPr id="9" name="Text Placeholder 4">
            <a:extLst>
              <a:ext uri="{FF2B5EF4-FFF2-40B4-BE49-F238E27FC236}">
                <a16:creationId xmlns:a16="http://schemas.microsoft.com/office/drawing/2014/main" id="{2A280477-3B83-84F0-975E-9FCFAB96BFED}"/>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8" name="Footer Placeholder 2">
            <a:extLst>
              <a:ext uri="{FF2B5EF4-FFF2-40B4-BE49-F238E27FC236}">
                <a16:creationId xmlns:a16="http://schemas.microsoft.com/office/drawing/2014/main" id="{F0E36A81-721B-47EF-353B-B4AE1FA993F2}"/>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583218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201674F-A351-778C-FC7C-91860FF9403D}"/>
              </a:ext>
            </a:extLst>
          </p:cNvPr>
          <p:cNvPicPr>
            <a:picLocks noChangeAspect="1"/>
          </p:cNvPicPr>
          <p:nvPr/>
        </p:nvPicPr>
        <p:blipFill>
          <a:blip r:embed="rId3"/>
          <a:stretch>
            <a:fillRect/>
          </a:stretch>
        </p:blipFill>
        <p:spPr>
          <a:xfrm>
            <a:off x="2080049" y="1062649"/>
            <a:ext cx="4983897" cy="3346984"/>
          </a:xfrm>
          <a:prstGeom prst="rect">
            <a:avLst/>
          </a:prstGeom>
        </p:spPr>
      </p:pic>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25</a:t>
            </a:fld>
            <a:endParaRPr lang="en-US" dirty="0"/>
          </a:p>
        </p:txBody>
      </p:sp>
      <p:cxnSp>
        <p:nvCxnSpPr>
          <p:cNvPr id="22" name="Straight Arrow Connector 21">
            <a:extLst>
              <a:ext uri="{FF2B5EF4-FFF2-40B4-BE49-F238E27FC236}">
                <a16:creationId xmlns:a16="http://schemas.microsoft.com/office/drawing/2014/main" id="{0FAD4E07-4198-E42C-2017-2BBDD715075F}"/>
              </a:ext>
            </a:extLst>
          </p:cNvPr>
          <p:cNvCxnSpPr>
            <a:cxnSpLocks/>
          </p:cNvCxnSpPr>
          <p:nvPr/>
        </p:nvCxnSpPr>
        <p:spPr>
          <a:xfrm flipH="1">
            <a:off x="4442456" y="5671124"/>
            <a:ext cx="2" cy="211747"/>
          </a:xfrm>
          <a:prstGeom prst="straightConnector1">
            <a:avLst/>
          </a:prstGeom>
          <a:ln>
            <a:solidFill>
              <a:srgbClr val="212121"/>
            </a:solidFill>
            <a:tailEnd type="triangle"/>
          </a:ln>
        </p:spPr>
        <p:style>
          <a:lnRef idx="2">
            <a:schemeClr val="accent1"/>
          </a:lnRef>
          <a:fillRef idx="0">
            <a:schemeClr val="accent1"/>
          </a:fillRef>
          <a:effectRef idx="1">
            <a:schemeClr val="accent1"/>
          </a:effectRef>
          <a:fontRef idx="minor">
            <a:schemeClr val="tx1"/>
          </a:fontRef>
        </p:style>
      </p:cxnSp>
      <p:sp>
        <p:nvSpPr>
          <p:cNvPr id="6" name="Title 2">
            <a:extLst>
              <a:ext uri="{FF2B5EF4-FFF2-40B4-BE49-F238E27FC236}">
                <a16:creationId xmlns:a16="http://schemas.microsoft.com/office/drawing/2014/main" id="{1502D430-B9CB-06DE-5248-F1527939D028}"/>
              </a:ext>
            </a:extLst>
          </p:cNvPr>
          <p:cNvSpPr>
            <a:spLocks noGrp="1"/>
          </p:cNvSpPr>
          <p:nvPr>
            <p:ph type="title"/>
          </p:nvPr>
        </p:nvSpPr>
        <p:spPr/>
        <p:txBody>
          <a:bodyPr/>
          <a:lstStyle/>
          <a:p>
            <a:r>
              <a:rPr lang="en-US" sz="2200" dirty="0"/>
              <a:t>Proposed Optimization Problem</a:t>
            </a:r>
          </a:p>
        </p:txBody>
      </p:sp>
      <p:sp>
        <p:nvSpPr>
          <p:cNvPr id="3" name="Rounded Rectangle 2">
            <a:extLst>
              <a:ext uri="{FF2B5EF4-FFF2-40B4-BE49-F238E27FC236}">
                <a16:creationId xmlns:a16="http://schemas.microsoft.com/office/drawing/2014/main" id="{1302343B-7F56-59DA-BB05-ACD41EA77300}"/>
              </a:ext>
            </a:extLst>
          </p:cNvPr>
          <p:cNvSpPr/>
          <p:nvPr/>
        </p:nvSpPr>
        <p:spPr>
          <a:xfrm>
            <a:off x="2080049" y="2260948"/>
            <a:ext cx="4983897" cy="421015"/>
          </a:xfrm>
          <a:prstGeom prst="roundRect">
            <a:avLst>
              <a:gd name="adj" fmla="val 8479"/>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4" name="Text Placeholder 4">
            <a:extLst>
              <a:ext uri="{FF2B5EF4-FFF2-40B4-BE49-F238E27FC236}">
                <a16:creationId xmlns:a16="http://schemas.microsoft.com/office/drawing/2014/main" id="{A8F9E9E4-8764-A908-5777-2986B502CC1E}"/>
              </a:ext>
            </a:extLst>
          </p:cNvPr>
          <p:cNvSpPr txBox="1">
            <a:spLocks noGrp="1"/>
          </p:cNvSpPr>
          <p:nvPr>
            <p:ph type="body" sz="quarter" idx="17"/>
          </p:nvPr>
        </p:nvSpPr>
        <p:spPr>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E855358E-D469-50AD-88AF-1E8247E74EE7}"/>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459910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dirty="0"/>
              <a:t>Modeling Uncertainty Propagation</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26</a:t>
            </a:fld>
            <a:endParaRPr lang="en-US" dirty="0"/>
          </a:p>
        </p:txBody>
      </p:sp>
      <p:pic>
        <p:nvPicPr>
          <p:cNvPr id="11" name="Picture 10">
            <a:extLst>
              <a:ext uri="{FF2B5EF4-FFF2-40B4-BE49-F238E27FC236}">
                <a16:creationId xmlns:a16="http://schemas.microsoft.com/office/drawing/2014/main" id="{3611ABD4-75D0-89F4-305C-950506E39BDB}"/>
              </a:ext>
            </a:extLst>
          </p:cNvPr>
          <p:cNvPicPr>
            <a:picLocks noChangeAspect="1"/>
          </p:cNvPicPr>
          <p:nvPr/>
        </p:nvPicPr>
        <p:blipFill>
          <a:blip r:embed="rId3"/>
          <a:stretch>
            <a:fillRect/>
          </a:stretch>
        </p:blipFill>
        <p:spPr>
          <a:xfrm>
            <a:off x="4933973" y="1458311"/>
            <a:ext cx="3241573" cy="2681545"/>
          </a:xfrm>
          <a:prstGeom prst="rect">
            <a:avLst/>
          </a:prstGeom>
        </p:spPr>
      </p:pic>
      <p:sp>
        <p:nvSpPr>
          <p:cNvPr id="14" name="Google Shape;91;p17">
            <a:extLst>
              <a:ext uri="{FF2B5EF4-FFF2-40B4-BE49-F238E27FC236}">
                <a16:creationId xmlns:a16="http://schemas.microsoft.com/office/drawing/2014/main" id="{02E7E430-1EF0-778C-E664-A0BAD96E0E40}"/>
              </a:ext>
            </a:extLst>
          </p:cNvPr>
          <p:cNvSpPr txBox="1"/>
          <p:nvPr/>
        </p:nvSpPr>
        <p:spPr>
          <a:xfrm>
            <a:off x="443369" y="4313745"/>
            <a:ext cx="8257262" cy="400079"/>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State uncertainty can be reasonably modeled as </a:t>
            </a:r>
            <a:r>
              <a:rPr lang="en-US" sz="1400" dirty="0">
                <a:solidFill>
                  <a:schemeClr val="accent1"/>
                </a:solidFill>
              </a:rPr>
              <a:t>Gaussian</a:t>
            </a:r>
          </a:p>
        </p:txBody>
      </p:sp>
      <p:sp>
        <p:nvSpPr>
          <p:cNvPr id="3" name="Text Placeholder 2">
            <a:extLst>
              <a:ext uri="{FF2B5EF4-FFF2-40B4-BE49-F238E27FC236}">
                <a16:creationId xmlns:a16="http://schemas.microsoft.com/office/drawing/2014/main" id="{678D29D0-5E65-14AF-E736-F45A4BC13319}"/>
              </a:ext>
            </a:extLst>
          </p:cNvPr>
          <p:cNvSpPr txBox="1">
            <a:spLocks/>
          </p:cNvSpPr>
          <p:nvPr/>
        </p:nvSpPr>
        <p:spPr>
          <a:xfrm>
            <a:off x="5270640" y="906160"/>
            <a:ext cx="2568238" cy="350262"/>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Tx/>
              <a:buNone/>
              <a:tabLst/>
              <a:defRPr sz="2000" kern="1200" baseline="0">
                <a:solidFill>
                  <a:srgbClr val="000000"/>
                </a:solidFill>
                <a:latin typeface="+mn-lt"/>
                <a:ea typeface="+mn-ea"/>
                <a:cs typeface="+mn-cs"/>
              </a:defRPr>
            </a:lvl1pPr>
            <a:lvl2pPr marL="457200" indent="0" algn="l" defTabSz="457200" rtl="0" eaLnBrk="1" latinLnBrk="0" hangingPunct="1">
              <a:spcBef>
                <a:spcPct val="20000"/>
              </a:spcBef>
              <a:buClr>
                <a:schemeClr val="bg1">
                  <a:lumMod val="50000"/>
                </a:schemeClr>
              </a:buClr>
              <a:buFontTx/>
              <a:buNone/>
              <a:defRPr sz="2000" b="0" i="0" u="none" kern="1200">
                <a:solidFill>
                  <a:schemeClr val="tx1"/>
                </a:solidFill>
                <a:latin typeface="+mn-lt"/>
                <a:ea typeface="+mn-ea"/>
                <a:cs typeface="+mn-cs"/>
              </a:defRPr>
            </a:lvl2pPr>
            <a:lvl3pPr marL="9144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3pPr>
            <a:lvl4pPr marL="13716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200" b="1" dirty="0">
                <a:solidFill>
                  <a:schemeClr val="tx1"/>
                </a:solidFill>
              </a:rPr>
              <a:t>Quantile-Quantile Plots of the state at the end </a:t>
            </a:r>
          </a:p>
        </p:txBody>
      </p:sp>
      <p:grpSp>
        <p:nvGrpSpPr>
          <p:cNvPr id="15" name="Group 14">
            <a:extLst>
              <a:ext uri="{FF2B5EF4-FFF2-40B4-BE49-F238E27FC236}">
                <a16:creationId xmlns:a16="http://schemas.microsoft.com/office/drawing/2014/main" id="{7C465806-944F-B765-CF32-F4032D7896B9}"/>
              </a:ext>
            </a:extLst>
          </p:cNvPr>
          <p:cNvGrpSpPr>
            <a:grpSpLocks noChangeAspect="1"/>
          </p:cNvGrpSpPr>
          <p:nvPr/>
        </p:nvGrpSpPr>
        <p:grpSpPr>
          <a:xfrm>
            <a:off x="-219457" y="1252727"/>
            <a:ext cx="4811233" cy="2492917"/>
            <a:chOff x="1790928" y="803739"/>
            <a:chExt cx="7267363" cy="3765549"/>
          </a:xfrm>
        </p:grpSpPr>
        <p:pic>
          <p:nvPicPr>
            <p:cNvPr id="16" name="Graphic 15">
              <a:extLst>
                <a:ext uri="{FF2B5EF4-FFF2-40B4-BE49-F238E27FC236}">
                  <a16:creationId xmlns:a16="http://schemas.microsoft.com/office/drawing/2014/main" id="{D5F230BB-C2BA-CCF4-45E6-81F142053B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78221" flipH="1">
              <a:off x="5293006" y="2996687"/>
              <a:ext cx="1234827" cy="1234827"/>
            </a:xfrm>
            <a:prstGeom prst="rect">
              <a:avLst/>
            </a:prstGeom>
          </p:spPr>
        </p:pic>
        <p:pic>
          <p:nvPicPr>
            <p:cNvPr id="17" name="Picture 16">
              <a:extLst>
                <a:ext uri="{FF2B5EF4-FFF2-40B4-BE49-F238E27FC236}">
                  <a16:creationId xmlns:a16="http://schemas.microsoft.com/office/drawing/2014/main" id="{BBDC5C2D-6806-551E-C44F-784AB945FE0E}"/>
                </a:ext>
              </a:extLst>
            </p:cNvPr>
            <p:cNvPicPr>
              <a:picLocks noChangeAspect="1"/>
            </p:cNvPicPr>
            <p:nvPr/>
          </p:nvPicPr>
          <p:blipFill>
            <a:blip r:embed="rId6"/>
            <a:stretch>
              <a:fillRect/>
            </a:stretch>
          </p:blipFill>
          <p:spPr>
            <a:xfrm>
              <a:off x="1790928" y="803739"/>
              <a:ext cx="7267363" cy="3765549"/>
            </a:xfrm>
            <a:prstGeom prst="rect">
              <a:avLst/>
            </a:prstGeom>
          </p:spPr>
        </p:pic>
        <p:pic>
          <p:nvPicPr>
            <p:cNvPr id="18" name="Graphic 17">
              <a:extLst>
                <a:ext uri="{FF2B5EF4-FFF2-40B4-BE49-F238E27FC236}">
                  <a16:creationId xmlns:a16="http://schemas.microsoft.com/office/drawing/2014/main" id="{748D8731-D217-9CB4-8CD6-07272889D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3684" y="2812914"/>
              <a:ext cx="621432" cy="621432"/>
            </a:xfrm>
            <a:prstGeom prst="rect">
              <a:avLst/>
            </a:prstGeom>
          </p:spPr>
        </p:pic>
      </p:grpSp>
      <p:sp>
        <p:nvSpPr>
          <p:cNvPr id="9" name="Text Placeholder 4">
            <a:extLst>
              <a:ext uri="{FF2B5EF4-FFF2-40B4-BE49-F238E27FC236}">
                <a16:creationId xmlns:a16="http://schemas.microsoft.com/office/drawing/2014/main" id="{7D00BAB7-7326-A521-9DDB-1C1140A452AF}"/>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8" name="Footer Placeholder 2">
            <a:extLst>
              <a:ext uri="{FF2B5EF4-FFF2-40B4-BE49-F238E27FC236}">
                <a16:creationId xmlns:a16="http://schemas.microsoft.com/office/drawing/2014/main" id="{FF5648A2-6FED-C248-3F18-E190CAC4C039}"/>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94958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dirty="0"/>
              <a:t>Modeling Uncertainty Propagation</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27</a:t>
            </a:fld>
            <a:endParaRPr lang="en-US" dirty="0"/>
          </a:p>
        </p:txBody>
      </p:sp>
      <p:pic>
        <p:nvPicPr>
          <p:cNvPr id="11" name="Picture 10">
            <a:extLst>
              <a:ext uri="{FF2B5EF4-FFF2-40B4-BE49-F238E27FC236}">
                <a16:creationId xmlns:a16="http://schemas.microsoft.com/office/drawing/2014/main" id="{3611ABD4-75D0-89F4-305C-950506E39BDB}"/>
              </a:ext>
            </a:extLst>
          </p:cNvPr>
          <p:cNvPicPr>
            <a:picLocks noChangeAspect="1"/>
          </p:cNvPicPr>
          <p:nvPr/>
        </p:nvPicPr>
        <p:blipFill>
          <a:blip r:embed="rId3"/>
          <a:stretch>
            <a:fillRect/>
          </a:stretch>
        </p:blipFill>
        <p:spPr>
          <a:xfrm>
            <a:off x="4933973" y="1458311"/>
            <a:ext cx="3241573" cy="2681545"/>
          </a:xfrm>
          <a:prstGeom prst="rect">
            <a:avLst/>
          </a:prstGeom>
        </p:spPr>
      </p:pic>
      <p:sp>
        <p:nvSpPr>
          <p:cNvPr id="14" name="Google Shape;91;p17">
            <a:extLst>
              <a:ext uri="{FF2B5EF4-FFF2-40B4-BE49-F238E27FC236}">
                <a16:creationId xmlns:a16="http://schemas.microsoft.com/office/drawing/2014/main" id="{02E7E430-1EF0-778C-E664-A0BAD96E0E40}"/>
              </a:ext>
            </a:extLst>
          </p:cNvPr>
          <p:cNvSpPr txBox="1"/>
          <p:nvPr/>
        </p:nvSpPr>
        <p:spPr>
          <a:xfrm>
            <a:off x="443369" y="4313745"/>
            <a:ext cx="8257262" cy="400079"/>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State uncertainty can be reasonably modeled as </a:t>
            </a:r>
            <a:r>
              <a:rPr lang="en-US" sz="1400" dirty="0">
                <a:solidFill>
                  <a:schemeClr val="accent1"/>
                </a:solidFill>
              </a:rPr>
              <a:t>Gaussian</a:t>
            </a:r>
          </a:p>
        </p:txBody>
      </p:sp>
      <p:sp>
        <p:nvSpPr>
          <p:cNvPr id="3" name="Text Placeholder 2">
            <a:extLst>
              <a:ext uri="{FF2B5EF4-FFF2-40B4-BE49-F238E27FC236}">
                <a16:creationId xmlns:a16="http://schemas.microsoft.com/office/drawing/2014/main" id="{678D29D0-5E65-14AF-E736-F45A4BC13319}"/>
              </a:ext>
            </a:extLst>
          </p:cNvPr>
          <p:cNvSpPr txBox="1">
            <a:spLocks/>
          </p:cNvSpPr>
          <p:nvPr/>
        </p:nvSpPr>
        <p:spPr>
          <a:xfrm>
            <a:off x="5270640" y="906160"/>
            <a:ext cx="2568238" cy="350262"/>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Tx/>
              <a:buNone/>
              <a:tabLst/>
              <a:defRPr sz="2000" kern="1200" baseline="0">
                <a:solidFill>
                  <a:srgbClr val="000000"/>
                </a:solidFill>
                <a:latin typeface="+mn-lt"/>
                <a:ea typeface="+mn-ea"/>
                <a:cs typeface="+mn-cs"/>
              </a:defRPr>
            </a:lvl1pPr>
            <a:lvl2pPr marL="457200" indent="0" algn="l" defTabSz="457200" rtl="0" eaLnBrk="1" latinLnBrk="0" hangingPunct="1">
              <a:spcBef>
                <a:spcPct val="20000"/>
              </a:spcBef>
              <a:buClr>
                <a:schemeClr val="bg1">
                  <a:lumMod val="50000"/>
                </a:schemeClr>
              </a:buClr>
              <a:buFontTx/>
              <a:buNone/>
              <a:defRPr sz="2000" b="0" i="0" u="none" kern="1200">
                <a:solidFill>
                  <a:schemeClr val="tx1"/>
                </a:solidFill>
                <a:latin typeface="+mn-lt"/>
                <a:ea typeface="+mn-ea"/>
                <a:cs typeface="+mn-cs"/>
              </a:defRPr>
            </a:lvl2pPr>
            <a:lvl3pPr marL="9144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3pPr>
            <a:lvl4pPr marL="13716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200" b="1" dirty="0">
                <a:solidFill>
                  <a:schemeClr val="tx1"/>
                </a:solidFill>
              </a:rPr>
              <a:t>Quantile-Quantile Plots of the state at the end </a:t>
            </a:r>
          </a:p>
        </p:txBody>
      </p:sp>
      <p:grpSp>
        <p:nvGrpSpPr>
          <p:cNvPr id="15" name="Group 14">
            <a:extLst>
              <a:ext uri="{FF2B5EF4-FFF2-40B4-BE49-F238E27FC236}">
                <a16:creationId xmlns:a16="http://schemas.microsoft.com/office/drawing/2014/main" id="{7C465806-944F-B765-CF32-F4032D7896B9}"/>
              </a:ext>
            </a:extLst>
          </p:cNvPr>
          <p:cNvGrpSpPr>
            <a:grpSpLocks noChangeAspect="1"/>
          </p:cNvGrpSpPr>
          <p:nvPr/>
        </p:nvGrpSpPr>
        <p:grpSpPr>
          <a:xfrm>
            <a:off x="-219457" y="1252727"/>
            <a:ext cx="4811233" cy="2492917"/>
            <a:chOff x="1790928" y="803739"/>
            <a:chExt cx="7267363" cy="3765549"/>
          </a:xfrm>
        </p:grpSpPr>
        <p:pic>
          <p:nvPicPr>
            <p:cNvPr id="16" name="Graphic 15">
              <a:extLst>
                <a:ext uri="{FF2B5EF4-FFF2-40B4-BE49-F238E27FC236}">
                  <a16:creationId xmlns:a16="http://schemas.microsoft.com/office/drawing/2014/main" id="{D5F230BB-C2BA-CCF4-45E6-81F142053B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78221" flipH="1">
              <a:off x="5293006" y="2996687"/>
              <a:ext cx="1234827" cy="1234827"/>
            </a:xfrm>
            <a:prstGeom prst="rect">
              <a:avLst/>
            </a:prstGeom>
          </p:spPr>
        </p:pic>
        <p:pic>
          <p:nvPicPr>
            <p:cNvPr id="17" name="Picture 16">
              <a:extLst>
                <a:ext uri="{FF2B5EF4-FFF2-40B4-BE49-F238E27FC236}">
                  <a16:creationId xmlns:a16="http://schemas.microsoft.com/office/drawing/2014/main" id="{BBDC5C2D-6806-551E-C44F-784AB945FE0E}"/>
                </a:ext>
              </a:extLst>
            </p:cNvPr>
            <p:cNvPicPr>
              <a:picLocks noChangeAspect="1"/>
            </p:cNvPicPr>
            <p:nvPr/>
          </p:nvPicPr>
          <p:blipFill>
            <a:blip r:embed="rId6"/>
            <a:stretch>
              <a:fillRect/>
            </a:stretch>
          </p:blipFill>
          <p:spPr>
            <a:xfrm>
              <a:off x="1790928" y="803739"/>
              <a:ext cx="7267363" cy="3765549"/>
            </a:xfrm>
            <a:prstGeom prst="rect">
              <a:avLst/>
            </a:prstGeom>
          </p:spPr>
        </p:pic>
        <p:pic>
          <p:nvPicPr>
            <p:cNvPr id="18" name="Graphic 17">
              <a:extLst>
                <a:ext uri="{FF2B5EF4-FFF2-40B4-BE49-F238E27FC236}">
                  <a16:creationId xmlns:a16="http://schemas.microsoft.com/office/drawing/2014/main" id="{748D8731-D217-9CB4-8CD6-07272889D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3684" y="2812914"/>
              <a:ext cx="621432" cy="621432"/>
            </a:xfrm>
            <a:prstGeom prst="rect">
              <a:avLst/>
            </a:prstGeom>
          </p:spPr>
        </p:pic>
      </p:grpSp>
      <p:pic>
        <p:nvPicPr>
          <p:cNvPr id="1026" name="Picture 2">
            <a:extLst>
              <a:ext uri="{FF2B5EF4-FFF2-40B4-BE49-F238E27FC236}">
                <a16:creationId xmlns:a16="http://schemas.microsoft.com/office/drawing/2014/main" id="{17345958-D3DD-50BD-9E3A-F9C82922BB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2911" y="1506113"/>
            <a:ext cx="2949741" cy="2585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FCDCAACC-2DDF-7982-7B5F-173A930DF682}"/>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8" name="Footer Placeholder 2">
            <a:extLst>
              <a:ext uri="{FF2B5EF4-FFF2-40B4-BE49-F238E27FC236}">
                <a16:creationId xmlns:a16="http://schemas.microsoft.com/office/drawing/2014/main" id="{90B3D6C9-DFC8-9648-D5F2-3BCBD0616E3D}"/>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194322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dirty="0"/>
              <a:t>Modeling Uncertainty Propagation</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28</a:t>
            </a:fld>
            <a:endParaRPr lang="en-US" dirty="0"/>
          </a:p>
        </p:txBody>
      </p:sp>
      <p:pic>
        <p:nvPicPr>
          <p:cNvPr id="11" name="Picture 10">
            <a:extLst>
              <a:ext uri="{FF2B5EF4-FFF2-40B4-BE49-F238E27FC236}">
                <a16:creationId xmlns:a16="http://schemas.microsoft.com/office/drawing/2014/main" id="{3611ABD4-75D0-89F4-305C-950506E39BDB}"/>
              </a:ext>
            </a:extLst>
          </p:cNvPr>
          <p:cNvPicPr>
            <a:picLocks noChangeAspect="1"/>
          </p:cNvPicPr>
          <p:nvPr/>
        </p:nvPicPr>
        <p:blipFill>
          <a:blip r:embed="rId3"/>
          <a:stretch>
            <a:fillRect/>
          </a:stretch>
        </p:blipFill>
        <p:spPr>
          <a:xfrm>
            <a:off x="4933973" y="1458311"/>
            <a:ext cx="3241573" cy="2681545"/>
          </a:xfrm>
          <a:prstGeom prst="rect">
            <a:avLst/>
          </a:prstGeom>
        </p:spPr>
      </p:pic>
      <p:sp>
        <p:nvSpPr>
          <p:cNvPr id="14" name="Google Shape;91;p17">
            <a:extLst>
              <a:ext uri="{FF2B5EF4-FFF2-40B4-BE49-F238E27FC236}">
                <a16:creationId xmlns:a16="http://schemas.microsoft.com/office/drawing/2014/main" id="{02E7E430-1EF0-778C-E664-A0BAD96E0E40}"/>
              </a:ext>
            </a:extLst>
          </p:cNvPr>
          <p:cNvSpPr txBox="1"/>
          <p:nvPr/>
        </p:nvSpPr>
        <p:spPr>
          <a:xfrm>
            <a:off x="443369" y="4313745"/>
            <a:ext cx="8257262" cy="400079"/>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State uncertainty can be reasonably modeled as </a:t>
            </a:r>
            <a:r>
              <a:rPr lang="en-US" sz="1400" dirty="0">
                <a:solidFill>
                  <a:schemeClr val="accent1"/>
                </a:solidFill>
              </a:rPr>
              <a:t>Gaussian</a:t>
            </a:r>
          </a:p>
        </p:txBody>
      </p:sp>
      <p:sp>
        <p:nvSpPr>
          <p:cNvPr id="3" name="Text Placeholder 2">
            <a:extLst>
              <a:ext uri="{FF2B5EF4-FFF2-40B4-BE49-F238E27FC236}">
                <a16:creationId xmlns:a16="http://schemas.microsoft.com/office/drawing/2014/main" id="{678D29D0-5E65-14AF-E736-F45A4BC13319}"/>
              </a:ext>
            </a:extLst>
          </p:cNvPr>
          <p:cNvSpPr txBox="1">
            <a:spLocks/>
          </p:cNvSpPr>
          <p:nvPr/>
        </p:nvSpPr>
        <p:spPr>
          <a:xfrm>
            <a:off x="5270640" y="906160"/>
            <a:ext cx="2568238" cy="350262"/>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Tx/>
              <a:buNone/>
              <a:tabLst/>
              <a:defRPr sz="2000" kern="1200" baseline="0">
                <a:solidFill>
                  <a:srgbClr val="000000"/>
                </a:solidFill>
                <a:latin typeface="+mn-lt"/>
                <a:ea typeface="+mn-ea"/>
                <a:cs typeface="+mn-cs"/>
              </a:defRPr>
            </a:lvl1pPr>
            <a:lvl2pPr marL="457200" indent="0" algn="l" defTabSz="457200" rtl="0" eaLnBrk="1" latinLnBrk="0" hangingPunct="1">
              <a:spcBef>
                <a:spcPct val="20000"/>
              </a:spcBef>
              <a:buClr>
                <a:schemeClr val="bg1">
                  <a:lumMod val="50000"/>
                </a:schemeClr>
              </a:buClr>
              <a:buFontTx/>
              <a:buNone/>
              <a:defRPr sz="2000" b="0" i="0" u="none" kern="1200">
                <a:solidFill>
                  <a:schemeClr val="tx1"/>
                </a:solidFill>
                <a:latin typeface="+mn-lt"/>
                <a:ea typeface="+mn-ea"/>
                <a:cs typeface="+mn-cs"/>
              </a:defRPr>
            </a:lvl2pPr>
            <a:lvl3pPr marL="9144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3pPr>
            <a:lvl4pPr marL="13716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Clr>
                <a:schemeClr val="bg1">
                  <a:lumMod val="50000"/>
                </a:schemeClr>
              </a:buClr>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200" b="1" dirty="0">
                <a:solidFill>
                  <a:schemeClr val="tx1"/>
                </a:solidFill>
              </a:rPr>
              <a:t>Quantile-Quantile Plots of the state at the end </a:t>
            </a:r>
          </a:p>
        </p:txBody>
      </p:sp>
      <p:grpSp>
        <p:nvGrpSpPr>
          <p:cNvPr id="15" name="Group 14">
            <a:extLst>
              <a:ext uri="{FF2B5EF4-FFF2-40B4-BE49-F238E27FC236}">
                <a16:creationId xmlns:a16="http://schemas.microsoft.com/office/drawing/2014/main" id="{7C465806-944F-B765-CF32-F4032D7896B9}"/>
              </a:ext>
            </a:extLst>
          </p:cNvPr>
          <p:cNvGrpSpPr>
            <a:grpSpLocks noChangeAspect="1"/>
          </p:cNvGrpSpPr>
          <p:nvPr/>
        </p:nvGrpSpPr>
        <p:grpSpPr>
          <a:xfrm>
            <a:off x="-219457" y="1252727"/>
            <a:ext cx="4811233" cy="2492917"/>
            <a:chOff x="1790928" y="803739"/>
            <a:chExt cx="7267363" cy="3765549"/>
          </a:xfrm>
        </p:grpSpPr>
        <p:pic>
          <p:nvPicPr>
            <p:cNvPr id="16" name="Graphic 15">
              <a:extLst>
                <a:ext uri="{FF2B5EF4-FFF2-40B4-BE49-F238E27FC236}">
                  <a16:creationId xmlns:a16="http://schemas.microsoft.com/office/drawing/2014/main" id="{D5F230BB-C2BA-CCF4-45E6-81F142053B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78221" flipH="1">
              <a:off x="5293006" y="2996687"/>
              <a:ext cx="1234827" cy="1234827"/>
            </a:xfrm>
            <a:prstGeom prst="rect">
              <a:avLst/>
            </a:prstGeom>
          </p:spPr>
        </p:pic>
        <p:pic>
          <p:nvPicPr>
            <p:cNvPr id="17" name="Picture 16">
              <a:extLst>
                <a:ext uri="{FF2B5EF4-FFF2-40B4-BE49-F238E27FC236}">
                  <a16:creationId xmlns:a16="http://schemas.microsoft.com/office/drawing/2014/main" id="{BBDC5C2D-6806-551E-C44F-784AB945FE0E}"/>
                </a:ext>
              </a:extLst>
            </p:cNvPr>
            <p:cNvPicPr>
              <a:picLocks noChangeAspect="1"/>
            </p:cNvPicPr>
            <p:nvPr/>
          </p:nvPicPr>
          <p:blipFill>
            <a:blip r:embed="rId6"/>
            <a:stretch>
              <a:fillRect/>
            </a:stretch>
          </p:blipFill>
          <p:spPr>
            <a:xfrm>
              <a:off x="1790928" y="803739"/>
              <a:ext cx="7267363" cy="3765549"/>
            </a:xfrm>
            <a:prstGeom prst="rect">
              <a:avLst/>
            </a:prstGeom>
          </p:spPr>
        </p:pic>
        <p:pic>
          <p:nvPicPr>
            <p:cNvPr id="18" name="Graphic 17">
              <a:extLst>
                <a:ext uri="{FF2B5EF4-FFF2-40B4-BE49-F238E27FC236}">
                  <a16:creationId xmlns:a16="http://schemas.microsoft.com/office/drawing/2014/main" id="{748D8731-D217-9CB4-8CD6-07272889D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3684" y="2812914"/>
              <a:ext cx="621432" cy="621432"/>
            </a:xfrm>
            <a:prstGeom prst="rect">
              <a:avLst/>
            </a:prstGeom>
          </p:spPr>
        </p:pic>
      </p:grpSp>
      <p:sp>
        <p:nvSpPr>
          <p:cNvPr id="8" name="Text Placeholder 4">
            <a:extLst>
              <a:ext uri="{FF2B5EF4-FFF2-40B4-BE49-F238E27FC236}">
                <a16:creationId xmlns:a16="http://schemas.microsoft.com/office/drawing/2014/main" id="{3BE08CB6-10FC-4E38-C98E-F161BA634AC6}"/>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9" name="Footer Placeholder 2">
            <a:extLst>
              <a:ext uri="{FF2B5EF4-FFF2-40B4-BE49-F238E27FC236}">
                <a16:creationId xmlns:a16="http://schemas.microsoft.com/office/drawing/2014/main" id="{35DCBDFF-40B3-D031-C7C1-E1D3B797D650}"/>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623617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201674F-A351-778C-FC7C-91860FF9403D}"/>
              </a:ext>
            </a:extLst>
          </p:cNvPr>
          <p:cNvPicPr>
            <a:picLocks noChangeAspect="1"/>
          </p:cNvPicPr>
          <p:nvPr/>
        </p:nvPicPr>
        <p:blipFill>
          <a:blip r:embed="rId3"/>
          <a:stretch>
            <a:fillRect/>
          </a:stretch>
        </p:blipFill>
        <p:spPr>
          <a:xfrm>
            <a:off x="2080049" y="1062649"/>
            <a:ext cx="4983897" cy="3346984"/>
          </a:xfrm>
          <a:prstGeom prst="rect">
            <a:avLst/>
          </a:prstGeom>
        </p:spPr>
      </p:pic>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29</a:t>
            </a:fld>
            <a:endParaRPr lang="en-US" dirty="0"/>
          </a:p>
        </p:txBody>
      </p:sp>
      <p:cxnSp>
        <p:nvCxnSpPr>
          <p:cNvPr id="22" name="Straight Arrow Connector 21">
            <a:extLst>
              <a:ext uri="{FF2B5EF4-FFF2-40B4-BE49-F238E27FC236}">
                <a16:creationId xmlns:a16="http://schemas.microsoft.com/office/drawing/2014/main" id="{0FAD4E07-4198-E42C-2017-2BBDD715075F}"/>
              </a:ext>
            </a:extLst>
          </p:cNvPr>
          <p:cNvCxnSpPr>
            <a:cxnSpLocks/>
          </p:cNvCxnSpPr>
          <p:nvPr/>
        </p:nvCxnSpPr>
        <p:spPr>
          <a:xfrm flipH="1">
            <a:off x="4442456" y="5671124"/>
            <a:ext cx="2" cy="211747"/>
          </a:xfrm>
          <a:prstGeom prst="straightConnector1">
            <a:avLst/>
          </a:prstGeom>
          <a:ln>
            <a:solidFill>
              <a:srgbClr val="212121"/>
            </a:solidFill>
            <a:tailEnd type="triangle"/>
          </a:ln>
        </p:spPr>
        <p:style>
          <a:lnRef idx="2">
            <a:schemeClr val="accent1"/>
          </a:lnRef>
          <a:fillRef idx="0">
            <a:schemeClr val="accent1"/>
          </a:fillRef>
          <a:effectRef idx="1">
            <a:schemeClr val="accent1"/>
          </a:effectRef>
          <a:fontRef idx="minor">
            <a:schemeClr val="tx1"/>
          </a:fontRef>
        </p:style>
      </p:cxnSp>
      <p:sp>
        <p:nvSpPr>
          <p:cNvPr id="6" name="Title 2">
            <a:extLst>
              <a:ext uri="{FF2B5EF4-FFF2-40B4-BE49-F238E27FC236}">
                <a16:creationId xmlns:a16="http://schemas.microsoft.com/office/drawing/2014/main" id="{1502D430-B9CB-06DE-5248-F1527939D028}"/>
              </a:ext>
            </a:extLst>
          </p:cNvPr>
          <p:cNvSpPr>
            <a:spLocks noGrp="1"/>
          </p:cNvSpPr>
          <p:nvPr>
            <p:ph type="title"/>
          </p:nvPr>
        </p:nvSpPr>
        <p:spPr/>
        <p:txBody>
          <a:bodyPr/>
          <a:lstStyle/>
          <a:p>
            <a:r>
              <a:rPr lang="en-US" sz="2200" dirty="0"/>
              <a:t>Proposed Optimization Problem</a:t>
            </a:r>
          </a:p>
        </p:txBody>
      </p:sp>
      <p:sp>
        <p:nvSpPr>
          <p:cNvPr id="3" name="Rounded Rectangle 2">
            <a:extLst>
              <a:ext uri="{FF2B5EF4-FFF2-40B4-BE49-F238E27FC236}">
                <a16:creationId xmlns:a16="http://schemas.microsoft.com/office/drawing/2014/main" id="{1302343B-7F56-59DA-BB05-ACD41EA77300}"/>
              </a:ext>
            </a:extLst>
          </p:cNvPr>
          <p:cNvSpPr/>
          <p:nvPr/>
        </p:nvSpPr>
        <p:spPr>
          <a:xfrm>
            <a:off x="2080048" y="3707704"/>
            <a:ext cx="4983897" cy="482252"/>
          </a:xfrm>
          <a:prstGeom prst="roundRect">
            <a:avLst>
              <a:gd name="adj" fmla="val 8479"/>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4" name="Text Placeholder 4">
            <a:extLst>
              <a:ext uri="{FF2B5EF4-FFF2-40B4-BE49-F238E27FC236}">
                <a16:creationId xmlns:a16="http://schemas.microsoft.com/office/drawing/2014/main" id="{DC52B326-9382-EBCC-BCB9-623AB669E5BE}"/>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22705F86-C816-29CC-2A3B-57E19DDDA52B}"/>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498145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3</a:t>
            </a:fld>
            <a:endParaRPr lang="en-US" dirty="0"/>
          </a:p>
        </p:txBody>
      </p:sp>
      <p:sp>
        <p:nvSpPr>
          <p:cNvPr id="6" name="Google Shape;91;p17">
            <a:extLst>
              <a:ext uri="{FF2B5EF4-FFF2-40B4-BE49-F238E27FC236}">
                <a16:creationId xmlns:a16="http://schemas.microsoft.com/office/drawing/2014/main" id="{5C87A7DF-BF61-1ACC-B624-D679B8055423}"/>
              </a:ext>
            </a:extLst>
          </p:cNvPr>
          <p:cNvSpPr txBox="1"/>
          <p:nvPr/>
        </p:nvSpPr>
        <p:spPr>
          <a:xfrm>
            <a:off x="521393" y="805128"/>
            <a:ext cx="8359686" cy="1800463"/>
          </a:xfrm>
          <a:prstGeom prst="rect">
            <a:avLst/>
          </a:prstGeom>
          <a:solidFill>
            <a:schemeClr val="bg2">
              <a:alpha val="34000"/>
            </a:schemeClr>
          </a:solidFill>
          <a:ln>
            <a:noFill/>
          </a:ln>
        </p:spPr>
        <p:txBody>
          <a:bodyPr spcFirstLastPara="1" wrap="square" lIns="91425" tIns="91425" rIns="91425" bIns="91425" anchor="t" anchorCtr="0">
            <a:spAutoFit/>
          </a:bodyPr>
          <a:lstStyle/>
          <a:p>
            <a:pPr marL="330200" indent="-171450">
              <a:buClr>
                <a:schemeClr val="dk1"/>
              </a:buClr>
              <a:buSzPts val="1100"/>
              <a:buFont typeface="Arial" panose="020B0604020202020204" pitchFamily="34" charset="0"/>
              <a:buChar char="•"/>
            </a:pPr>
            <a:r>
              <a:rPr lang="en" sz="1500" dirty="0">
                <a:solidFill>
                  <a:schemeClr val="dk1"/>
                </a:solidFill>
              </a:rPr>
              <a:t>Ph.D. candidate at the University of Washington (Advisor: </a:t>
            </a:r>
            <a:r>
              <a:rPr lang="en-US" sz="1500" dirty="0">
                <a:solidFill>
                  <a:schemeClr val="dk1"/>
                </a:solidFill>
              </a:rPr>
              <a:t>Behçet Açıkmeşe, 4</a:t>
            </a:r>
            <a:r>
              <a:rPr lang="en-US" sz="1500" baseline="30000" dirty="0">
                <a:solidFill>
                  <a:schemeClr val="dk1"/>
                </a:solidFill>
              </a:rPr>
              <a:t>th</a:t>
            </a:r>
            <a:r>
              <a:rPr lang="en-US" sz="1500" dirty="0">
                <a:solidFill>
                  <a:schemeClr val="dk1"/>
                </a:solidFill>
              </a:rPr>
              <a:t> year, Expected to graduate in </a:t>
            </a:r>
            <a:r>
              <a:rPr lang="en-US" sz="1500" b="1" dirty="0">
                <a:solidFill>
                  <a:schemeClr val="dk1"/>
                </a:solidFill>
              </a:rPr>
              <a:t>Dec 2024</a:t>
            </a:r>
            <a:r>
              <a:rPr lang="en" sz="1500" dirty="0">
                <a:solidFill>
                  <a:schemeClr val="dk1"/>
                </a:solidFill>
              </a:rPr>
              <a:t>)</a:t>
            </a:r>
          </a:p>
          <a:p>
            <a:pPr marL="330200" indent="-171450">
              <a:buClr>
                <a:schemeClr val="dk1"/>
              </a:buClr>
              <a:buSzPts val="1100"/>
              <a:buFont typeface="Arial" panose="020B0604020202020204" pitchFamily="34" charset="0"/>
              <a:buChar char="•"/>
            </a:pPr>
            <a:endParaRPr lang="en" sz="1500" b="1" dirty="0">
              <a:solidFill>
                <a:schemeClr val="dk1"/>
              </a:solidFill>
            </a:endParaRPr>
          </a:p>
          <a:p>
            <a:pPr marL="330200" indent="-171450">
              <a:buClr>
                <a:schemeClr val="dk1"/>
              </a:buClr>
              <a:buSzPts val="1100"/>
              <a:buFont typeface="Arial" panose="020B0604020202020204" pitchFamily="34" charset="0"/>
              <a:buChar char="•"/>
            </a:pPr>
            <a:r>
              <a:rPr lang="en" sz="1500" b="1" dirty="0">
                <a:solidFill>
                  <a:schemeClr val="dk1"/>
                </a:solidFill>
              </a:rPr>
              <a:t>Research Interests</a:t>
            </a:r>
            <a:r>
              <a:rPr lang="en" sz="1500" dirty="0">
                <a:solidFill>
                  <a:schemeClr val="dk1"/>
                </a:solidFill>
              </a:rPr>
              <a:t>: Theoretical design </a:t>
            </a:r>
            <a:r>
              <a:rPr lang="en-US" sz="1500" dirty="0">
                <a:solidFill>
                  <a:schemeClr val="dk1"/>
                </a:solidFill>
              </a:rPr>
              <a:t>for autonomous aerospace applications in the presence of nonlinearities, uncertainties, and </a:t>
            </a:r>
            <a:r>
              <a:rPr lang="en-US" sz="1500" dirty="0" err="1">
                <a:solidFill>
                  <a:schemeClr val="dk1"/>
                </a:solidFill>
              </a:rPr>
              <a:t>realisticities</a:t>
            </a:r>
            <a:r>
              <a:rPr lang="en-US" sz="1500" dirty="0">
                <a:solidFill>
                  <a:schemeClr val="dk1"/>
                </a:solidFill>
              </a:rPr>
              <a:t>.</a:t>
            </a:r>
          </a:p>
          <a:p>
            <a:pPr marL="330200" indent="-171450">
              <a:buClr>
                <a:schemeClr val="dk1"/>
              </a:buClr>
              <a:buSzPts val="1100"/>
              <a:buFont typeface="Arial" panose="020B0604020202020204" pitchFamily="34" charset="0"/>
              <a:buChar char="•"/>
            </a:pPr>
            <a:endParaRPr lang="en" sz="1500" dirty="0">
              <a:solidFill>
                <a:schemeClr val="dk1"/>
              </a:solidFill>
            </a:endParaRPr>
          </a:p>
          <a:p>
            <a:pPr marL="330200" indent="-171450">
              <a:buClr>
                <a:schemeClr val="dk1"/>
              </a:buClr>
              <a:buSzPts val="1100"/>
              <a:buFont typeface="Arial" panose="020B0604020202020204" pitchFamily="34" charset="0"/>
              <a:buChar char="•"/>
            </a:pPr>
            <a:r>
              <a:rPr lang="en" sz="1500" b="1" dirty="0">
                <a:solidFill>
                  <a:schemeClr val="dk1"/>
                </a:solidFill>
              </a:rPr>
              <a:t>Expertises</a:t>
            </a:r>
            <a:r>
              <a:rPr lang="en" sz="1500" dirty="0">
                <a:solidFill>
                  <a:schemeClr val="dk1"/>
                </a:solidFill>
              </a:rPr>
              <a:t> : Convex optimization / Stochastic optimal control / Nonlinear optimization</a:t>
            </a:r>
          </a:p>
        </p:txBody>
      </p:sp>
      <p:sp>
        <p:nvSpPr>
          <p:cNvPr id="39" name="Title 38">
            <a:extLst>
              <a:ext uri="{FF2B5EF4-FFF2-40B4-BE49-F238E27FC236}">
                <a16:creationId xmlns:a16="http://schemas.microsoft.com/office/drawing/2014/main" id="{8D0FEDA8-B53B-CE94-E2E2-F4EAD517E053}"/>
              </a:ext>
            </a:extLst>
          </p:cNvPr>
          <p:cNvSpPr>
            <a:spLocks noGrp="1"/>
          </p:cNvSpPr>
          <p:nvPr>
            <p:ph type="title"/>
          </p:nvPr>
        </p:nvSpPr>
        <p:spPr/>
        <p:txBody>
          <a:bodyPr/>
          <a:lstStyle/>
          <a:p>
            <a:r>
              <a:rPr lang="en-US" dirty="0"/>
              <a:t>         Kazu </a:t>
            </a:r>
            <a:r>
              <a:rPr lang="en-US" dirty="0" err="1"/>
              <a:t>Echigo</a:t>
            </a:r>
            <a:endParaRPr lang="en-US" dirty="0"/>
          </a:p>
        </p:txBody>
      </p:sp>
      <p:grpSp>
        <p:nvGrpSpPr>
          <p:cNvPr id="15" name="Group 14">
            <a:extLst>
              <a:ext uri="{FF2B5EF4-FFF2-40B4-BE49-F238E27FC236}">
                <a16:creationId xmlns:a16="http://schemas.microsoft.com/office/drawing/2014/main" id="{9B485038-EB41-4D23-AD10-BE76050D8718}"/>
              </a:ext>
            </a:extLst>
          </p:cNvPr>
          <p:cNvGrpSpPr/>
          <p:nvPr/>
        </p:nvGrpSpPr>
        <p:grpSpPr>
          <a:xfrm>
            <a:off x="491535" y="2778731"/>
            <a:ext cx="7988850" cy="2082493"/>
            <a:chOff x="521754" y="2678791"/>
            <a:chExt cx="7988850" cy="2082493"/>
          </a:xfrm>
        </p:grpSpPr>
        <p:pic>
          <p:nvPicPr>
            <p:cNvPr id="2" name="Picture 1" descr="A drawing of a circle and a circle&#10;&#10;Description automatically generated">
              <a:extLst>
                <a:ext uri="{FF2B5EF4-FFF2-40B4-BE49-F238E27FC236}">
                  <a16:creationId xmlns:a16="http://schemas.microsoft.com/office/drawing/2014/main" id="{BED251AF-F72C-B029-0A78-10A4CFEE1D18}"/>
                </a:ext>
              </a:extLst>
            </p:cNvPr>
            <p:cNvPicPr>
              <a:picLocks noChangeAspect="1"/>
            </p:cNvPicPr>
            <p:nvPr/>
          </p:nvPicPr>
          <p:blipFill>
            <a:blip r:embed="rId3"/>
            <a:stretch>
              <a:fillRect/>
            </a:stretch>
          </p:blipFill>
          <p:spPr>
            <a:xfrm>
              <a:off x="558050" y="2758222"/>
              <a:ext cx="2626014" cy="1362667"/>
            </a:xfrm>
            <a:prstGeom prst="rect">
              <a:avLst/>
            </a:prstGeom>
          </p:spPr>
        </p:pic>
        <p:pic>
          <p:nvPicPr>
            <p:cNvPr id="4" name="Picture 3">
              <a:extLst>
                <a:ext uri="{FF2B5EF4-FFF2-40B4-BE49-F238E27FC236}">
                  <a16:creationId xmlns:a16="http://schemas.microsoft.com/office/drawing/2014/main" id="{5DF62BC3-54E1-58E2-26E5-635B8A2783EA}"/>
                </a:ext>
              </a:extLst>
            </p:cNvPr>
            <p:cNvPicPr>
              <a:picLocks noChangeAspect="1"/>
            </p:cNvPicPr>
            <p:nvPr/>
          </p:nvPicPr>
          <p:blipFill>
            <a:blip r:embed="rId4"/>
            <a:stretch>
              <a:fillRect/>
            </a:stretch>
          </p:blipFill>
          <p:spPr>
            <a:xfrm>
              <a:off x="6257414" y="2678791"/>
              <a:ext cx="2175487" cy="1521526"/>
            </a:xfrm>
            <a:prstGeom prst="rect">
              <a:avLst/>
            </a:prstGeom>
          </p:spPr>
        </p:pic>
        <p:pic>
          <p:nvPicPr>
            <p:cNvPr id="5" name="Picture 4">
              <a:extLst>
                <a:ext uri="{FF2B5EF4-FFF2-40B4-BE49-F238E27FC236}">
                  <a16:creationId xmlns:a16="http://schemas.microsoft.com/office/drawing/2014/main" id="{59374D02-21C5-9657-A54B-830DBD5BC33F}"/>
                </a:ext>
              </a:extLst>
            </p:cNvPr>
            <p:cNvPicPr>
              <a:picLocks noChangeAspect="1"/>
            </p:cNvPicPr>
            <p:nvPr/>
          </p:nvPicPr>
          <p:blipFill>
            <a:blip r:embed="rId5"/>
            <a:stretch>
              <a:fillRect/>
            </a:stretch>
          </p:blipFill>
          <p:spPr>
            <a:xfrm>
              <a:off x="3305986" y="2713758"/>
              <a:ext cx="2796020" cy="1451593"/>
            </a:xfrm>
            <a:prstGeom prst="rect">
              <a:avLst/>
            </a:prstGeom>
          </p:spPr>
        </p:pic>
        <p:sp>
          <p:nvSpPr>
            <p:cNvPr id="10" name="TextBox 9">
              <a:extLst>
                <a:ext uri="{FF2B5EF4-FFF2-40B4-BE49-F238E27FC236}">
                  <a16:creationId xmlns:a16="http://schemas.microsoft.com/office/drawing/2014/main" id="{B3254831-812F-22D3-8B34-AFC75215C879}"/>
                </a:ext>
              </a:extLst>
            </p:cNvPr>
            <p:cNvSpPr txBox="1"/>
            <p:nvPr/>
          </p:nvSpPr>
          <p:spPr>
            <a:xfrm>
              <a:off x="521754" y="4210372"/>
              <a:ext cx="2698605" cy="400110"/>
            </a:xfrm>
            <a:prstGeom prst="rect">
              <a:avLst/>
            </a:prstGeom>
            <a:noFill/>
          </p:spPr>
          <p:txBody>
            <a:bodyPr wrap="square">
              <a:spAutoFit/>
            </a:bodyPr>
            <a:lstStyle/>
            <a:p>
              <a:pPr marL="158750" algn="ctr">
                <a:buClr>
                  <a:schemeClr val="dk1"/>
                </a:buClr>
                <a:buSzPts val="1100"/>
              </a:pPr>
              <a:r>
                <a:rPr lang="en" sz="1000" b="1" dirty="0">
                  <a:solidFill>
                    <a:schemeClr val="dk1"/>
                  </a:solidFill>
                </a:rPr>
                <a:t>Minimum Dispersion for Accurate EDL Missions [IEEE TCST 2024]</a:t>
              </a:r>
            </a:p>
          </p:txBody>
        </p:sp>
        <p:sp>
          <p:nvSpPr>
            <p:cNvPr id="11" name="TextBox 10">
              <a:extLst>
                <a:ext uri="{FF2B5EF4-FFF2-40B4-BE49-F238E27FC236}">
                  <a16:creationId xmlns:a16="http://schemas.microsoft.com/office/drawing/2014/main" id="{B48BE7FE-2E45-AF97-7BB6-B0A379E6F1DA}"/>
                </a:ext>
              </a:extLst>
            </p:cNvPr>
            <p:cNvSpPr txBox="1"/>
            <p:nvPr/>
          </p:nvSpPr>
          <p:spPr>
            <a:xfrm>
              <a:off x="3333445" y="4207286"/>
              <a:ext cx="2796020" cy="553998"/>
            </a:xfrm>
            <a:prstGeom prst="rect">
              <a:avLst/>
            </a:prstGeom>
            <a:noFill/>
          </p:spPr>
          <p:txBody>
            <a:bodyPr wrap="square">
              <a:spAutoFit/>
            </a:bodyPr>
            <a:lstStyle/>
            <a:p>
              <a:pPr marL="158750" algn="ctr">
                <a:buClr>
                  <a:schemeClr val="dk1"/>
                </a:buClr>
                <a:buSzPts val="1100"/>
              </a:pPr>
              <a:r>
                <a:rPr lang="en" sz="1000" b="1" dirty="0">
                  <a:solidFill>
                    <a:schemeClr val="dk1"/>
                  </a:solidFill>
                </a:rPr>
                <a:t>Stochastic Optimal Control for Asteroid Reconnaissance [JGCD 2024 (submitted)]</a:t>
              </a:r>
            </a:p>
          </p:txBody>
        </p:sp>
        <p:sp>
          <p:nvSpPr>
            <p:cNvPr id="12" name="TextBox 11">
              <a:extLst>
                <a:ext uri="{FF2B5EF4-FFF2-40B4-BE49-F238E27FC236}">
                  <a16:creationId xmlns:a16="http://schemas.microsoft.com/office/drawing/2014/main" id="{682EBE1A-4352-D3FA-3632-EDBA0DCAE012}"/>
                </a:ext>
              </a:extLst>
            </p:cNvPr>
            <p:cNvSpPr txBox="1"/>
            <p:nvPr/>
          </p:nvSpPr>
          <p:spPr>
            <a:xfrm>
              <a:off x="6179710" y="4206281"/>
              <a:ext cx="2330894" cy="400110"/>
            </a:xfrm>
            <a:prstGeom prst="rect">
              <a:avLst/>
            </a:prstGeom>
            <a:noFill/>
          </p:spPr>
          <p:txBody>
            <a:bodyPr wrap="square">
              <a:spAutoFit/>
            </a:bodyPr>
            <a:lstStyle/>
            <a:p>
              <a:pPr marL="158750" algn="ctr">
                <a:buClr>
                  <a:schemeClr val="dk1"/>
                </a:buClr>
                <a:buSzPts val="1100"/>
              </a:pPr>
              <a:r>
                <a:rPr lang="en" sz="1000" b="1" dirty="0">
                  <a:solidFill>
                    <a:schemeClr val="dk1"/>
                  </a:solidFill>
                </a:rPr>
                <a:t>Expected Time Optimal Control  for Lunar Rover [CDC 2024]</a:t>
              </a:r>
              <a:endParaRPr lang="en" sz="1000" dirty="0">
                <a:solidFill>
                  <a:schemeClr val="dk1"/>
                </a:solidFill>
              </a:endParaRPr>
            </a:p>
          </p:txBody>
        </p:sp>
      </p:grpSp>
      <p:pic>
        <p:nvPicPr>
          <p:cNvPr id="13" name="Picture 2">
            <a:extLst>
              <a:ext uri="{FF2B5EF4-FFF2-40B4-BE49-F238E27FC236}">
                <a16:creationId xmlns:a16="http://schemas.microsoft.com/office/drawing/2014/main" id="{33082EC1-7374-1A3B-E32B-4903281B0E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6" y="10444"/>
            <a:ext cx="1002074" cy="751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qr code with a white background&#10;&#10;Description automatically generated">
            <a:extLst>
              <a:ext uri="{FF2B5EF4-FFF2-40B4-BE49-F238E27FC236}">
                <a16:creationId xmlns:a16="http://schemas.microsoft.com/office/drawing/2014/main" id="{681854C0-2681-59B8-4576-447F5ED97975}"/>
              </a:ext>
            </a:extLst>
          </p:cNvPr>
          <p:cNvPicPr>
            <a:picLocks noChangeAspect="1"/>
          </p:cNvPicPr>
          <p:nvPr/>
        </p:nvPicPr>
        <p:blipFill>
          <a:blip r:embed="rId7"/>
          <a:stretch>
            <a:fillRect/>
          </a:stretch>
        </p:blipFill>
        <p:spPr>
          <a:xfrm>
            <a:off x="1634200" y="4715035"/>
            <a:ext cx="413274" cy="413274"/>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56457830-E15F-9942-E2B6-A697EB886AE8}"/>
              </a:ext>
            </a:extLst>
          </p:cNvPr>
          <p:cNvPicPr>
            <a:picLocks noChangeAspect="1"/>
          </p:cNvPicPr>
          <p:nvPr/>
        </p:nvPicPr>
        <p:blipFill>
          <a:blip r:embed="rId8"/>
          <a:stretch>
            <a:fillRect/>
          </a:stretch>
        </p:blipFill>
        <p:spPr>
          <a:xfrm>
            <a:off x="7108301" y="4706949"/>
            <a:ext cx="413274" cy="413274"/>
          </a:xfrm>
          <a:prstGeom prst="rect">
            <a:avLst/>
          </a:prstGeom>
        </p:spPr>
      </p:pic>
      <p:sp>
        <p:nvSpPr>
          <p:cNvPr id="3" name="Footer Placeholder 2">
            <a:extLst>
              <a:ext uri="{FF2B5EF4-FFF2-40B4-BE49-F238E27FC236}">
                <a16:creationId xmlns:a16="http://schemas.microsoft.com/office/drawing/2014/main" id="{C4A56948-F9C1-0A37-23BE-3D09C6BA73B1}"/>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426129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DE3DF0-142F-131B-C7F5-378A8535743B}"/>
              </a:ext>
            </a:extLst>
          </p:cNvPr>
          <p:cNvSpPr>
            <a:spLocks noGrp="1"/>
          </p:cNvSpPr>
          <p:nvPr>
            <p:ph type="title"/>
          </p:nvPr>
        </p:nvSpPr>
        <p:spPr/>
        <p:txBody>
          <a:bodyPr/>
          <a:lstStyle/>
          <a:p>
            <a:r>
              <a:rPr lang="en-US" dirty="0"/>
              <a:t>Observation Constraints for the Reconnaissance Phase</a:t>
            </a:r>
          </a:p>
        </p:txBody>
      </p:sp>
      <p:sp>
        <p:nvSpPr>
          <p:cNvPr id="5" name="Date Placeholder 4">
            <a:extLst>
              <a:ext uri="{FF2B5EF4-FFF2-40B4-BE49-F238E27FC236}">
                <a16:creationId xmlns:a16="http://schemas.microsoft.com/office/drawing/2014/main" id="{F64ACF7C-42CC-350D-FE92-D99A571AF64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699270B2-A350-AD3A-7059-D626A991A05D}"/>
              </a:ext>
            </a:extLst>
          </p:cNvPr>
          <p:cNvSpPr>
            <a:spLocks noGrp="1"/>
          </p:cNvSpPr>
          <p:nvPr>
            <p:ph type="sldNum" sz="quarter" idx="20"/>
          </p:nvPr>
        </p:nvSpPr>
        <p:spPr/>
        <p:txBody>
          <a:bodyPr/>
          <a:lstStyle/>
          <a:p>
            <a:fld id="{8F0EA35C-A248-4E6E-81BC-49187525F2A8}" type="slidenum">
              <a:rPr lang="en-US" smtClean="0"/>
              <a:pPr/>
              <a:t>30</a:t>
            </a:fld>
            <a:endParaRPr lang="en-US" dirty="0"/>
          </a:p>
        </p:txBody>
      </p:sp>
      <p:pic>
        <p:nvPicPr>
          <p:cNvPr id="10" name="Picture 9" descr="A diagram of a phase&#10;&#10;Description automatically generated">
            <a:extLst>
              <a:ext uri="{FF2B5EF4-FFF2-40B4-BE49-F238E27FC236}">
                <a16:creationId xmlns:a16="http://schemas.microsoft.com/office/drawing/2014/main" id="{C4F0100E-244D-29BB-05A4-D96C89CAAB08}"/>
              </a:ext>
            </a:extLst>
          </p:cNvPr>
          <p:cNvPicPr>
            <a:picLocks noChangeAspect="1"/>
          </p:cNvPicPr>
          <p:nvPr/>
        </p:nvPicPr>
        <p:blipFill>
          <a:blip r:embed="rId3"/>
          <a:stretch>
            <a:fillRect/>
          </a:stretch>
        </p:blipFill>
        <p:spPr>
          <a:xfrm>
            <a:off x="4974660" y="1178145"/>
            <a:ext cx="2535043" cy="2012670"/>
          </a:xfrm>
          <a:prstGeom prst="rect">
            <a:avLst/>
          </a:prstGeom>
        </p:spPr>
      </p:pic>
      <p:sp>
        <p:nvSpPr>
          <p:cNvPr id="16" name="TextBox 15">
            <a:extLst>
              <a:ext uri="{FF2B5EF4-FFF2-40B4-BE49-F238E27FC236}">
                <a16:creationId xmlns:a16="http://schemas.microsoft.com/office/drawing/2014/main" id="{35ABD96E-E7BD-7FE7-6CC9-EBAB32A888AD}"/>
              </a:ext>
            </a:extLst>
          </p:cNvPr>
          <p:cNvSpPr txBox="1"/>
          <p:nvPr/>
        </p:nvSpPr>
        <p:spPr>
          <a:xfrm>
            <a:off x="273097" y="4634621"/>
            <a:ext cx="6538970" cy="230832"/>
          </a:xfrm>
          <a:prstGeom prst="rect">
            <a:avLst/>
          </a:prstGeom>
          <a:noFill/>
        </p:spPr>
        <p:txBody>
          <a:bodyPr wrap="none" rtlCol="0">
            <a:spAutoFit/>
          </a:bodyPr>
          <a:lstStyle/>
          <a:p>
            <a:r>
              <a:rPr lang="en-US" sz="900" dirty="0">
                <a:solidFill>
                  <a:schemeClr val="tx2"/>
                </a:solidFill>
              </a:rPr>
              <a:t>[1] Levine et al., “Trajectory Design and Maneuver Performance of the OSIRIS-</a:t>
            </a:r>
            <a:r>
              <a:rPr lang="en-US" sz="900" dirty="0" err="1">
                <a:solidFill>
                  <a:schemeClr val="tx2"/>
                </a:solidFill>
              </a:rPr>
              <a:t>REx</a:t>
            </a:r>
            <a:r>
              <a:rPr lang="en-US" sz="900" dirty="0">
                <a:solidFill>
                  <a:schemeClr val="tx2"/>
                </a:solidFill>
              </a:rPr>
              <a:t> Low-Altitude Reconnaissance of Bennu”</a:t>
            </a:r>
          </a:p>
        </p:txBody>
      </p:sp>
      <p:pic>
        <p:nvPicPr>
          <p:cNvPr id="21" name="Picture 20">
            <a:extLst>
              <a:ext uri="{FF2B5EF4-FFF2-40B4-BE49-F238E27FC236}">
                <a16:creationId xmlns:a16="http://schemas.microsoft.com/office/drawing/2014/main" id="{268A7F44-9938-2FEC-1DE6-F1A092F6762F}"/>
              </a:ext>
            </a:extLst>
          </p:cNvPr>
          <p:cNvPicPr>
            <a:picLocks noChangeAspect="1"/>
          </p:cNvPicPr>
          <p:nvPr/>
        </p:nvPicPr>
        <p:blipFill>
          <a:blip r:embed="rId4"/>
          <a:stretch>
            <a:fillRect/>
          </a:stretch>
        </p:blipFill>
        <p:spPr>
          <a:xfrm>
            <a:off x="1793669" y="3573552"/>
            <a:ext cx="5556662" cy="599728"/>
          </a:xfrm>
          <a:prstGeom prst="rect">
            <a:avLst/>
          </a:prstGeom>
        </p:spPr>
      </p:pic>
      <p:sp>
        <p:nvSpPr>
          <p:cNvPr id="22" name="Text Placeholder 2">
            <a:extLst>
              <a:ext uri="{FF2B5EF4-FFF2-40B4-BE49-F238E27FC236}">
                <a16:creationId xmlns:a16="http://schemas.microsoft.com/office/drawing/2014/main" id="{AE446FE6-7FED-8717-83B6-A6A4CDB0631E}"/>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They are provided to the trajectory design team during multiple reconnaissance phases in the O-</a:t>
            </a:r>
            <a:r>
              <a:rPr lang="en-US" sz="1200" dirty="0" err="1">
                <a:solidFill>
                  <a:schemeClr val="tx1"/>
                </a:solidFill>
              </a:rPr>
              <a:t>REx</a:t>
            </a:r>
            <a:r>
              <a:rPr lang="en-US" sz="1200" dirty="0">
                <a:solidFill>
                  <a:schemeClr val="tx1"/>
                </a:solidFill>
              </a:rPr>
              <a:t> mission</a:t>
            </a:r>
            <a:r>
              <a:rPr lang="en-US" sz="1200" baseline="30000" dirty="0">
                <a:solidFill>
                  <a:schemeClr val="tx1"/>
                </a:solidFill>
              </a:rPr>
              <a:t>[1]</a:t>
            </a:r>
            <a:endParaRPr lang="en-US" sz="1200" dirty="0">
              <a:solidFill>
                <a:schemeClr val="tx1"/>
              </a:solidFill>
            </a:endParaRPr>
          </a:p>
        </p:txBody>
      </p:sp>
      <p:pic>
        <p:nvPicPr>
          <p:cNvPr id="26" name="Picture 25">
            <a:extLst>
              <a:ext uri="{FF2B5EF4-FFF2-40B4-BE49-F238E27FC236}">
                <a16:creationId xmlns:a16="http://schemas.microsoft.com/office/drawing/2014/main" id="{47DB49CD-098B-6DD7-46C5-01091BFAD61D}"/>
              </a:ext>
            </a:extLst>
          </p:cNvPr>
          <p:cNvPicPr>
            <a:picLocks noChangeAspect="1"/>
          </p:cNvPicPr>
          <p:nvPr/>
        </p:nvPicPr>
        <p:blipFill>
          <a:blip r:embed="rId5"/>
          <a:stretch>
            <a:fillRect/>
          </a:stretch>
        </p:blipFill>
        <p:spPr>
          <a:xfrm>
            <a:off x="816613" y="1270084"/>
            <a:ext cx="3694427" cy="1913980"/>
          </a:xfrm>
          <a:prstGeom prst="rect">
            <a:avLst/>
          </a:prstGeom>
        </p:spPr>
      </p:pic>
      <p:sp>
        <p:nvSpPr>
          <p:cNvPr id="27" name="Google Shape;91;p17">
            <a:extLst>
              <a:ext uri="{FF2B5EF4-FFF2-40B4-BE49-F238E27FC236}">
                <a16:creationId xmlns:a16="http://schemas.microsoft.com/office/drawing/2014/main" id="{6BBAAC40-92F3-B167-98DF-F4E9A7518421}"/>
              </a:ext>
            </a:extLst>
          </p:cNvPr>
          <p:cNvSpPr txBox="1"/>
          <p:nvPr/>
        </p:nvSpPr>
        <p:spPr>
          <a:xfrm>
            <a:off x="443369" y="4249931"/>
            <a:ext cx="8257262" cy="369302"/>
          </a:xfrm>
          <a:prstGeom prst="rect">
            <a:avLst/>
          </a:prstGeom>
          <a:noFill/>
          <a:ln>
            <a:noFill/>
          </a:ln>
        </p:spPr>
        <p:txBody>
          <a:bodyPr spcFirstLastPara="1" wrap="square" lIns="91425" tIns="91425" rIns="91425" bIns="91425" anchor="t" anchorCtr="0">
            <a:spAutoFit/>
          </a:bodyPr>
          <a:lstStyle/>
          <a:p>
            <a:r>
              <a:rPr lang="en-US" sz="1200" dirty="0" err="1">
                <a:solidFill>
                  <a:schemeClr val="tx2">
                    <a:lumMod val="25000"/>
                  </a:schemeClr>
                </a:solidFill>
              </a:rPr>
              <a:t>t</a:t>
            </a:r>
            <a:r>
              <a:rPr lang="en-US" sz="1200" baseline="-25000" dirty="0" err="1">
                <a:solidFill>
                  <a:schemeClr val="tx2">
                    <a:lumMod val="25000"/>
                  </a:schemeClr>
                </a:solidFill>
              </a:rPr>
              <a:t>LST</a:t>
            </a:r>
            <a:r>
              <a:rPr lang="en-US" sz="1200" dirty="0">
                <a:solidFill>
                  <a:schemeClr val="tx2">
                    <a:lumMod val="25000"/>
                  </a:schemeClr>
                </a:solidFill>
              </a:rPr>
              <a:t> and </a:t>
            </a:r>
            <a:r>
              <a:rPr lang="en-US" sz="1200" dirty="0" err="1">
                <a:solidFill>
                  <a:schemeClr val="tx2">
                    <a:lumMod val="25000"/>
                  </a:schemeClr>
                </a:solidFill>
              </a:rPr>
              <a:t>θ</a:t>
            </a:r>
            <a:r>
              <a:rPr lang="en-US" sz="1200" baseline="-25000" dirty="0" err="1">
                <a:solidFill>
                  <a:schemeClr val="tx2">
                    <a:lumMod val="25000"/>
                  </a:schemeClr>
                </a:solidFill>
              </a:rPr>
              <a:t>si</a:t>
            </a:r>
            <a:r>
              <a:rPr lang="en-US" sz="1200" baseline="-25000" dirty="0">
                <a:solidFill>
                  <a:schemeClr val="tx2">
                    <a:lumMod val="25000"/>
                  </a:schemeClr>
                </a:solidFill>
              </a:rPr>
              <a:t> </a:t>
            </a:r>
            <a:r>
              <a:rPr lang="en-US" sz="1200" dirty="0">
                <a:solidFill>
                  <a:schemeClr val="tx2">
                    <a:lumMod val="25000"/>
                  </a:schemeClr>
                </a:solidFill>
              </a:rPr>
              <a:t>are independent </a:t>
            </a:r>
            <a:r>
              <a:rPr lang="en-US" sz="1200" dirty="0">
                <a:effectLst/>
                <a:latin typeface="Arial" panose="020B0604020202020204" pitchFamily="34" charset="0"/>
              </a:rPr>
              <a:t>of the spacecraft’s position, thus its intersection determine an observation time window. </a:t>
            </a:r>
            <a:endParaRPr lang="en-US" sz="1200" dirty="0">
              <a:solidFill>
                <a:schemeClr val="tx2">
                  <a:lumMod val="25000"/>
                </a:schemeClr>
              </a:solidFill>
            </a:endParaRPr>
          </a:p>
        </p:txBody>
      </p:sp>
      <p:sp>
        <p:nvSpPr>
          <p:cNvPr id="6" name="Text Placeholder 4">
            <a:extLst>
              <a:ext uri="{FF2B5EF4-FFF2-40B4-BE49-F238E27FC236}">
                <a16:creationId xmlns:a16="http://schemas.microsoft.com/office/drawing/2014/main" id="{60D317CC-0AC4-A874-ED35-94E16F2E06C2}"/>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3" name="Footer Placeholder 2">
            <a:extLst>
              <a:ext uri="{FF2B5EF4-FFF2-40B4-BE49-F238E27FC236}">
                <a16:creationId xmlns:a16="http://schemas.microsoft.com/office/drawing/2014/main" id="{D7B20B31-1D7E-1D7C-2027-4B4E94E15969}"/>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277187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11773B-ABAD-DA47-AD94-CF3CA8FD4F6F}"/>
              </a:ext>
            </a:extLst>
          </p:cNvPr>
          <p:cNvSpPr>
            <a:spLocks noGrp="1"/>
          </p:cNvSpPr>
          <p:nvPr>
            <p:ph type="body" sz="quarter" idx="13"/>
          </p:nvPr>
        </p:nvSpPr>
        <p:spPr/>
        <p:txBody>
          <a:bodyPr/>
          <a:lstStyle/>
          <a:p>
            <a:r>
              <a:rPr lang="en-US" dirty="0"/>
              <a:t>Math Behind the Proposed Framework</a:t>
            </a:r>
          </a:p>
        </p:txBody>
      </p:sp>
      <p:sp>
        <p:nvSpPr>
          <p:cNvPr id="3" name="Date Placeholder 2">
            <a:extLst>
              <a:ext uri="{FF2B5EF4-FFF2-40B4-BE49-F238E27FC236}">
                <a16:creationId xmlns:a16="http://schemas.microsoft.com/office/drawing/2014/main" id="{A00B2795-B3FF-429D-A92C-504EB7670B6E}"/>
              </a:ext>
            </a:extLst>
          </p:cNvPr>
          <p:cNvSpPr>
            <a:spLocks noGrp="1"/>
          </p:cNvSpPr>
          <p:nvPr>
            <p:ph type="dt" sz="half" idx="14"/>
          </p:nvPr>
        </p:nvSpPr>
        <p:spPr/>
        <p:txBody>
          <a:bodyPr/>
          <a:lstStyle/>
          <a:p>
            <a:r>
              <a:rPr lang="en-US"/>
              <a:t>7/11/24</a:t>
            </a:r>
            <a:endParaRPr lang="en-US" dirty="0"/>
          </a:p>
        </p:txBody>
      </p:sp>
      <p:sp>
        <p:nvSpPr>
          <p:cNvPr id="5" name="Slide Number Placeholder 4">
            <a:extLst>
              <a:ext uri="{FF2B5EF4-FFF2-40B4-BE49-F238E27FC236}">
                <a16:creationId xmlns:a16="http://schemas.microsoft.com/office/drawing/2014/main" id="{44B9AD7C-4FCB-F121-B864-9AD9C0DC6116}"/>
              </a:ext>
            </a:extLst>
          </p:cNvPr>
          <p:cNvSpPr>
            <a:spLocks noGrp="1"/>
          </p:cNvSpPr>
          <p:nvPr>
            <p:ph type="sldNum" sz="quarter" idx="16"/>
          </p:nvPr>
        </p:nvSpPr>
        <p:spPr/>
        <p:txBody>
          <a:bodyPr/>
          <a:lstStyle/>
          <a:p>
            <a:fld id="{1BA354C8-45E3-4E72-B8A7-299530F3F3A9}" type="slidenum">
              <a:rPr lang="en-US" smtClean="0"/>
              <a:pPr/>
              <a:t>31</a:t>
            </a:fld>
            <a:endParaRPr lang="en-US" dirty="0"/>
          </a:p>
        </p:txBody>
      </p:sp>
      <p:sp>
        <p:nvSpPr>
          <p:cNvPr id="6" name="Footer Placeholder 2">
            <a:extLst>
              <a:ext uri="{FF2B5EF4-FFF2-40B4-BE49-F238E27FC236}">
                <a16:creationId xmlns:a16="http://schemas.microsoft.com/office/drawing/2014/main" id="{CF64A3A3-F019-7C94-0AF3-13527E02F818}"/>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250827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0B534C-2A8E-ED42-086C-EC4B6B05FEB6}"/>
              </a:ext>
            </a:extLst>
          </p:cNvPr>
          <p:cNvPicPr>
            <a:picLocks noChangeAspect="1"/>
          </p:cNvPicPr>
          <p:nvPr/>
        </p:nvPicPr>
        <p:blipFill rotWithShape="1">
          <a:blip r:embed="rId3"/>
          <a:srcRect b="84909"/>
          <a:stretch/>
        </p:blipFill>
        <p:spPr>
          <a:xfrm>
            <a:off x="3289725" y="1641219"/>
            <a:ext cx="5521540" cy="282380"/>
          </a:xfrm>
          <a:prstGeom prst="rect">
            <a:avLst/>
          </a:prstGeom>
        </p:spPr>
      </p:pic>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sz="2100" dirty="0"/>
              <a:t>Mathematical Representation of the Proposed Problem </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32</a:t>
            </a:fld>
            <a:endParaRPr lang="en-US" dirty="0"/>
          </a:p>
        </p:txBody>
      </p: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In order to solve a stochastic optimization problem, we must transform it into a </a:t>
            </a:r>
            <a:r>
              <a:rPr lang="en-US" sz="1200" dirty="0">
                <a:solidFill>
                  <a:schemeClr val="accent1"/>
                </a:solidFill>
              </a:rPr>
              <a:t>deterministic</a:t>
            </a:r>
            <a:r>
              <a:rPr lang="en-US" sz="1200" dirty="0">
                <a:solidFill>
                  <a:schemeClr val="tx1"/>
                </a:solidFill>
              </a:rPr>
              <a:t> one. </a:t>
            </a:r>
          </a:p>
        </p:txBody>
      </p:sp>
      <p:pic>
        <p:nvPicPr>
          <p:cNvPr id="86" name="Picture 85">
            <a:extLst>
              <a:ext uri="{FF2B5EF4-FFF2-40B4-BE49-F238E27FC236}">
                <a16:creationId xmlns:a16="http://schemas.microsoft.com/office/drawing/2014/main" id="{327AB59F-7EC4-CAA8-8473-F08FE9C3CE13}"/>
              </a:ext>
            </a:extLst>
          </p:cNvPr>
          <p:cNvPicPr>
            <a:picLocks noChangeAspect="1"/>
          </p:cNvPicPr>
          <p:nvPr/>
        </p:nvPicPr>
        <p:blipFill rotWithShape="1">
          <a:blip r:embed="rId4"/>
          <a:srcRect b="94177"/>
          <a:stretch/>
        </p:blipFill>
        <p:spPr>
          <a:xfrm>
            <a:off x="332735" y="1646631"/>
            <a:ext cx="2736738" cy="107014"/>
          </a:xfrm>
          <a:prstGeom prst="rect">
            <a:avLst/>
          </a:prstGeom>
        </p:spPr>
      </p:pic>
      <p:cxnSp>
        <p:nvCxnSpPr>
          <p:cNvPr id="10" name="Straight Connector 9">
            <a:extLst>
              <a:ext uri="{FF2B5EF4-FFF2-40B4-BE49-F238E27FC236}">
                <a16:creationId xmlns:a16="http://schemas.microsoft.com/office/drawing/2014/main" id="{5665BC8C-7925-8D60-9D50-F51C0B44641D}"/>
              </a:ext>
            </a:extLst>
          </p:cNvPr>
          <p:cNvCxnSpPr/>
          <p:nvPr/>
        </p:nvCxnSpPr>
        <p:spPr>
          <a:xfrm>
            <a:off x="3143169" y="1497851"/>
            <a:ext cx="0" cy="224589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4">
            <a:extLst>
              <a:ext uri="{FF2B5EF4-FFF2-40B4-BE49-F238E27FC236}">
                <a16:creationId xmlns:a16="http://schemas.microsoft.com/office/drawing/2014/main" id="{1CD1D728-64E6-2F66-36F9-AE5BAE678CB0}"/>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C5854CF0-0838-2CCA-C097-BF4EB2400353}"/>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911006228"/>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327AB59F-7EC4-CAA8-8473-F08FE9C3CE13}"/>
              </a:ext>
            </a:extLst>
          </p:cNvPr>
          <p:cNvPicPr>
            <a:picLocks noChangeAspect="1"/>
          </p:cNvPicPr>
          <p:nvPr/>
        </p:nvPicPr>
        <p:blipFill rotWithShape="1">
          <a:blip r:embed="rId3"/>
          <a:srcRect t="-1" b="43400"/>
          <a:stretch/>
        </p:blipFill>
        <p:spPr>
          <a:xfrm>
            <a:off x="332735" y="1646631"/>
            <a:ext cx="2736738" cy="1040202"/>
          </a:xfrm>
          <a:prstGeom prst="rect">
            <a:avLst/>
          </a:prstGeom>
        </p:spPr>
      </p:pic>
      <p:pic>
        <p:nvPicPr>
          <p:cNvPr id="22" name="Picture 21">
            <a:extLst>
              <a:ext uri="{FF2B5EF4-FFF2-40B4-BE49-F238E27FC236}">
                <a16:creationId xmlns:a16="http://schemas.microsoft.com/office/drawing/2014/main" id="{4B0B534C-2A8E-ED42-086C-EC4B6B05FEB6}"/>
              </a:ext>
            </a:extLst>
          </p:cNvPr>
          <p:cNvPicPr>
            <a:picLocks noChangeAspect="1"/>
          </p:cNvPicPr>
          <p:nvPr/>
        </p:nvPicPr>
        <p:blipFill rotWithShape="1">
          <a:blip r:embed="rId4"/>
          <a:srcRect b="28008"/>
          <a:stretch/>
        </p:blipFill>
        <p:spPr>
          <a:xfrm>
            <a:off x="3289725" y="1646629"/>
            <a:ext cx="5521540" cy="1347091"/>
          </a:xfrm>
          <a:prstGeom prst="rect">
            <a:avLst/>
          </a:prstGeom>
        </p:spPr>
      </p:pic>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33</a:t>
            </a:fld>
            <a:endParaRPr lang="en-US" dirty="0"/>
          </a:p>
        </p:txBody>
      </p: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In order to solve a stochastic optimization problem, we must transform it into a </a:t>
            </a:r>
            <a:r>
              <a:rPr lang="en-US" sz="1200" dirty="0">
                <a:solidFill>
                  <a:schemeClr val="accent1"/>
                </a:solidFill>
              </a:rPr>
              <a:t>deterministic</a:t>
            </a:r>
            <a:r>
              <a:rPr lang="en-US" sz="1200" dirty="0">
                <a:solidFill>
                  <a:schemeClr val="tx1"/>
                </a:solidFill>
              </a:rPr>
              <a:t> one. </a:t>
            </a:r>
          </a:p>
        </p:txBody>
      </p:sp>
      <p:sp>
        <p:nvSpPr>
          <p:cNvPr id="9" name="Title 3">
            <a:extLst>
              <a:ext uri="{FF2B5EF4-FFF2-40B4-BE49-F238E27FC236}">
                <a16:creationId xmlns:a16="http://schemas.microsoft.com/office/drawing/2014/main" id="{1825A761-06A5-BBA1-A37B-ADB14A817CB7}"/>
              </a:ext>
            </a:extLst>
          </p:cNvPr>
          <p:cNvSpPr>
            <a:spLocks noGrp="1"/>
          </p:cNvSpPr>
          <p:nvPr>
            <p:ph type="title"/>
          </p:nvPr>
        </p:nvSpPr>
        <p:spPr>
          <a:xfrm>
            <a:off x="254000" y="327899"/>
            <a:ext cx="8514080" cy="434101"/>
          </a:xfrm>
        </p:spPr>
        <p:txBody>
          <a:bodyPr/>
          <a:lstStyle/>
          <a:p>
            <a:r>
              <a:rPr lang="en-US" sz="2100" dirty="0"/>
              <a:t>Mathematical Representation of the Proposed Problem </a:t>
            </a:r>
          </a:p>
        </p:txBody>
      </p:sp>
      <p:sp>
        <p:nvSpPr>
          <p:cNvPr id="6" name="Left Bracket 5">
            <a:extLst>
              <a:ext uri="{FF2B5EF4-FFF2-40B4-BE49-F238E27FC236}">
                <a16:creationId xmlns:a16="http://schemas.microsoft.com/office/drawing/2014/main" id="{F8E4FBAA-30CA-49D2-311D-E52F5581328C}"/>
              </a:ext>
            </a:extLst>
          </p:cNvPr>
          <p:cNvSpPr/>
          <p:nvPr/>
        </p:nvSpPr>
        <p:spPr>
          <a:xfrm>
            <a:off x="3242720" y="1990797"/>
            <a:ext cx="47006" cy="1002924"/>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1CEB73E-B7C4-C21B-AB57-1718E1B768F5}"/>
              </a:ext>
            </a:extLst>
          </p:cNvPr>
          <p:cNvCxnSpPr/>
          <p:nvPr/>
        </p:nvCxnSpPr>
        <p:spPr>
          <a:xfrm>
            <a:off x="3143169" y="1497851"/>
            <a:ext cx="0" cy="224589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Left Bracket 11">
            <a:extLst>
              <a:ext uri="{FF2B5EF4-FFF2-40B4-BE49-F238E27FC236}">
                <a16:creationId xmlns:a16="http://schemas.microsoft.com/office/drawing/2014/main" id="{105E9CE9-ADE8-925A-E202-27650EA4AD78}"/>
              </a:ext>
            </a:extLst>
          </p:cNvPr>
          <p:cNvSpPr/>
          <p:nvPr/>
        </p:nvSpPr>
        <p:spPr>
          <a:xfrm>
            <a:off x="275468" y="1784736"/>
            <a:ext cx="46141" cy="902097"/>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 Placeholder 4">
            <a:extLst>
              <a:ext uri="{FF2B5EF4-FFF2-40B4-BE49-F238E27FC236}">
                <a16:creationId xmlns:a16="http://schemas.microsoft.com/office/drawing/2014/main" id="{51560F39-60BE-748C-E60A-C51705BF792F}"/>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9680CA22-B78C-4107-D800-B6D889CECF08}"/>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58390824"/>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327AB59F-7EC4-CAA8-8473-F08FE9C3CE13}"/>
              </a:ext>
            </a:extLst>
          </p:cNvPr>
          <p:cNvPicPr>
            <a:picLocks noChangeAspect="1"/>
          </p:cNvPicPr>
          <p:nvPr/>
        </p:nvPicPr>
        <p:blipFill rotWithShape="1">
          <a:blip r:embed="rId3"/>
          <a:srcRect b="34880"/>
          <a:stretch/>
        </p:blipFill>
        <p:spPr>
          <a:xfrm>
            <a:off x="332735" y="1646630"/>
            <a:ext cx="2736738" cy="1196777"/>
          </a:xfrm>
          <a:prstGeom prst="rect">
            <a:avLst/>
          </a:prstGeom>
        </p:spPr>
      </p:pic>
      <p:pic>
        <p:nvPicPr>
          <p:cNvPr id="22" name="Picture 21">
            <a:extLst>
              <a:ext uri="{FF2B5EF4-FFF2-40B4-BE49-F238E27FC236}">
                <a16:creationId xmlns:a16="http://schemas.microsoft.com/office/drawing/2014/main" id="{4B0B534C-2A8E-ED42-086C-EC4B6B05FEB6}"/>
              </a:ext>
            </a:extLst>
          </p:cNvPr>
          <p:cNvPicPr>
            <a:picLocks noChangeAspect="1"/>
          </p:cNvPicPr>
          <p:nvPr/>
        </p:nvPicPr>
        <p:blipFill rotWithShape="1">
          <a:blip r:embed="rId4"/>
          <a:srcRect b="18636"/>
          <a:stretch/>
        </p:blipFill>
        <p:spPr>
          <a:xfrm>
            <a:off x="3289725" y="1646629"/>
            <a:ext cx="5521540" cy="1522456"/>
          </a:xfrm>
          <a:prstGeom prst="rect">
            <a:avLst/>
          </a:prstGeom>
        </p:spPr>
      </p:pic>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sz="2100" dirty="0"/>
              <a:t>Mathematical Representation of the Proposed Problem </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34</a:t>
            </a:fld>
            <a:endParaRPr lang="en-US" dirty="0"/>
          </a:p>
        </p:txBody>
      </p: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In order to solve a stochastic optimization problem, we must transform it into a </a:t>
            </a:r>
            <a:r>
              <a:rPr lang="en-US" sz="1200" dirty="0">
                <a:solidFill>
                  <a:schemeClr val="accent1"/>
                </a:solidFill>
              </a:rPr>
              <a:t>deterministic</a:t>
            </a:r>
            <a:r>
              <a:rPr lang="en-US" sz="1200" dirty="0">
                <a:solidFill>
                  <a:schemeClr val="tx1"/>
                </a:solidFill>
              </a:rPr>
              <a:t> one. </a:t>
            </a:r>
          </a:p>
        </p:txBody>
      </p:sp>
      <p:sp>
        <p:nvSpPr>
          <p:cNvPr id="8" name="Left Bracket 7">
            <a:extLst>
              <a:ext uri="{FF2B5EF4-FFF2-40B4-BE49-F238E27FC236}">
                <a16:creationId xmlns:a16="http://schemas.microsoft.com/office/drawing/2014/main" id="{7C6118AF-838D-BBA1-3011-15A95731DA5D}"/>
              </a:ext>
            </a:extLst>
          </p:cNvPr>
          <p:cNvSpPr/>
          <p:nvPr/>
        </p:nvSpPr>
        <p:spPr>
          <a:xfrm>
            <a:off x="3246358" y="3027895"/>
            <a:ext cx="52886" cy="141190"/>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7FBA321-617F-FCA3-A8FA-8FC9876815A5}"/>
              </a:ext>
            </a:extLst>
          </p:cNvPr>
          <p:cNvCxnSpPr/>
          <p:nvPr/>
        </p:nvCxnSpPr>
        <p:spPr>
          <a:xfrm>
            <a:off x="3143169" y="1497851"/>
            <a:ext cx="0" cy="224589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Left Bracket 14">
            <a:extLst>
              <a:ext uri="{FF2B5EF4-FFF2-40B4-BE49-F238E27FC236}">
                <a16:creationId xmlns:a16="http://schemas.microsoft.com/office/drawing/2014/main" id="{E91D95A8-93F7-865A-3254-BFF82B61E278}"/>
              </a:ext>
            </a:extLst>
          </p:cNvPr>
          <p:cNvSpPr/>
          <p:nvPr/>
        </p:nvSpPr>
        <p:spPr>
          <a:xfrm>
            <a:off x="265176" y="2734056"/>
            <a:ext cx="45719" cy="61857"/>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 Placeholder 4">
            <a:extLst>
              <a:ext uri="{FF2B5EF4-FFF2-40B4-BE49-F238E27FC236}">
                <a16:creationId xmlns:a16="http://schemas.microsoft.com/office/drawing/2014/main" id="{B7812467-6B66-E04D-32A7-C6EA44DD5414}"/>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9" name="Footer Placeholder 2">
            <a:extLst>
              <a:ext uri="{FF2B5EF4-FFF2-40B4-BE49-F238E27FC236}">
                <a16:creationId xmlns:a16="http://schemas.microsoft.com/office/drawing/2014/main" id="{9982AEAE-1EBB-7486-0F08-0CC3BDFC7BF9}"/>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892460935"/>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327AB59F-7EC4-CAA8-8473-F08FE9C3CE13}"/>
              </a:ext>
            </a:extLst>
          </p:cNvPr>
          <p:cNvPicPr>
            <a:picLocks noChangeAspect="1"/>
          </p:cNvPicPr>
          <p:nvPr/>
        </p:nvPicPr>
        <p:blipFill rotWithShape="1">
          <a:blip r:embed="rId3"/>
          <a:srcRect t="1" b="28745"/>
          <a:stretch/>
        </p:blipFill>
        <p:spPr>
          <a:xfrm>
            <a:off x="332735" y="1646630"/>
            <a:ext cx="2736738" cy="1309512"/>
          </a:xfrm>
          <a:prstGeom prst="rect">
            <a:avLst/>
          </a:prstGeom>
        </p:spPr>
      </p:pic>
      <p:pic>
        <p:nvPicPr>
          <p:cNvPr id="22" name="Picture 21">
            <a:extLst>
              <a:ext uri="{FF2B5EF4-FFF2-40B4-BE49-F238E27FC236}">
                <a16:creationId xmlns:a16="http://schemas.microsoft.com/office/drawing/2014/main" id="{4B0B534C-2A8E-ED42-086C-EC4B6B05FEB6}"/>
              </a:ext>
            </a:extLst>
          </p:cNvPr>
          <p:cNvPicPr>
            <a:picLocks noChangeAspect="1"/>
          </p:cNvPicPr>
          <p:nvPr/>
        </p:nvPicPr>
        <p:blipFill rotWithShape="1">
          <a:blip r:embed="rId4"/>
          <a:srcRect t="1" b="-4125"/>
          <a:stretch/>
        </p:blipFill>
        <p:spPr>
          <a:xfrm>
            <a:off x="3289725" y="1646628"/>
            <a:ext cx="5521540" cy="1948341"/>
          </a:xfrm>
          <a:prstGeom prst="rect">
            <a:avLst/>
          </a:prstGeom>
        </p:spPr>
      </p:pic>
      <p:pic>
        <p:nvPicPr>
          <p:cNvPr id="8" name="Graphic 7">
            <a:extLst>
              <a:ext uri="{FF2B5EF4-FFF2-40B4-BE49-F238E27FC236}">
                <a16:creationId xmlns:a16="http://schemas.microsoft.com/office/drawing/2014/main" id="{2DC32462-065E-3AD6-5DBA-5A87F744A6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655031">
            <a:off x="1306107" y="3629625"/>
            <a:ext cx="448728" cy="458961"/>
          </a:xfrm>
          <a:prstGeom prst="rect">
            <a:avLst/>
          </a:prstGeom>
        </p:spPr>
      </p:pic>
      <p:pic>
        <p:nvPicPr>
          <p:cNvPr id="12" name="Picture 11">
            <a:extLst>
              <a:ext uri="{FF2B5EF4-FFF2-40B4-BE49-F238E27FC236}">
                <a16:creationId xmlns:a16="http://schemas.microsoft.com/office/drawing/2014/main" id="{9D34C481-E17D-3143-75A2-097368DB9324}"/>
              </a:ext>
            </a:extLst>
          </p:cNvPr>
          <p:cNvPicPr>
            <a:picLocks noChangeAspect="1"/>
          </p:cNvPicPr>
          <p:nvPr/>
        </p:nvPicPr>
        <p:blipFill>
          <a:blip r:embed="rId7"/>
          <a:stretch>
            <a:fillRect/>
          </a:stretch>
        </p:blipFill>
        <p:spPr>
          <a:xfrm>
            <a:off x="172580" y="3164830"/>
            <a:ext cx="2715783" cy="1407170"/>
          </a:xfrm>
          <a:prstGeom prst="rect">
            <a:avLst/>
          </a:prstGeom>
        </p:spPr>
      </p:pic>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sz="2100" dirty="0"/>
              <a:t>Mathematical Representation of the Proposed Problem </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35</a:t>
            </a:fld>
            <a:endParaRPr lang="en-US" dirty="0"/>
          </a:p>
        </p:txBody>
      </p:sp>
      <p:cxnSp>
        <p:nvCxnSpPr>
          <p:cNvPr id="18" name="Straight Connector 17">
            <a:extLst>
              <a:ext uri="{FF2B5EF4-FFF2-40B4-BE49-F238E27FC236}">
                <a16:creationId xmlns:a16="http://schemas.microsoft.com/office/drawing/2014/main" id="{ADBF7A02-A065-F697-148B-508351433C30}"/>
              </a:ext>
            </a:extLst>
          </p:cNvPr>
          <p:cNvCxnSpPr/>
          <p:nvPr/>
        </p:nvCxnSpPr>
        <p:spPr>
          <a:xfrm>
            <a:off x="3143169" y="1497851"/>
            <a:ext cx="0" cy="224589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In order to solve a stochastic optimization problem, we must transform it into a </a:t>
            </a:r>
            <a:r>
              <a:rPr lang="en-US" sz="1200" dirty="0">
                <a:solidFill>
                  <a:schemeClr val="accent1"/>
                </a:solidFill>
              </a:rPr>
              <a:t>deterministic</a:t>
            </a:r>
            <a:r>
              <a:rPr lang="en-US" sz="1200" dirty="0">
                <a:solidFill>
                  <a:schemeClr val="tx1"/>
                </a:solidFill>
              </a:rPr>
              <a:t> one. </a:t>
            </a:r>
          </a:p>
        </p:txBody>
      </p:sp>
      <p:pic>
        <p:nvPicPr>
          <p:cNvPr id="9" name="Graphic 8">
            <a:extLst>
              <a:ext uri="{FF2B5EF4-FFF2-40B4-BE49-F238E27FC236}">
                <a16:creationId xmlns:a16="http://schemas.microsoft.com/office/drawing/2014/main" id="{981892E0-EDC5-3D16-8E18-1C377649FD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71624" y="3267007"/>
            <a:ext cx="265233" cy="271281"/>
          </a:xfrm>
          <a:prstGeom prst="rect">
            <a:avLst/>
          </a:prstGeom>
        </p:spPr>
      </p:pic>
      <p:sp>
        <p:nvSpPr>
          <p:cNvPr id="10" name="Left Bracket 9">
            <a:extLst>
              <a:ext uri="{FF2B5EF4-FFF2-40B4-BE49-F238E27FC236}">
                <a16:creationId xmlns:a16="http://schemas.microsoft.com/office/drawing/2014/main" id="{65486916-B913-7ED0-C7ED-6528ADCC6D41}"/>
              </a:ext>
            </a:extLst>
          </p:cNvPr>
          <p:cNvSpPr/>
          <p:nvPr/>
        </p:nvSpPr>
        <p:spPr>
          <a:xfrm>
            <a:off x="3236838" y="3175963"/>
            <a:ext cx="62406" cy="350262"/>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ket 13">
            <a:extLst>
              <a:ext uri="{FF2B5EF4-FFF2-40B4-BE49-F238E27FC236}">
                <a16:creationId xmlns:a16="http://schemas.microsoft.com/office/drawing/2014/main" id="{E30C4807-6483-8B9A-9607-55C428CF94AF}"/>
              </a:ext>
            </a:extLst>
          </p:cNvPr>
          <p:cNvSpPr/>
          <p:nvPr/>
        </p:nvSpPr>
        <p:spPr>
          <a:xfrm>
            <a:off x="267026" y="2862346"/>
            <a:ext cx="45719" cy="61857"/>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 Placeholder 4">
            <a:extLst>
              <a:ext uri="{FF2B5EF4-FFF2-40B4-BE49-F238E27FC236}">
                <a16:creationId xmlns:a16="http://schemas.microsoft.com/office/drawing/2014/main" id="{71E23549-D385-D758-A6C6-FC05296BDD2A}"/>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E4D901A6-3FC9-1103-B658-5FF52081C8F5}"/>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934083673"/>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C96A81-67F3-F0C3-07EA-457DC4FF4A17}"/>
              </a:ext>
            </a:extLst>
          </p:cNvPr>
          <p:cNvPicPr>
            <a:picLocks noChangeAspect="1"/>
          </p:cNvPicPr>
          <p:nvPr/>
        </p:nvPicPr>
        <p:blipFill>
          <a:blip r:embed="rId3"/>
          <a:stretch>
            <a:fillRect/>
          </a:stretch>
        </p:blipFill>
        <p:spPr>
          <a:xfrm>
            <a:off x="3199071" y="1654788"/>
            <a:ext cx="4960191" cy="3420132"/>
          </a:xfrm>
          <a:prstGeom prst="rect">
            <a:avLst/>
          </a:prstGeom>
        </p:spPr>
      </p:pic>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sz="2100" dirty="0"/>
              <a:t>Mathematical Representation of the State Constraints 1</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36</a:t>
            </a:fld>
            <a:endParaRPr lang="en-US" dirty="0"/>
          </a:p>
        </p:txBody>
      </p:sp>
      <p:cxnSp>
        <p:nvCxnSpPr>
          <p:cNvPr id="18" name="Straight Connector 17">
            <a:extLst>
              <a:ext uri="{FF2B5EF4-FFF2-40B4-BE49-F238E27FC236}">
                <a16:creationId xmlns:a16="http://schemas.microsoft.com/office/drawing/2014/main" id="{ADBF7A02-A065-F697-148B-508351433C30}"/>
              </a:ext>
            </a:extLst>
          </p:cNvPr>
          <p:cNvCxnSpPr>
            <a:cxnSpLocks/>
          </p:cNvCxnSpPr>
          <p:nvPr/>
        </p:nvCxnSpPr>
        <p:spPr>
          <a:xfrm>
            <a:off x="4467465" y="1587134"/>
            <a:ext cx="0" cy="107115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The constraints can be expressed as one of the following two types of</a:t>
            </a:r>
            <a:r>
              <a:rPr lang="en-US" sz="1200" dirty="0">
                <a:solidFill>
                  <a:schemeClr val="accent1"/>
                </a:solidFill>
              </a:rPr>
              <a:t> chance-constraints.</a:t>
            </a:r>
          </a:p>
        </p:txBody>
      </p:sp>
      <p:pic>
        <p:nvPicPr>
          <p:cNvPr id="10" name="Picture 9">
            <a:extLst>
              <a:ext uri="{FF2B5EF4-FFF2-40B4-BE49-F238E27FC236}">
                <a16:creationId xmlns:a16="http://schemas.microsoft.com/office/drawing/2014/main" id="{BABDAFC3-5FEE-5472-DF8C-945D70225F9E}"/>
              </a:ext>
            </a:extLst>
          </p:cNvPr>
          <p:cNvPicPr>
            <a:picLocks noChangeAspect="1"/>
          </p:cNvPicPr>
          <p:nvPr/>
        </p:nvPicPr>
        <p:blipFill>
          <a:blip r:embed="rId4"/>
          <a:stretch>
            <a:fillRect/>
          </a:stretch>
        </p:blipFill>
        <p:spPr>
          <a:xfrm>
            <a:off x="1507466" y="3575847"/>
            <a:ext cx="2893819" cy="171207"/>
          </a:xfrm>
          <a:prstGeom prst="rect">
            <a:avLst/>
          </a:prstGeom>
        </p:spPr>
      </p:pic>
      <p:pic>
        <p:nvPicPr>
          <p:cNvPr id="14" name="Picture 13">
            <a:extLst>
              <a:ext uri="{FF2B5EF4-FFF2-40B4-BE49-F238E27FC236}">
                <a16:creationId xmlns:a16="http://schemas.microsoft.com/office/drawing/2014/main" id="{D07A9630-A58B-EC17-9ACA-46F750444437}"/>
              </a:ext>
            </a:extLst>
          </p:cNvPr>
          <p:cNvPicPr>
            <a:picLocks noChangeAspect="1"/>
          </p:cNvPicPr>
          <p:nvPr/>
        </p:nvPicPr>
        <p:blipFill>
          <a:blip r:embed="rId5"/>
          <a:stretch>
            <a:fillRect/>
          </a:stretch>
        </p:blipFill>
        <p:spPr>
          <a:xfrm>
            <a:off x="5939031" y="1940151"/>
            <a:ext cx="1324876" cy="393999"/>
          </a:xfrm>
          <a:prstGeom prst="rect">
            <a:avLst/>
          </a:prstGeom>
        </p:spPr>
      </p:pic>
      <p:pic>
        <p:nvPicPr>
          <p:cNvPr id="20" name="Picture 19">
            <a:extLst>
              <a:ext uri="{FF2B5EF4-FFF2-40B4-BE49-F238E27FC236}">
                <a16:creationId xmlns:a16="http://schemas.microsoft.com/office/drawing/2014/main" id="{D2403925-8861-209E-FDC1-3E5E3CB4E3BC}"/>
              </a:ext>
            </a:extLst>
          </p:cNvPr>
          <p:cNvPicPr>
            <a:picLocks noChangeAspect="1"/>
          </p:cNvPicPr>
          <p:nvPr/>
        </p:nvPicPr>
        <p:blipFill rotWithShape="1">
          <a:blip r:embed="rId6"/>
          <a:srcRect t="72274"/>
          <a:stretch/>
        </p:blipFill>
        <p:spPr>
          <a:xfrm>
            <a:off x="614336" y="1810644"/>
            <a:ext cx="3507038" cy="653011"/>
          </a:xfrm>
          <a:prstGeom prst="rect">
            <a:avLst/>
          </a:prstGeom>
        </p:spPr>
      </p:pic>
      <p:sp>
        <p:nvSpPr>
          <p:cNvPr id="23" name="Google Shape;91;p17">
            <a:extLst>
              <a:ext uri="{FF2B5EF4-FFF2-40B4-BE49-F238E27FC236}">
                <a16:creationId xmlns:a16="http://schemas.microsoft.com/office/drawing/2014/main" id="{A0E458DD-9C17-3736-2EEC-79382E6EB03B}"/>
              </a:ext>
            </a:extLst>
          </p:cNvPr>
          <p:cNvSpPr txBox="1"/>
          <p:nvPr/>
        </p:nvSpPr>
        <p:spPr>
          <a:xfrm>
            <a:off x="443369" y="4337358"/>
            <a:ext cx="8257262" cy="369302"/>
          </a:xfrm>
          <a:prstGeom prst="rect">
            <a:avLst/>
          </a:prstGeom>
          <a:noFill/>
          <a:ln>
            <a:noFill/>
          </a:ln>
        </p:spPr>
        <p:txBody>
          <a:bodyPr spcFirstLastPara="1" wrap="square" lIns="91425" tIns="91425" rIns="91425" bIns="91425" anchor="t" anchorCtr="0">
            <a:spAutoFit/>
          </a:bodyPr>
          <a:lstStyle/>
          <a:p>
            <a:r>
              <a:rPr lang="en-US" sz="1200" dirty="0">
                <a:solidFill>
                  <a:schemeClr val="tx2">
                    <a:lumMod val="25000"/>
                  </a:schemeClr>
                </a:solidFill>
              </a:rPr>
              <a:t>We can not transform it into a deterministic one directly – we introduce a </a:t>
            </a:r>
            <a:r>
              <a:rPr lang="en-US" sz="1200" dirty="0">
                <a:solidFill>
                  <a:schemeClr val="accent1"/>
                </a:solidFill>
              </a:rPr>
              <a:t>relaxation </a:t>
            </a:r>
          </a:p>
        </p:txBody>
      </p:sp>
      <p:sp>
        <p:nvSpPr>
          <p:cNvPr id="6" name="Text Placeholder 4">
            <a:extLst>
              <a:ext uri="{FF2B5EF4-FFF2-40B4-BE49-F238E27FC236}">
                <a16:creationId xmlns:a16="http://schemas.microsoft.com/office/drawing/2014/main" id="{AFBC0BE3-599B-43F9-E34C-21EC39FF3C7B}"/>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C3AD3C61-5514-AB68-540A-BFA790E965E8}"/>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730150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sz="2100" dirty="0"/>
              <a:t>Mathematical Representation of the State Constraints 2</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37</a:t>
            </a:fld>
            <a:endParaRPr lang="en-US" dirty="0"/>
          </a:p>
        </p:txBody>
      </p:sp>
      <mc:AlternateContent xmlns:mc="http://schemas.openxmlformats.org/markup-compatibility/2006" xmlns:a14="http://schemas.microsoft.com/office/drawing/2010/main">
        <mc:Choice Requires="a14">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If x follows a </a:t>
                </a:r>
                <a:r>
                  <a:rPr lang="en-US" sz="1200" dirty="0">
                    <a:solidFill>
                      <a:schemeClr val="accent1"/>
                    </a:solidFill>
                  </a:rPr>
                  <a:t>Gaussian</a:t>
                </a:r>
                <a:r>
                  <a:rPr lang="en-US" sz="1200" dirty="0">
                    <a:solidFill>
                      <a:schemeClr val="tx1"/>
                    </a:solidFill>
                  </a:rPr>
                  <a:t>, </a:t>
                </a:r>
                <a14:m>
                  <m:oMath xmlns:m="http://schemas.openxmlformats.org/officeDocument/2006/math">
                    <m:r>
                      <m:rPr>
                        <m:sty m:val="p"/>
                      </m:rPr>
                      <a:rPr lang="en-US" sz="1200" b="0" i="0" smtClean="0">
                        <a:solidFill>
                          <a:schemeClr val="tx1"/>
                        </a:solidFill>
                        <a:latin typeface="Cambria Math" panose="02040503050406030204" pitchFamily="18" charset="0"/>
                      </a:rPr>
                      <m:t>Pr</m:t>
                    </m:r>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𝐴𝑥</m:t>
                    </m:r>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𝑏</m:t>
                    </m:r>
                    <m:r>
                      <a:rPr lang="en-US" sz="1200" b="0" i="1" smtClean="0">
                        <a:solidFill>
                          <a:schemeClr val="tx1"/>
                        </a:solidFill>
                        <a:latin typeface="Cambria Math" panose="02040503050406030204" pitchFamily="18" charset="0"/>
                      </a:rPr>
                      <m:t>≤0)</m:t>
                    </m:r>
                  </m:oMath>
                </a14:m>
                <a:r>
                  <a:rPr lang="en-US" sz="1200" dirty="0">
                    <a:solidFill>
                      <a:schemeClr val="tx1"/>
                    </a:solidFill>
                  </a:rPr>
                  <a:t> is transformed into a SOCP constraint </a:t>
                </a:r>
                <a:r>
                  <a:rPr lang="en-US" sz="1200" dirty="0" err="1">
                    <a:solidFill>
                      <a:schemeClr val="tx1"/>
                    </a:solidFill>
                  </a:rPr>
                  <a:t>w.r.t.</a:t>
                </a:r>
                <a:r>
                  <a:rPr lang="en-US" sz="1200" dirty="0">
                    <a:solidFill>
                      <a:schemeClr val="tx1"/>
                    </a:solidFill>
                  </a:rPr>
                  <a:t> a covariance and mean of x. </a:t>
                </a:r>
              </a:p>
            </p:txBody>
          </p:sp>
        </mc:Choice>
        <mc:Fallback xmlns="">
          <p:sp>
            <p:nvSpPr>
              <p:cNvPr id="21" name="Text Placeholder 2">
                <a:extLst>
                  <a:ext uri="{FF2B5EF4-FFF2-40B4-BE49-F238E27FC236}">
                    <a16:creationId xmlns:a16="http://schemas.microsoft.com/office/drawing/2014/main" id="{109D7BFE-45F9-8D59-218B-323C5BBAA90F}"/>
                  </a:ext>
                </a:extLst>
              </p:cNvPr>
              <p:cNvSpPr>
                <a:spLocks noGrp="1" noRot="1" noChangeAspect="1" noMove="1" noResize="1" noEditPoints="1" noAdjustHandles="1" noChangeArrowheads="1" noChangeShapeType="1" noTextEdit="1"/>
              </p:cNvSpPr>
              <p:nvPr>
                <p:ph type="body" sz="quarter" idx="14"/>
              </p:nvPr>
            </p:nvSpPr>
            <p:spPr>
              <a:xfrm>
                <a:off x="314960" y="714222"/>
                <a:ext cx="8514080" cy="350262"/>
              </a:xfr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9EB5CF4-63BE-5F86-2D2A-8E4CE51998B6}"/>
              </a:ext>
            </a:extLst>
          </p:cNvPr>
          <p:cNvPicPr>
            <a:picLocks noChangeAspect="1"/>
          </p:cNvPicPr>
          <p:nvPr/>
        </p:nvPicPr>
        <p:blipFill>
          <a:blip r:embed="rId4"/>
          <a:stretch>
            <a:fillRect/>
          </a:stretch>
        </p:blipFill>
        <p:spPr>
          <a:xfrm>
            <a:off x="3019459" y="1064484"/>
            <a:ext cx="2548617" cy="1752174"/>
          </a:xfrm>
          <a:prstGeom prst="rect">
            <a:avLst/>
          </a:prstGeom>
        </p:spPr>
      </p:pic>
      <p:pic>
        <p:nvPicPr>
          <p:cNvPr id="11" name="Picture 10">
            <a:extLst>
              <a:ext uri="{FF2B5EF4-FFF2-40B4-BE49-F238E27FC236}">
                <a16:creationId xmlns:a16="http://schemas.microsoft.com/office/drawing/2014/main" id="{CB595B87-F16A-FD86-DABD-CB1F1D9F6D4A}"/>
              </a:ext>
            </a:extLst>
          </p:cNvPr>
          <p:cNvPicPr>
            <a:picLocks noChangeAspect="1"/>
          </p:cNvPicPr>
          <p:nvPr/>
        </p:nvPicPr>
        <p:blipFill>
          <a:blip r:embed="rId5"/>
          <a:stretch>
            <a:fillRect/>
          </a:stretch>
        </p:blipFill>
        <p:spPr>
          <a:xfrm>
            <a:off x="2928451" y="2988989"/>
            <a:ext cx="2730634" cy="1877311"/>
          </a:xfrm>
          <a:prstGeom prst="rect">
            <a:avLst/>
          </a:prstGeom>
        </p:spPr>
      </p:pic>
      <p:pic>
        <p:nvPicPr>
          <p:cNvPr id="13" name="Picture 12">
            <a:extLst>
              <a:ext uri="{FF2B5EF4-FFF2-40B4-BE49-F238E27FC236}">
                <a16:creationId xmlns:a16="http://schemas.microsoft.com/office/drawing/2014/main" id="{57363392-4F6A-C106-0ED4-D6904063835D}"/>
              </a:ext>
            </a:extLst>
          </p:cNvPr>
          <p:cNvPicPr>
            <a:picLocks noChangeAspect="1"/>
          </p:cNvPicPr>
          <p:nvPr/>
        </p:nvPicPr>
        <p:blipFill>
          <a:blip r:embed="rId6"/>
          <a:stretch>
            <a:fillRect/>
          </a:stretch>
        </p:blipFill>
        <p:spPr>
          <a:xfrm>
            <a:off x="876098" y="1838775"/>
            <a:ext cx="1613605" cy="195109"/>
          </a:xfrm>
          <a:prstGeom prst="rect">
            <a:avLst/>
          </a:prstGeom>
        </p:spPr>
      </p:pic>
      <p:pic>
        <p:nvPicPr>
          <p:cNvPr id="15" name="Picture 14">
            <a:extLst>
              <a:ext uri="{FF2B5EF4-FFF2-40B4-BE49-F238E27FC236}">
                <a16:creationId xmlns:a16="http://schemas.microsoft.com/office/drawing/2014/main" id="{AA952FAA-7625-BCCF-1F3B-6D0BF7A52239}"/>
              </a:ext>
            </a:extLst>
          </p:cNvPr>
          <p:cNvPicPr>
            <a:picLocks noChangeAspect="1"/>
          </p:cNvPicPr>
          <p:nvPr/>
        </p:nvPicPr>
        <p:blipFill>
          <a:blip r:embed="rId7"/>
          <a:stretch>
            <a:fillRect/>
          </a:stretch>
        </p:blipFill>
        <p:spPr>
          <a:xfrm>
            <a:off x="876946" y="3830091"/>
            <a:ext cx="1587238" cy="195109"/>
          </a:xfrm>
          <a:prstGeom prst="rect">
            <a:avLst/>
          </a:prstGeom>
        </p:spPr>
      </p:pic>
      <p:pic>
        <p:nvPicPr>
          <p:cNvPr id="17" name="Picture 16">
            <a:extLst>
              <a:ext uri="{FF2B5EF4-FFF2-40B4-BE49-F238E27FC236}">
                <a16:creationId xmlns:a16="http://schemas.microsoft.com/office/drawing/2014/main" id="{2FEFDE61-8CC0-20DD-4297-D8D7D12C529D}"/>
              </a:ext>
            </a:extLst>
          </p:cNvPr>
          <p:cNvPicPr>
            <a:picLocks noChangeAspect="1"/>
          </p:cNvPicPr>
          <p:nvPr/>
        </p:nvPicPr>
        <p:blipFill>
          <a:blip r:embed="rId8"/>
          <a:stretch>
            <a:fillRect/>
          </a:stretch>
        </p:blipFill>
        <p:spPr>
          <a:xfrm>
            <a:off x="5659085" y="3645921"/>
            <a:ext cx="2981217" cy="563446"/>
          </a:xfrm>
          <a:prstGeom prst="rect">
            <a:avLst/>
          </a:prstGeom>
        </p:spPr>
      </p:pic>
      <p:pic>
        <p:nvPicPr>
          <p:cNvPr id="19" name="Picture 18">
            <a:extLst>
              <a:ext uri="{FF2B5EF4-FFF2-40B4-BE49-F238E27FC236}">
                <a16:creationId xmlns:a16="http://schemas.microsoft.com/office/drawing/2014/main" id="{6245CB10-6A2D-D38A-C72E-4A134705C537}"/>
              </a:ext>
            </a:extLst>
          </p:cNvPr>
          <p:cNvPicPr>
            <a:picLocks noChangeAspect="1"/>
          </p:cNvPicPr>
          <p:nvPr/>
        </p:nvPicPr>
        <p:blipFill>
          <a:blip r:embed="rId9"/>
          <a:stretch>
            <a:fillRect/>
          </a:stretch>
        </p:blipFill>
        <p:spPr>
          <a:xfrm>
            <a:off x="5659085" y="1804139"/>
            <a:ext cx="2981216" cy="281247"/>
          </a:xfrm>
          <a:prstGeom prst="rect">
            <a:avLst/>
          </a:prstGeom>
        </p:spPr>
      </p:pic>
      <p:cxnSp>
        <p:nvCxnSpPr>
          <p:cNvPr id="20" name="Straight Connector 19">
            <a:extLst>
              <a:ext uri="{FF2B5EF4-FFF2-40B4-BE49-F238E27FC236}">
                <a16:creationId xmlns:a16="http://schemas.microsoft.com/office/drawing/2014/main" id="{2D334551-2AFC-9DC6-E629-564E896782C8}"/>
              </a:ext>
            </a:extLst>
          </p:cNvPr>
          <p:cNvCxnSpPr>
            <a:cxnSpLocks/>
          </p:cNvCxnSpPr>
          <p:nvPr/>
        </p:nvCxnSpPr>
        <p:spPr>
          <a:xfrm flipH="1">
            <a:off x="1233628" y="2946116"/>
            <a:ext cx="6422443"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Text Placeholder 4">
            <a:extLst>
              <a:ext uri="{FF2B5EF4-FFF2-40B4-BE49-F238E27FC236}">
                <a16:creationId xmlns:a16="http://schemas.microsoft.com/office/drawing/2014/main" id="{6EF1BB9B-9926-CA17-6FB4-008419475AB8}"/>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568E0DB8-D68E-E15F-5E7F-8F0EA6ED1BCB}"/>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98870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38</a:t>
            </a:fld>
            <a:endParaRPr lang="en-US" dirty="0"/>
          </a:p>
        </p:txBody>
      </p:sp>
      <p:sp>
        <p:nvSpPr>
          <p:cNvPr id="21" name="Title 20">
            <a:extLst>
              <a:ext uri="{FF2B5EF4-FFF2-40B4-BE49-F238E27FC236}">
                <a16:creationId xmlns:a16="http://schemas.microsoft.com/office/drawing/2014/main" id="{7A00DB7B-B435-A5B2-D6E3-A4F516FE8B3D}"/>
              </a:ext>
            </a:extLst>
          </p:cNvPr>
          <p:cNvSpPr>
            <a:spLocks noGrp="1"/>
          </p:cNvSpPr>
          <p:nvPr>
            <p:ph type="title"/>
          </p:nvPr>
        </p:nvSpPr>
        <p:spPr/>
        <p:txBody>
          <a:bodyPr/>
          <a:lstStyle/>
          <a:p>
            <a:r>
              <a:rPr lang="en-US" dirty="0"/>
              <a:t>Content Overview</a:t>
            </a:r>
          </a:p>
        </p:txBody>
      </p:sp>
      <p:pic>
        <p:nvPicPr>
          <p:cNvPr id="3" name="Picture 2">
            <a:extLst>
              <a:ext uri="{FF2B5EF4-FFF2-40B4-BE49-F238E27FC236}">
                <a16:creationId xmlns:a16="http://schemas.microsoft.com/office/drawing/2014/main" id="{A9FB2484-8B9E-2ACC-90D3-A9979AFAD15C}"/>
              </a:ext>
            </a:extLst>
          </p:cNvPr>
          <p:cNvPicPr>
            <a:picLocks noChangeAspect="1"/>
          </p:cNvPicPr>
          <p:nvPr/>
        </p:nvPicPr>
        <p:blipFill rotWithShape="1">
          <a:blip r:embed="rId3" cstate="screen">
            <a:alphaModFix amt="42000"/>
            <a:extLst>
              <a:ext uri="{28A0092B-C50C-407E-A947-70E740481C1C}">
                <a14:useLocalDpi xmlns:a14="http://schemas.microsoft.com/office/drawing/2010/main"/>
              </a:ext>
            </a:extLst>
          </a:blip>
          <a:srcRect/>
          <a:stretch/>
        </p:blipFill>
        <p:spPr>
          <a:xfrm>
            <a:off x="899768" y="1423989"/>
            <a:ext cx="1988203" cy="1688392"/>
          </a:xfrm>
          <a:prstGeom prst="rect">
            <a:avLst/>
          </a:prstGeom>
          <a:ln w="12700">
            <a:solidFill>
              <a:schemeClr val="bg1"/>
            </a:solidFill>
          </a:ln>
        </p:spPr>
      </p:pic>
      <p:pic>
        <p:nvPicPr>
          <p:cNvPr id="6" name="Graphic 5">
            <a:extLst>
              <a:ext uri="{FF2B5EF4-FFF2-40B4-BE49-F238E27FC236}">
                <a16:creationId xmlns:a16="http://schemas.microsoft.com/office/drawing/2014/main" id="{F16DED75-E1E8-678C-322F-2CA74FE84E72}"/>
              </a:ext>
            </a:extLst>
          </p:cNvPr>
          <p:cNvPicPr>
            <a:picLocks noChangeAspect="1"/>
          </p:cNvPicPr>
          <p:nvPr/>
        </p:nvPicPr>
        <p:blipFill>
          <a:blip r:embed="rId4">
            <a:alphaModFix amt="23000"/>
            <a:extLst>
              <a:ext uri="{96DAC541-7B7A-43D3-8B79-37D633B846F1}">
                <asvg:svgBlip xmlns:asvg="http://schemas.microsoft.com/office/drawing/2016/SVG/main" r:embed="rId5"/>
              </a:ext>
            </a:extLst>
          </a:blip>
          <a:stretch>
            <a:fillRect/>
          </a:stretch>
        </p:blipFill>
        <p:spPr>
          <a:xfrm>
            <a:off x="3727804" y="1423989"/>
            <a:ext cx="1688392" cy="1688392"/>
          </a:xfrm>
          <a:prstGeom prst="rect">
            <a:avLst/>
          </a:prstGeom>
        </p:spPr>
      </p:pic>
      <p:pic>
        <p:nvPicPr>
          <p:cNvPr id="7" name="Graphic 6">
            <a:extLst>
              <a:ext uri="{FF2B5EF4-FFF2-40B4-BE49-F238E27FC236}">
                <a16:creationId xmlns:a16="http://schemas.microsoft.com/office/drawing/2014/main" id="{CF46A520-44C8-D5A0-0E30-3F565BA65D5B}"/>
              </a:ext>
            </a:extLst>
          </p:cNvPr>
          <p:cNvPicPr>
            <a:picLocks noChangeAspect="1"/>
          </p:cNvPicPr>
          <p:nvPr/>
        </p:nvPicPr>
        <p:blipFill>
          <a:blip r:embed="rId6">
            <a:alphaModFix amt="23000"/>
            <a:extLst>
              <a:ext uri="{96DAC541-7B7A-43D3-8B79-37D633B846F1}">
                <asvg:svgBlip xmlns:asvg="http://schemas.microsoft.com/office/drawing/2016/SVG/main" r:embed="rId7"/>
              </a:ext>
            </a:extLst>
          </a:blip>
          <a:stretch>
            <a:fillRect/>
          </a:stretch>
        </p:blipFill>
        <p:spPr>
          <a:xfrm>
            <a:off x="4148066" y="1532353"/>
            <a:ext cx="847867" cy="847867"/>
          </a:xfrm>
          <a:prstGeom prst="rect">
            <a:avLst/>
          </a:prstGeom>
        </p:spPr>
      </p:pic>
      <p:pic>
        <p:nvPicPr>
          <p:cNvPr id="11" name="Graphic 10">
            <a:extLst>
              <a:ext uri="{FF2B5EF4-FFF2-40B4-BE49-F238E27FC236}">
                <a16:creationId xmlns:a16="http://schemas.microsoft.com/office/drawing/2014/main" id="{49827055-A9D5-6968-7325-D230A4C56968}"/>
              </a:ext>
            </a:extLst>
          </p:cNvPr>
          <p:cNvPicPr>
            <a:picLocks noChangeAspect="1"/>
          </p:cNvPicPr>
          <p:nvPr/>
        </p:nvPicPr>
        <p:blipFill>
          <a:blip r:embed="rId8">
            <a:alphaModFix/>
            <a:extLst>
              <a:ext uri="{96DAC541-7B7A-43D3-8B79-37D633B846F1}">
                <asvg:svgBlip xmlns:asvg="http://schemas.microsoft.com/office/drawing/2016/SVG/main" r:embed="rId9"/>
              </a:ext>
            </a:extLst>
          </a:blip>
          <a:stretch>
            <a:fillRect/>
          </a:stretch>
        </p:blipFill>
        <p:spPr>
          <a:xfrm>
            <a:off x="6256029" y="1423989"/>
            <a:ext cx="1688391" cy="1688391"/>
          </a:xfrm>
          <a:prstGeom prst="rect">
            <a:avLst/>
          </a:prstGeom>
        </p:spPr>
      </p:pic>
      <p:sp>
        <p:nvSpPr>
          <p:cNvPr id="12" name="TextBox 11">
            <a:extLst>
              <a:ext uri="{FF2B5EF4-FFF2-40B4-BE49-F238E27FC236}">
                <a16:creationId xmlns:a16="http://schemas.microsoft.com/office/drawing/2014/main" id="{093AE240-9E45-C87C-EC31-A4A6E396224C}"/>
              </a:ext>
            </a:extLst>
          </p:cNvPr>
          <p:cNvSpPr txBox="1"/>
          <p:nvPr/>
        </p:nvSpPr>
        <p:spPr>
          <a:xfrm>
            <a:off x="993968" y="3417518"/>
            <a:ext cx="1799802" cy="323165"/>
          </a:xfrm>
          <a:prstGeom prst="rect">
            <a:avLst/>
          </a:prstGeom>
          <a:noFill/>
        </p:spPr>
        <p:txBody>
          <a:bodyPr wrap="square" rtlCol="0">
            <a:spAutoFit/>
          </a:bodyPr>
          <a:lstStyle/>
          <a:p>
            <a:pPr algn="ctr"/>
            <a:r>
              <a:rPr lang="en-US" sz="1500" dirty="0">
                <a:solidFill>
                  <a:schemeClr val="tx1">
                    <a:alpha val="42000"/>
                  </a:schemeClr>
                </a:solidFill>
              </a:rPr>
              <a:t>DARE Project </a:t>
            </a:r>
          </a:p>
        </p:txBody>
      </p:sp>
      <p:sp>
        <p:nvSpPr>
          <p:cNvPr id="14" name="TextBox 13">
            <a:extLst>
              <a:ext uri="{FF2B5EF4-FFF2-40B4-BE49-F238E27FC236}">
                <a16:creationId xmlns:a16="http://schemas.microsoft.com/office/drawing/2014/main" id="{99965C3D-B4E4-899F-25DD-3B8B9F863C76}"/>
              </a:ext>
            </a:extLst>
          </p:cNvPr>
          <p:cNvSpPr txBox="1"/>
          <p:nvPr/>
        </p:nvSpPr>
        <p:spPr>
          <a:xfrm>
            <a:off x="3672099" y="3315469"/>
            <a:ext cx="1799802" cy="553998"/>
          </a:xfrm>
          <a:prstGeom prst="rect">
            <a:avLst/>
          </a:prstGeom>
          <a:noFill/>
        </p:spPr>
        <p:txBody>
          <a:bodyPr wrap="square" rtlCol="0">
            <a:spAutoFit/>
          </a:bodyPr>
          <a:lstStyle/>
          <a:p>
            <a:pPr algn="ctr"/>
            <a:r>
              <a:rPr lang="en-US" sz="1500" dirty="0">
                <a:solidFill>
                  <a:schemeClr val="tx1">
                    <a:alpha val="42000"/>
                  </a:schemeClr>
                </a:solidFill>
              </a:rPr>
              <a:t>Trajectory Planner with Model V&amp;V</a:t>
            </a:r>
          </a:p>
        </p:txBody>
      </p:sp>
      <p:sp>
        <p:nvSpPr>
          <p:cNvPr id="15" name="TextBox 14">
            <a:extLst>
              <a:ext uri="{FF2B5EF4-FFF2-40B4-BE49-F238E27FC236}">
                <a16:creationId xmlns:a16="http://schemas.microsoft.com/office/drawing/2014/main" id="{5F917E4E-5787-80B9-8B5E-85A25F0D07F9}"/>
              </a:ext>
            </a:extLst>
          </p:cNvPr>
          <p:cNvSpPr txBox="1"/>
          <p:nvPr/>
        </p:nvSpPr>
        <p:spPr>
          <a:xfrm>
            <a:off x="6200323" y="3417517"/>
            <a:ext cx="1799802" cy="323165"/>
          </a:xfrm>
          <a:prstGeom prst="rect">
            <a:avLst/>
          </a:prstGeom>
          <a:noFill/>
        </p:spPr>
        <p:txBody>
          <a:bodyPr wrap="square" rtlCol="0">
            <a:spAutoFit/>
          </a:bodyPr>
          <a:lstStyle/>
          <a:p>
            <a:pPr algn="ctr"/>
            <a:r>
              <a:rPr lang="en-US" sz="1500" dirty="0"/>
              <a:t>Numerical Sims</a:t>
            </a:r>
          </a:p>
        </p:txBody>
      </p:sp>
      <p:sp>
        <p:nvSpPr>
          <p:cNvPr id="4" name="Text Placeholder 4">
            <a:extLst>
              <a:ext uri="{FF2B5EF4-FFF2-40B4-BE49-F238E27FC236}">
                <a16:creationId xmlns:a16="http://schemas.microsoft.com/office/drawing/2014/main" id="{9E075A29-C199-B016-3375-F11E2A20EE16}"/>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34C75A07-1BD6-3002-EEC0-43DF416336A9}"/>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7418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 using </a:t>
            </a:r>
            <a:r>
              <a:rPr lang="en-US" dirty="0" err="1"/>
              <a:t>MuSCAT</a:t>
            </a:r>
            <a:endParaRPr lang="en-US" dirty="0"/>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39</a:t>
            </a:fld>
            <a:endParaRPr lang="en-US" dirty="0"/>
          </a:p>
        </p:txBody>
      </p:sp>
      <p:pic>
        <p:nvPicPr>
          <p:cNvPr id="7" name="DARE_Video">
            <a:hlinkClick r:id="" action="ppaction://media"/>
            <a:extLst>
              <a:ext uri="{FF2B5EF4-FFF2-40B4-BE49-F238E27FC236}">
                <a16:creationId xmlns:a16="http://schemas.microsoft.com/office/drawing/2014/main" id="{AE6DB0DE-B16A-4A26-2063-8440176082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9853" y="1173267"/>
            <a:ext cx="6682374" cy="3083636"/>
          </a:xfrm>
          <a:prstGeom prst="rect">
            <a:avLst/>
          </a:prstGeom>
        </p:spPr>
      </p:pic>
      <p:sp>
        <p:nvSpPr>
          <p:cNvPr id="4" name="Text Placeholder 4">
            <a:extLst>
              <a:ext uri="{FF2B5EF4-FFF2-40B4-BE49-F238E27FC236}">
                <a16:creationId xmlns:a16="http://schemas.microsoft.com/office/drawing/2014/main" id="{8B0ACAB7-687C-F036-4C09-ACD71F8E91FD}"/>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1805F526-49CD-6E00-83FB-449A7FE220F6}"/>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9955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4</a:t>
            </a:fld>
            <a:endParaRPr lang="en-US" dirty="0"/>
          </a:p>
        </p:txBody>
      </p:sp>
      <p:sp>
        <p:nvSpPr>
          <p:cNvPr id="21" name="Title 20">
            <a:extLst>
              <a:ext uri="{FF2B5EF4-FFF2-40B4-BE49-F238E27FC236}">
                <a16:creationId xmlns:a16="http://schemas.microsoft.com/office/drawing/2014/main" id="{7A00DB7B-B435-A5B2-D6E3-A4F516FE8B3D}"/>
              </a:ext>
            </a:extLst>
          </p:cNvPr>
          <p:cNvSpPr>
            <a:spLocks noGrp="1"/>
          </p:cNvSpPr>
          <p:nvPr>
            <p:ph type="title"/>
          </p:nvPr>
        </p:nvSpPr>
        <p:spPr/>
        <p:txBody>
          <a:bodyPr/>
          <a:lstStyle/>
          <a:p>
            <a:r>
              <a:rPr lang="en-US" dirty="0"/>
              <a:t>Content Overview</a:t>
            </a:r>
          </a:p>
        </p:txBody>
      </p:sp>
      <p:pic>
        <p:nvPicPr>
          <p:cNvPr id="3" name="Picture 2">
            <a:extLst>
              <a:ext uri="{FF2B5EF4-FFF2-40B4-BE49-F238E27FC236}">
                <a16:creationId xmlns:a16="http://schemas.microsoft.com/office/drawing/2014/main" id="{A9FB2484-8B9E-2ACC-90D3-A9979AFAD1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9768" y="1423989"/>
            <a:ext cx="1988203" cy="1688392"/>
          </a:xfrm>
          <a:prstGeom prst="rect">
            <a:avLst/>
          </a:prstGeom>
          <a:ln w="12700">
            <a:solidFill>
              <a:schemeClr val="bg1"/>
            </a:solidFill>
          </a:ln>
        </p:spPr>
      </p:pic>
      <p:pic>
        <p:nvPicPr>
          <p:cNvPr id="6" name="Graphic 5">
            <a:extLst>
              <a:ext uri="{FF2B5EF4-FFF2-40B4-BE49-F238E27FC236}">
                <a16:creationId xmlns:a16="http://schemas.microsoft.com/office/drawing/2014/main" id="{F16DED75-E1E8-678C-322F-2CA74FE84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7804" y="1423989"/>
            <a:ext cx="1688392" cy="1688392"/>
          </a:xfrm>
          <a:prstGeom prst="rect">
            <a:avLst/>
          </a:prstGeom>
        </p:spPr>
      </p:pic>
      <p:pic>
        <p:nvPicPr>
          <p:cNvPr id="7" name="Graphic 6">
            <a:extLst>
              <a:ext uri="{FF2B5EF4-FFF2-40B4-BE49-F238E27FC236}">
                <a16:creationId xmlns:a16="http://schemas.microsoft.com/office/drawing/2014/main" id="{CF46A520-44C8-D5A0-0E30-3F565BA65D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8066" y="1532353"/>
            <a:ext cx="847867" cy="847867"/>
          </a:xfrm>
          <a:prstGeom prst="rect">
            <a:avLst/>
          </a:prstGeom>
        </p:spPr>
      </p:pic>
      <p:pic>
        <p:nvPicPr>
          <p:cNvPr id="11" name="Graphic 10">
            <a:extLst>
              <a:ext uri="{FF2B5EF4-FFF2-40B4-BE49-F238E27FC236}">
                <a16:creationId xmlns:a16="http://schemas.microsoft.com/office/drawing/2014/main" id="{49827055-A9D5-6968-7325-D230A4C569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6029" y="1423989"/>
            <a:ext cx="1688391" cy="1688391"/>
          </a:xfrm>
          <a:prstGeom prst="rect">
            <a:avLst/>
          </a:prstGeom>
        </p:spPr>
      </p:pic>
      <p:sp>
        <p:nvSpPr>
          <p:cNvPr id="12" name="TextBox 11">
            <a:extLst>
              <a:ext uri="{FF2B5EF4-FFF2-40B4-BE49-F238E27FC236}">
                <a16:creationId xmlns:a16="http://schemas.microsoft.com/office/drawing/2014/main" id="{093AE240-9E45-C87C-EC31-A4A6E396224C}"/>
              </a:ext>
            </a:extLst>
          </p:cNvPr>
          <p:cNvSpPr txBox="1"/>
          <p:nvPr/>
        </p:nvSpPr>
        <p:spPr>
          <a:xfrm>
            <a:off x="993968" y="3417518"/>
            <a:ext cx="1799802" cy="323165"/>
          </a:xfrm>
          <a:prstGeom prst="rect">
            <a:avLst/>
          </a:prstGeom>
          <a:noFill/>
        </p:spPr>
        <p:txBody>
          <a:bodyPr wrap="square" rtlCol="0">
            <a:spAutoFit/>
          </a:bodyPr>
          <a:lstStyle/>
          <a:p>
            <a:pPr algn="ctr"/>
            <a:r>
              <a:rPr lang="en-US" sz="1500" dirty="0"/>
              <a:t>DARE Concept </a:t>
            </a:r>
          </a:p>
        </p:txBody>
      </p:sp>
      <p:sp>
        <p:nvSpPr>
          <p:cNvPr id="14" name="TextBox 13">
            <a:extLst>
              <a:ext uri="{FF2B5EF4-FFF2-40B4-BE49-F238E27FC236}">
                <a16:creationId xmlns:a16="http://schemas.microsoft.com/office/drawing/2014/main" id="{99965C3D-B4E4-899F-25DD-3B8B9F863C76}"/>
              </a:ext>
            </a:extLst>
          </p:cNvPr>
          <p:cNvSpPr txBox="1"/>
          <p:nvPr/>
        </p:nvSpPr>
        <p:spPr>
          <a:xfrm>
            <a:off x="3672099" y="3315469"/>
            <a:ext cx="1799802" cy="553998"/>
          </a:xfrm>
          <a:prstGeom prst="rect">
            <a:avLst/>
          </a:prstGeom>
          <a:noFill/>
        </p:spPr>
        <p:txBody>
          <a:bodyPr wrap="square" rtlCol="0">
            <a:spAutoFit/>
          </a:bodyPr>
          <a:lstStyle/>
          <a:p>
            <a:pPr algn="ctr"/>
            <a:r>
              <a:rPr lang="en-US" sz="1500" dirty="0"/>
              <a:t>Trajectory Planner with Model V&amp;V</a:t>
            </a:r>
          </a:p>
        </p:txBody>
      </p:sp>
      <p:sp>
        <p:nvSpPr>
          <p:cNvPr id="15" name="TextBox 14">
            <a:extLst>
              <a:ext uri="{FF2B5EF4-FFF2-40B4-BE49-F238E27FC236}">
                <a16:creationId xmlns:a16="http://schemas.microsoft.com/office/drawing/2014/main" id="{5F917E4E-5787-80B9-8B5E-85A25F0D07F9}"/>
              </a:ext>
            </a:extLst>
          </p:cNvPr>
          <p:cNvSpPr txBox="1"/>
          <p:nvPr/>
        </p:nvSpPr>
        <p:spPr>
          <a:xfrm>
            <a:off x="6200323" y="3417517"/>
            <a:ext cx="1799802" cy="323165"/>
          </a:xfrm>
          <a:prstGeom prst="rect">
            <a:avLst/>
          </a:prstGeom>
          <a:noFill/>
        </p:spPr>
        <p:txBody>
          <a:bodyPr wrap="square" rtlCol="0">
            <a:spAutoFit/>
          </a:bodyPr>
          <a:lstStyle/>
          <a:p>
            <a:pPr algn="ctr"/>
            <a:r>
              <a:rPr lang="en-US" sz="1500" dirty="0"/>
              <a:t>Numerical Sims</a:t>
            </a:r>
          </a:p>
        </p:txBody>
      </p:sp>
      <p:sp>
        <p:nvSpPr>
          <p:cNvPr id="16" name="Text Placeholder 4">
            <a:extLst>
              <a:ext uri="{FF2B5EF4-FFF2-40B4-BE49-F238E27FC236}">
                <a16:creationId xmlns:a16="http://schemas.microsoft.com/office/drawing/2014/main" id="{BB355074-FCA0-6D45-9C52-7CAF980F9F8A}"/>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4" name="Footer Placeholder 2">
            <a:extLst>
              <a:ext uri="{FF2B5EF4-FFF2-40B4-BE49-F238E27FC236}">
                <a16:creationId xmlns:a16="http://schemas.microsoft.com/office/drawing/2014/main" id="{06429A52-53AE-4CD8-2B34-681B9A0236EB}"/>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23738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0" y="327899"/>
            <a:ext cx="8636000" cy="434101"/>
          </a:xfrm>
        </p:spPr>
        <p:txBody>
          <a:bodyPr/>
          <a:lstStyle/>
          <a:p>
            <a:r>
              <a:rPr lang="en-US" sz="2200" dirty="0"/>
              <a:t>Resulting Trajectory </a:t>
            </a:r>
            <a:r>
              <a:rPr lang="en-US" sz="2400" dirty="0">
                <a:solidFill>
                  <a:schemeClr val="tx1"/>
                </a:solidFill>
              </a:rPr>
              <a:t>(Recon B for Nightingale)</a:t>
            </a:r>
            <a:endParaRPr lang="en-US" sz="2200" dirty="0"/>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40</a:t>
            </a:fld>
            <a:endParaRPr lang="en-US" dirty="0"/>
          </a:p>
        </p:txBody>
      </p:sp>
      <p:pic>
        <p:nvPicPr>
          <p:cNvPr id="12" name="Picture 11">
            <a:extLst>
              <a:ext uri="{FF2B5EF4-FFF2-40B4-BE49-F238E27FC236}">
                <a16:creationId xmlns:a16="http://schemas.microsoft.com/office/drawing/2014/main" id="{78E7A914-635F-3B74-548E-05EBF260F745}"/>
              </a:ext>
            </a:extLst>
          </p:cNvPr>
          <p:cNvPicPr>
            <a:picLocks noChangeAspect="1"/>
          </p:cNvPicPr>
          <p:nvPr/>
        </p:nvPicPr>
        <p:blipFill>
          <a:blip r:embed="rId3"/>
          <a:stretch>
            <a:fillRect/>
          </a:stretch>
        </p:blipFill>
        <p:spPr>
          <a:xfrm>
            <a:off x="1531517" y="1526561"/>
            <a:ext cx="6080965" cy="2779980"/>
          </a:xfrm>
          <a:prstGeom prst="rect">
            <a:avLst/>
          </a:prstGeom>
        </p:spPr>
      </p:pic>
      <p:sp>
        <p:nvSpPr>
          <p:cNvPr id="13" name="Text Placeholder 2">
            <a:extLst>
              <a:ext uri="{FF2B5EF4-FFF2-40B4-BE49-F238E27FC236}">
                <a16:creationId xmlns:a16="http://schemas.microsoft.com/office/drawing/2014/main" id="{664E8B41-106E-F1D6-BBD0-16A931A59CB7}"/>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The result of the proposed planner with </a:t>
            </a:r>
            <a:r>
              <a:rPr lang="en-US" sz="1200" dirty="0">
                <a:solidFill>
                  <a:schemeClr val="accent1"/>
                </a:solidFill>
              </a:rPr>
              <a:t>“warm start”</a:t>
            </a:r>
            <a:r>
              <a:rPr lang="en-US" sz="1200" dirty="0">
                <a:solidFill>
                  <a:schemeClr val="tx1"/>
                </a:solidFill>
              </a:rPr>
              <a:t>:</a:t>
            </a:r>
            <a:r>
              <a:rPr lang="en-US" sz="1200" dirty="0">
                <a:solidFill>
                  <a:schemeClr val="accent1"/>
                </a:solidFill>
              </a:rPr>
              <a:t> </a:t>
            </a:r>
            <a:r>
              <a:rPr lang="en-US" sz="1200" dirty="0">
                <a:solidFill>
                  <a:schemeClr val="tx1"/>
                </a:solidFill>
              </a:rPr>
              <a:t>using the O-</a:t>
            </a:r>
            <a:r>
              <a:rPr lang="en-US" sz="1200" dirty="0" err="1">
                <a:solidFill>
                  <a:schemeClr val="tx1"/>
                </a:solidFill>
              </a:rPr>
              <a:t>REx</a:t>
            </a:r>
            <a:r>
              <a:rPr lang="en-US" sz="1200" dirty="0">
                <a:solidFill>
                  <a:schemeClr val="tx1"/>
                </a:solidFill>
              </a:rPr>
              <a:t> as-flown trajectory as an initial guess for the planner</a:t>
            </a:r>
          </a:p>
        </p:txBody>
      </p:sp>
      <p:sp>
        <p:nvSpPr>
          <p:cNvPr id="4" name="Text Placeholder 4">
            <a:extLst>
              <a:ext uri="{FF2B5EF4-FFF2-40B4-BE49-F238E27FC236}">
                <a16:creationId xmlns:a16="http://schemas.microsoft.com/office/drawing/2014/main" id="{ED6A12E3-9DBA-A70C-9E96-4E86C59C7122}"/>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047F1FF3-84BC-478B-5BFB-93F1257DC4ED}"/>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669608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0" y="327899"/>
            <a:ext cx="8636000" cy="434101"/>
          </a:xfrm>
        </p:spPr>
        <p:txBody>
          <a:bodyPr/>
          <a:lstStyle/>
          <a:p>
            <a:r>
              <a:rPr lang="en-US" sz="2200" dirty="0"/>
              <a:t>Resulting Trajectory </a:t>
            </a:r>
            <a:r>
              <a:rPr lang="en-US" sz="2400" dirty="0">
                <a:solidFill>
                  <a:schemeClr val="tx1"/>
                </a:solidFill>
              </a:rPr>
              <a:t>(Recon B for Nightingale)</a:t>
            </a:r>
            <a:endParaRPr lang="en-US" sz="2200" dirty="0"/>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41</a:t>
            </a:fld>
            <a:endParaRPr lang="en-US" dirty="0"/>
          </a:p>
        </p:txBody>
      </p:sp>
      <p:pic>
        <p:nvPicPr>
          <p:cNvPr id="12" name="Picture 11">
            <a:extLst>
              <a:ext uri="{FF2B5EF4-FFF2-40B4-BE49-F238E27FC236}">
                <a16:creationId xmlns:a16="http://schemas.microsoft.com/office/drawing/2014/main" id="{78E7A914-635F-3B74-548E-05EBF260F745}"/>
              </a:ext>
            </a:extLst>
          </p:cNvPr>
          <p:cNvPicPr>
            <a:picLocks noChangeAspect="1"/>
          </p:cNvPicPr>
          <p:nvPr/>
        </p:nvPicPr>
        <p:blipFill>
          <a:blip r:embed="rId3"/>
          <a:stretch>
            <a:fillRect/>
          </a:stretch>
        </p:blipFill>
        <p:spPr>
          <a:xfrm>
            <a:off x="1531517" y="1526561"/>
            <a:ext cx="6080965" cy="2779980"/>
          </a:xfrm>
          <a:prstGeom prst="rect">
            <a:avLst/>
          </a:prstGeom>
        </p:spPr>
      </p:pic>
      <p:sp>
        <p:nvSpPr>
          <p:cNvPr id="13" name="Text Placeholder 2">
            <a:extLst>
              <a:ext uri="{FF2B5EF4-FFF2-40B4-BE49-F238E27FC236}">
                <a16:creationId xmlns:a16="http://schemas.microsoft.com/office/drawing/2014/main" id="{664E8B41-106E-F1D6-BBD0-16A931A59CB7}"/>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The result of the proposed planner with </a:t>
            </a:r>
            <a:r>
              <a:rPr lang="en-US" sz="1200" dirty="0">
                <a:solidFill>
                  <a:schemeClr val="accent1"/>
                </a:solidFill>
              </a:rPr>
              <a:t>“warm start”</a:t>
            </a:r>
            <a:r>
              <a:rPr lang="en-US" sz="1200" dirty="0">
                <a:solidFill>
                  <a:schemeClr val="tx1"/>
                </a:solidFill>
              </a:rPr>
              <a:t>:</a:t>
            </a:r>
            <a:r>
              <a:rPr lang="en-US" sz="1200" dirty="0">
                <a:solidFill>
                  <a:schemeClr val="accent1"/>
                </a:solidFill>
              </a:rPr>
              <a:t> </a:t>
            </a:r>
            <a:r>
              <a:rPr lang="en-US" sz="1200" dirty="0">
                <a:solidFill>
                  <a:schemeClr val="tx1"/>
                </a:solidFill>
              </a:rPr>
              <a:t>using the O-</a:t>
            </a:r>
            <a:r>
              <a:rPr lang="en-US" sz="1200" dirty="0" err="1">
                <a:solidFill>
                  <a:schemeClr val="tx1"/>
                </a:solidFill>
              </a:rPr>
              <a:t>REx</a:t>
            </a:r>
            <a:r>
              <a:rPr lang="en-US" sz="1200" dirty="0">
                <a:solidFill>
                  <a:schemeClr val="tx1"/>
                </a:solidFill>
              </a:rPr>
              <a:t> as-flown trajectory as an initial guess for the planner</a:t>
            </a:r>
          </a:p>
        </p:txBody>
      </p:sp>
      <p:cxnSp>
        <p:nvCxnSpPr>
          <p:cNvPr id="15" name="Straight Arrow Connector 14">
            <a:extLst>
              <a:ext uri="{FF2B5EF4-FFF2-40B4-BE49-F238E27FC236}">
                <a16:creationId xmlns:a16="http://schemas.microsoft.com/office/drawing/2014/main" id="{B3C5D9E3-EA67-3DAF-D61C-D8185EB85F45}"/>
              </a:ext>
            </a:extLst>
          </p:cNvPr>
          <p:cNvCxnSpPr>
            <a:cxnSpLocks/>
          </p:cNvCxnSpPr>
          <p:nvPr/>
        </p:nvCxnSpPr>
        <p:spPr>
          <a:xfrm flipH="1">
            <a:off x="4765722" y="1386942"/>
            <a:ext cx="389285" cy="346862"/>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227841D-24A3-6064-F5BD-B6C8E655DCDB}"/>
              </a:ext>
            </a:extLst>
          </p:cNvPr>
          <p:cNvCxnSpPr>
            <a:cxnSpLocks/>
          </p:cNvCxnSpPr>
          <p:nvPr/>
        </p:nvCxnSpPr>
        <p:spPr>
          <a:xfrm flipH="1" flipV="1">
            <a:off x="2794750" y="3579992"/>
            <a:ext cx="255296" cy="726549"/>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ext Placeholder 4">
            <a:extLst>
              <a:ext uri="{FF2B5EF4-FFF2-40B4-BE49-F238E27FC236}">
                <a16:creationId xmlns:a16="http://schemas.microsoft.com/office/drawing/2014/main" id="{FCDEBC43-04DA-267F-854D-97A672BBEDD6}"/>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F7284568-DE6E-B50F-766B-FF9798EEBF42}"/>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4202692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phase&#10;&#10;Description automatically generated">
            <a:extLst>
              <a:ext uri="{FF2B5EF4-FFF2-40B4-BE49-F238E27FC236}">
                <a16:creationId xmlns:a16="http://schemas.microsoft.com/office/drawing/2014/main" id="{F8B91362-6E45-B87E-71F3-8D5D8879F4C8}"/>
              </a:ext>
            </a:extLst>
          </p:cNvPr>
          <p:cNvPicPr>
            <a:picLocks noChangeAspect="1"/>
          </p:cNvPicPr>
          <p:nvPr/>
        </p:nvPicPr>
        <p:blipFill>
          <a:blip r:embed="rId3"/>
          <a:stretch>
            <a:fillRect/>
          </a:stretch>
        </p:blipFill>
        <p:spPr>
          <a:xfrm>
            <a:off x="707745" y="1672653"/>
            <a:ext cx="2948323" cy="2340789"/>
          </a:xfrm>
          <a:prstGeom prst="rect">
            <a:avLst/>
          </a:prstGeom>
        </p:spPr>
      </p:pic>
      <p:sp>
        <p:nvSpPr>
          <p:cNvPr id="3" name="Title 2"/>
          <p:cNvSpPr>
            <a:spLocks noGrp="1"/>
          </p:cNvSpPr>
          <p:nvPr>
            <p:ph type="title"/>
          </p:nvPr>
        </p:nvSpPr>
        <p:spPr>
          <a:xfrm>
            <a:off x="254000" y="327899"/>
            <a:ext cx="8636000" cy="434101"/>
          </a:xfrm>
        </p:spPr>
        <p:txBody>
          <a:bodyPr/>
          <a:lstStyle/>
          <a:p>
            <a:r>
              <a:rPr lang="en-US" sz="2200" dirty="0"/>
              <a:t>Constraints Satisfaction </a:t>
            </a:r>
            <a:r>
              <a:rPr lang="en-US" sz="2400" dirty="0">
                <a:solidFill>
                  <a:schemeClr val="tx1"/>
                </a:solidFill>
              </a:rPr>
              <a:t>(Recon B for Nightingale)</a:t>
            </a:r>
            <a:endParaRPr lang="en-US" sz="2200" dirty="0"/>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42</a:t>
            </a:fld>
            <a:endParaRPr lang="en-US" dirty="0"/>
          </a:p>
        </p:txBody>
      </p:sp>
      <p:pic>
        <p:nvPicPr>
          <p:cNvPr id="10" name="Picture 9">
            <a:extLst>
              <a:ext uri="{FF2B5EF4-FFF2-40B4-BE49-F238E27FC236}">
                <a16:creationId xmlns:a16="http://schemas.microsoft.com/office/drawing/2014/main" id="{947B27C9-C653-4B8E-B8F5-F6B987554F67}"/>
              </a:ext>
            </a:extLst>
          </p:cNvPr>
          <p:cNvPicPr>
            <a:picLocks noChangeAspect="1"/>
          </p:cNvPicPr>
          <p:nvPr/>
        </p:nvPicPr>
        <p:blipFill>
          <a:blip r:embed="rId4"/>
          <a:stretch>
            <a:fillRect/>
          </a:stretch>
        </p:blipFill>
        <p:spPr>
          <a:xfrm>
            <a:off x="3863712" y="1541315"/>
            <a:ext cx="4391585" cy="2607194"/>
          </a:xfrm>
          <a:prstGeom prst="rect">
            <a:avLst/>
          </a:prstGeom>
        </p:spPr>
      </p:pic>
      <p:sp>
        <p:nvSpPr>
          <p:cNvPr id="12" name="Text Placeholder 2">
            <a:extLst>
              <a:ext uri="{FF2B5EF4-FFF2-40B4-BE49-F238E27FC236}">
                <a16:creationId xmlns:a16="http://schemas.microsoft.com/office/drawing/2014/main" id="{C8A492B5-4AD3-D44F-2E86-4D1934FCEA65}"/>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The result of the proposed planner with </a:t>
            </a:r>
            <a:r>
              <a:rPr lang="en-US" sz="1200" dirty="0">
                <a:solidFill>
                  <a:schemeClr val="accent1"/>
                </a:solidFill>
              </a:rPr>
              <a:t>“warm start”</a:t>
            </a:r>
            <a:r>
              <a:rPr lang="en-US" sz="1200" dirty="0">
                <a:solidFill>
                  <a:schemeClr val="tx1"/>
                </a:solidFill>
              </a:rPr>
              <a:t>:</a:t>
            </a:r>
            <a:r>
              <a:rPr lang="en-US" sz="1200" dirty="0">
                <a:solidFill>
                  <a:schemeClr val="accent1"/>
                </a:solidFill>
              </a:rPr>
              <a:t> </a:t>
            </a:r>
            <a:r>
              <a:rPr lang="en-US" sz="1200" dirty="0">
                <a:solidFill>
                  <a:schemeClr val="tx1"/>
                </a:solidFill>
              </a:rPr>
              <a:t>using the O-</a:t>
            </a:r>
            <a:r>
              <a:rPr lang="en-US" sz="1200" dirty="0" err="1">
                <a:solidFill>
                  <a:schemeClr val="tx1"/>
                </a:solidFill>
              </a:rPr>
              <a:t>REx</a:t>
            </a:r>
            <a:r>
              <a:rPr lang="en-US" sz="1200" dirty="0">
                <a:solidFill>
                  <a:schemeClr val="tx1"/>
                </a:solidFill>
              </a:rPr>
              <a:t> as-flown trajectory as an initial guess for the planner</a:t>
            </a:r>
          </a:p>
        </p:txBody>
      </p:sp>
      <p:sp>
        <p:nvSpPr>
          <p:cNvPr id="7" name="Text Placeholder 4">
            <a:extLst>
              <a:ext uri="{FF2B5EF4-FFF2-40B4-BE49-F238E27FC236}">
                <a16:creationId xmlns:a16="http://schemas.microsoft.com/office/drawing/2014/main" id="{07A07E12-AC60-1B8C-179E-98E43E35C00C}"/>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3AAC774E-D621-F185-AAC3-6E673CB4A372}"/>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918472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0" y="327899"/>
            <a:ext cx="8636000" cy="434101"/>
          </a:xfrm>
        </p:spPr>
        <p:txBody>
          <a:bodyPr/>
          <a:lstStyle/>
          <a:p>
            <a:r>
              <a:rPr lang="en-US" sz="2200" dirty="0"/>
              <a:t>Constraints Satisfaction </a:t>
            </a:r>
            <a:r>
              <a:rPr lang="en-US" sz="2400" dirty="0">
                <a:solidFill>
                  <a:schemeClr val="tx1"/>
                </a:solidFill>
              </a:rPr>
              <a:t>(Recon B for Nightingale)</a:t>
            </a:r>
            <a:endParaRPr lang="en-US" sz="2200" dirty="0"/>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43</a:t>
            </a:fld>
            <a:endParaRPr lang="en-US" dirty="0"/>
          </a:p>
        </p:txBody>
      </p:sp>
      <p:pic>
        <p:nvPicPr>
          <p:cNvPr id="10" name="Picture 9">
            <a:extLst>
              <a:ext uri="{FF2B5EF4-FFF2-40B4-BE49-F238E27FC236}">
                <a16:creationId xmlns:a16="http://schemas.microsoft.com/office/drawing/2014/main" id="{947B27C9-C653-4B8E-B8F5-F6B987554F67}"/>
              </a:ext>
            </a:extLst>
          </p:cNvPr>
          <p:cNvPicPr>
            <a:picLocks noChangeAspect="1"/>
          </p:cNvPicPr>
          <p:nvPr/>
        </p:nvPicPr>
        <p:blipFill>
          <a:blip r:embed="rId3"/>
          <a:stretch>
            <a:fillRect/>
          </a:stretch>
        </p:blipFill>
        <p:spPr>
          <a:xfrm>
            <a:off x="3863712" y="1541315"/>
            <a:ext cx="4391585" cy="2607194"/>
          </a:xfrm>
          <a:prstGeom prst="rect">
            <a:avLst/>
          </a:prstGeom>
        </p:spPr>
      </p:pic>
      <p:sp>
        <p:nvSpPr>
          <p:cNvPr id="12" name="Text Placeholder 2">
            <a:extLst>
              <a:ext uri="{FF2B5EF4-FFF2-40B4-BE49-F238E27FC236}">
                <a16:creationId xmlns:a16="http://schemas.microsoft.com/office/drawing/2014/main" id="{C8A492B5-4AD3-D44F-2E86-4D1934FCEA65}"/>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The result of the proposed planner with </a:t>
            </a:r>
            <a:r>
              <a:rPr lang="en-US" sz="1200" dirty="0">
                <a:solidFill>
                  <a:schemeClr val="accent1"/>
                </a:solidFill>
              </a:rPr>
              <a:t>“warm start”</a:t>
            </a:r>
            <a:r>
              <a:rPr lang="en-US" sz="1200" dirty="0">
                <a:solidFill>
                  <a:schemeClr val="tx1"/>
                </a:solidFill>
              </a:rPr>
              <a:t>:</a:t>
            </a:r>
            <a:r>
              <a:rPr lang="en-US" sz="1200" dirty="0">
                <a:solidFill>
                  <a:schemeClr val="accent1"/>
                </a:solidFill>
              </a:rPr>
              <a:t> </a:t>
            </a:r>
            <a:r>
              <a:rPr lang="en-US" sz="1200" dirty="0">
                <a:solidFill>
                  <a:schemeClr val="tx1"/>
                </a:solidFill>
              </a:rPr>
              <a:t>using the O-</a:t>
            </a:r>
            <a:r>
              <a:rPr lang="en-US" sz="1200" dirty="0" err="1">
                <a:solidFill>
                  <a:schemeClr val="tx1"/>
                </a:solidFill>
              </a:rPr>
              <a:t>REx</a:t>
            </a:r>
            <a:r>
              <a:rPr lang="en-US" sz="1200" dirty="0">
                <a:solidFill>
                  <a:schemeClr val="tx1"/>
                </a:solidFill>
              </a:rPr>
              <a:t> as-flown trajectory as an initial guess for the planner</a:t>
            </a:r>
          </a:p>
        </p:txBody>
      </p:sp>
      <p:cxnSp>
        <p:nvCxnSpPr>
          <p:cNvPr id="4" name="Straight Arrow Connector 3">
            <a:extLst>
              <a:ext uri="{FF2B5EF4-FFF2-40B4-BE49-F238E27FC236}">
                <a16:creationId xmlns:a16="http://schemas.microsoft.com/office/drawing/2014/main" id="{80777A7E-4759-3896-99F6-4EF6023A6787}"/>
              </a:ext>
            </a:extLst>
          </p:cNvPr>
          <p:cNvCxnSpPr>
            <a:cxnSpLocks/>
          </p:cNvCxnSpPr>
          <p:nvPr/>
        </p:nvCxnSpPr>
        <p:spPr>
          <a:xfrm flipV="1">
            <a:off x="5682781" y="3958264"/>
            <a:ext cx="0" cy="380489"/>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0F03305-287C-3DD6-A87A-AED2997B953E}"/>
              </a:ext>
            </a:extLst>
          </p:cNvPr>
          <p:cNvCxnSpPr>
            <a:cxnSpLocks/>
          </p:cNvCxnSpPr>
          <p:nvPr/>
        </p:nvCxnSpPr>
        <p:spPr>
          <a:xfrm>
            <a:off x="5773813" y="1599010"/>
            <a:ext cx="0" cy="313366"/>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descr="A diagram of a phase&#10;&#10;Description automatically generated">
            <a:extLst>
              <a:ext uri="{FF2B5EF4-FFF2-40B4-BE49-F238E27FC236}">
                <a16:creationId xmlns:a16="http://schemas.microsoft.com/office/drawing/2014/main" id="{C3E5A10A-065A-7216-9D08-A173841BF8B3}"/>
              </a:ext>
            </a:extLst>
          </p:cNvPr>
          <p:cNvPicPr>
            <a:picLocks noChangeAspect="1"/>
          </p:cNvPicPr>
          <p:nvPr/>
        </p:nvPicPr>
        <p:blipFill>
          <a:blip r:embed="rId4"/>
          <a:stretch>
            <a:fillRect/>
          </a:stretch>
        </p:blipFill>
        <p:spPr>
          <a:xfrm>
            <a:off x="707745" y="1672653"/>
            <a:ext cx="2948323" cy="2340789"/>
          </a:xfrm>
          <a:prstGeom prst="rect">
            <a:avLst/>
          </a:prstGeom>
        </p:spPr>
      </p:pic>
      <p:sp>
        <p:nvSpPr>
          <p:cNvPr id="13" name="Text Placeholder 4">
            <a:extLst>
              <a:ext uri="{FF2B5EF4-FFF2-40B4-BE49-F238E27FC236}">
                <a16:creationId xmlns:a16="http://schemas.microsoft.com/office/drawing/2014/main" id="{6DA42B71-9B35-16BA-2A41-7B5055487F0C}"/>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5" name="Footer Placeholder 2">
            <a:extLst>
              <a:ext uri="{FF2B5EF4-FFF2-40B4-BE49-F238E27FC236}">
                <a16:creationId xmlns:a16="http://schemas.microsoft.com/office/drawing/2014/main" id="{CC3F7E0C-7D3D-7774-6D0D-3238FF4F5D3E}"/>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322772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0" y="327899"/>
            <a:ext cx="8636000" cy="434101"/>
          </a:xfrm>
        </p:spPr>
        <p:txBody>
          <a:bodyPr/>
          <a:lstStyle/>
          <a:p>
            <a:r>
              <a:rPr lang="en-US" sz="2200" dirty="0"/>
              <a:t>Attitude and Battery SoC Profile </a:t>
            </a:r>
            <a:r>
              <a:rPr lang="en-US" sz="2400" dirty="0">
                <a:solidFill>
                  <a:schemeClr val="tx1"/>
                </a:solidFill>
              </a:rPr>
              <a:t>(Recon B for Nightingale)</a:t>
            </a:r>
            <a:endParaRPr lang="en-US" sz="2200" dirty="0"/>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44</a:t>
            </a:fld>
            <a:endParaRPr lang="en-US" dirty="0"/>
          </a:p>
        </p:txBody>
      </p:sp>
      <p:sp>
        <p:nvSpPr>
          <p:cNvPr id="12" name="Text Placeholder 2">
            <a:extLst>
              <a:ext uri="{FF2B5EF4-FFF2-40B4-BE49-F238E27FC236}">
                <a16:creationId xmlns:a16="http://schemas.microsoft.com/office/drawing/2014/main" id="{C8A492B5-4AD3-D44F-2E86-4D1934FCEA65}"/>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The result of the proposed planner with </a:t>
            </a:r>
            <a:r>
              <a:rPr lang="en-US" sz="1200" dirty="0">
                <a:solidFill>
                  <a:schemeClr val="accent1"/>
                </a:solidFill>
              </a:rPr>
              <a:t>“warm start”</a:t>
            </a:r>
            <a:r>
              <a:rPr lang="en-US" sz="1200" dirty="0">
                <a:solidFill>
                  <a:schemeClr val="tx1"/>
                </a:solidFill>
              </a:rPr>
              <a:t>:</a:t>
            </a:r>
            <a:r>
              <a:rPr lang="en-US" sz="1200" dirty="0">
                <a:solidFill>
                  <a:schemeClr val="accent1"/>
                </a:solidFill>
              </a:rPr>
              <a:t> </a:t>
            </a:r>
            <a:r>
              <a:rPr lang="en-US" sz="1200" dirty="0">
                <a:solidFill>
                  <a:schemeClr val="tx1"/>
                </a:solidFill>
              </a:rPr>
              <a:t>using the O-</a:t>
            </a:r>
            <a:r>
              <a:rPr lang="en-US" sz="1200" dirty="0" err="1">
                <a:solidFill>
                  <a:schemeClr val="tx1"/>
                </a:solidFill>
              </a:rPr>
              <a:t>REx</a:t>
            </a:r>
            <a:r>
              <a:rPr lang="en-US" sz="1200" dirty="0">
                <a:solidFill>
                  <a:schemeClr val="tx1"/>
                </a:solidFill>
              </a:rPr>
              <a:t> as-flown trajectory as an initial guess for the planner</a:t>
            </a:r>
          </a:p>
        </p:txBody>
      </p:sp>
      <p:pic>
        <p:nvPicPr>
          <p:cNvPr id="7" name="Picture 6">
            <a:extLst>
              <a:ext uri="{FF2B5EF4-FFF2-40B4-BE49-F238E27FC236}">
                <a16:creationId xmlns:a16="http://schemas.microsoft.com/office/drawing/2014/main" id="{1DF87019-0D2D-0007-F44C-EC3CA3D4668C}"/>
              </a:ext>
            </a:extLst>
          </p:cNvPr>
          <p:cNvPicPr>
            <a:picLocks noChangeAspect="1"/>
          </p:cNvPicPr>
          <p:nvPr/>
        </p:nvPicPr>
        <p:blipFill>
          <a:blip r:embed="rId3"/>
          <a:stretch>
            <a:fillRect/>
          </a:stretch>
        </p:blipFill>
        <p:spPr>
          <a:xfrm>
            <a:off x="822960" y="1526561"/>
            <a:ext cx="3140906" cy="2498448"/>
          </a:xfrm>
          <a:prstGeom prst="rect">
            <a:avLst/>
          </a:prstGeom>
        </p:spPr>
      </p:pic>
      <p:pic>
        <p:nvPicPr>
          <p:cNvPr id="14" name="Picture 13">
            <a:extLst>
              <a:ext uri="{FF2B5EF4-FFF2-40B4-BE49-F238E27FC236}">
                <a16:creationId xmlns:a16="http://schemas.microsoft.com/office/drawing/2014/main" id="{5E1E9B09-B79A-49E2-2E74-3510FE5DBF5F}"/>
              </a:ext>
            </a:extLst>
          </p:cNvPr>
          <p:cNvPicPr>
            <a:picLocks noChangeAspect="1"/>
          </p:cNvPicPr>
          <p:nvPr/>
        </p:nvPicPr>
        <p:blipFill>
          <a:blip r:embed="rId4"/>
          <a:stretch>
            <a:fillRect/>
          </a:stretch>
        </p:blipFill>
        <p:spPr>
          <a:xfrm>
            <a:off x="4965957" y="1526561"/>
            <a:ext cx="3140905" cy="2503619"/>
          </a:xfrm>
          <a:prstGeom prst="rect">
            <a:avLst/>
          </a:prstGeom>
        </p:spPr>
      </p:pic>
      <p:sp>
        <p:nvSpPr>
          <p:cNvPr id="5" name="Text Placeholder 4">
            <a:extLst>
              <a:ext uri="{FF2B5EF4-FFF2-40B4-BE49-F238E27FC236}">
                <a16:creationId xmlns:a16="http://schemas.microsoft.com/office/drawing/2014/main" id="{E092A570-482F-3475-FBD6-ACED6DD3927F}"/>
              </a:ext>
            </a:extLst>
          </p:cNvPr>
          <p:cNvSpPr txBox="1">
            <a:spLocks noGrp="1"/>
          </p:cNvSpPr>
          <p:nvPr>
            <p:ph type="body" sz="quarter" idx="17"/>
          </p:nvPr>
        </p:nvSpPr>
        <p:spPr>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8529DF19-4F5E-0C28-7860-623883EC9B3A}"/>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234228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0" y="327899"/>
            <a:ext cx="8636000" cy="434101"/>
          </a:xfrm>
        </p:spPr>
        <p:txBody>
          <a:bodyPr/>
          <a:lstStyle/>
          <a:p>
            <a:r>
              <a:rPr lang="en-US" sz="2200" dirty="0"/>
              <a:t>Autonomous Planner Outperforms the Current Practice</a:t>
            </a:r>
            <a:br>
              <a:rPr lang="en-US" sz="2200" dirty="0"/>
            </a:br>
            <a:r>
              <a:rPr lang="en-US" sz="2200" dirty="0"/>
              <a:t>(OSIRIS-Rex, Recon B phase)</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45</a:t>
            </a:fld>
            <a:endParaRPr lang="en-US" dirty="0"/>
          </a:p>
        </p:txBody>
      </p:sp>
      <p:pic>
        <p:nvPicPr>
          <p:cNvPr id="6" name="Picture 5">
            <a:extLst>
              <a:ext uri="{FF2B5EF4-FFF2-40B4-BE49-F238E27FC236}">
                <a16:creationId xmlns:a16="http://schemas.microsoft.com/office/drawing/2014/main" id="{D27B53E7-3233-68FD-B4A4-B8BD00659CA3}"/>
              </a:ext>
            </a:extLst>
          </p:cNvPr>
          <p:cNvPicPr>
            <a:picLocks noChangeAspect="1"/>
          </p:cNvPicPr>
          <p:nvPr/>
        </p:nvPicPr>
        <p:blipFill>
          <a:blip r:embed="rId3"/>
          <a:stretch>
            <a:fillRect/>
          </a:stretch>
        </p:blipFill>
        <p:spPr>
          <a:xfrm>
            <a:off x="1233236" y="1907448"/>
            <a:ext cx="6677527" cy="1328604"/>
          </a:xfrm>
          <a:prstGeom prst="rect">
            <a:avLst/>
          </a:prstGeom>
        </p:spPr>
      </p:pic>
      <p:sp>
        <p:nvSpPr>
          <p:cNvPr id="10" name="TextBox 9">
            <a:extLst>
              <a:ext uri="{FF2B5EF4-FFF2-40B4-BE49-F238E27FC236}">
                <a16:creationId xmlns:a16="http://schemas.microsoft.com/office/drawing/2014/main" id="{AC13013D-7C0C-F559-CF3D-37DB5F39A5C5}"/>
              </a:ext>
            </a:extLst>
          </p:cNvPr>
          <p:cNvSpPr txBox="1"/>
          <p:nvPr/>
        </p:nvSpPr>
        <p:spPr>
          <a:xfrm>
            <a:off x="408005" y="4000498"/>
            <a:ext cx="7982016" cy="523220"/>
          </a:xfrm>
          <a:prstGeom prst="rect">
            <a:avLst/>
          </a:prstGeom>
          <a:noFill/>
        </p:spPr>
        <p:txBody>
          <a:bodyPr wrap="square" rtlCol="0">
            <a:spAutoFit/>
          </a:bodyPr>
          <a:lstStyle/>
          <a:p>
            <a:r>
              <a:rPr lang="en-US" sz="1400" dirty="0">
                <a:solidFill>
                  <a:schemeClr val="accent1"/>
                </a:solidFill>
              </a:rPr>
              <a:t>Warm Start</a:t>
            </a:r>
            <a:r>
              <a:rPr lang="en-US" sz="1400" dirty="0"/>
              <a:t>: using the O-</a:t>
            </a:r>
            <a:r>
              <a:rPr lang="en-US" sz="1400" dirty="0" err="1"/>
              <a:t>REx</a:t>
            </a:r>
            <a:r>
              <a:rPr lang="en-US" sz="1400" dirty="0"/>
              <a:t> as-flown trajectory as an initial guess for the planner</a:t>
            </a:r>
          </a:p>
          <a:p>
            <a:r>
              <a:rPr lang="en-US" sz="1400" dirty="0">
                <a:solidFill>
                  <a:schemeClr val="accent3"/>
                </a:solidFill>
              </a:rPr>
              <a:t>Cold Start</a:t>
            </a:r>
            <a:r>
              <a:rPr lang="en-US" sz="1400" dirty="0"/>
              <a:t>: not using any previous knowledge</a:t>
            </a:r>
          </a:p>
        </p:txBody>
      </p:sp>
      <p:cxnSp>
        <p:nvCxnSpPr>
          <p:cNvPr id="4" name="Straight Connector 3">
            <a:extLst>
              <a:ext uri="{FF2B5EF4-FFF2-40B4-BE49-F238E27FC236}">
                <a16:creationId xmlns:a16="http://schemas.microsoft.com/office/drawing/2014/main" id="{017EDCFE-127E-9692-4780-93D73253B61F}"/>
              </a:ext>
            </a:extLst>
          </p:cNvPr>
          <p:cNvCxnSpPr/>
          <p:nvPr/>
        </p:nvCxnSpPr>
        <p:spPr>
          <a:xfrm>
            <a:off x="2963636" y="2906485"/>
            <a:ext cx="824593" cy="0"/>
          </a:xfrm>
          <a:prstGeom prst="line">
            <a:avLst/>
          </a:prstGeom>
          <a:ln w="2222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4FF4D58E-95DE-9F26-17E5-AE852E790A8D}"/>
              </a:ext>
            </a:extLst>
          </p:cNvPr>
          <p:cNvCxnSpPr/>
          <p:nvPr/>
        </p:nvCxnSpPr>
        <p:spPr>
          <a:xfrm>
            <a:off x="2963636" y="3156857"/>
            <a:ext cx="824593" cy="0"/>
          </a:xfrm>
          <a:prstGeom prst="line">
            <a:avLst/>
          </a:prstGeom>
          <a:ln w="22225"/>
        </p:spPr>
        <p:style>
          <a:lnRef idx="1">
            <a:schemeClr val="accent2"/>
          </a:lnRef>
          <a:fillRef idx="0">
            <a:schemeClr val="accent2"/>
          </a:fillRef>
          <a:effectRef idx="0">
            <a:schemeClr val="accent2"/>
          </a:effectRef>
          <a:fontRef idx="minor">
            <a:schemeClr val="tx1"/>
          </a:fontRef>
        </p:style>
      </p:cxnSp>
      <p:sp>
        <p:nvSpPr>
          <p:cNvPr id="16" name="Text Placeholder 4">
            <a:extLst>
              <a:ext uri="{FF2B5EF4-FFF2-40B4-BE49-F238E27FC236}">
                <a16:creationId xmlns:a16="http://schemas.microsoft.com/office/drawing/2014/main" id="{CD764097-B376-027E-1609-3FCC77A6B851}"/>
              </a:ext>
            </a:extLst>
          </p:cNvPr>
          <p:cNvSpPr txBox="1">
            <a:spLocks noGrp="1"/>
          </p:cNvSpPr>
          <p:nvPr>
            <p:ph type="body" sz="quarter" idx="17"/>
          </p:nvPr>
        </p:nvSpPr>
        <p:spPr>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FC0C81BD-279C-63FC-512C-E3011602E9FF}"/>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575368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E254CD-B351-81F8-FB48-C854C70925D1}"/>
              </a:ext>
            </a:extLst>
          </p:cNvPr>
          <p:cNvSpPr>
            <a:spLocks noGrp="1"/>
          </p:cNvSpPr>
          <p:nvPr>
            <p:ph type="title"/>
          </p:nvPr>
        </p:nvSpPr>
        <p:spPr/>
        <p:txBody>
          <a:bodyPr/>
          <a:lstStyle/>
          <a:p>
            <a:r>
              <a:rPr lang="en-US" dirty="0"/>
              <a:t>Takeaways</a:t>
            </a:r>
          </a:p>
        </p:txBody>
      </p:sp>
      <p:sp>
        <p:nvSpPr>
          <p:cNvPr id="4" name="Date Placeholder 3">
            <a:extLst>
              <a:ext uri="{FF2B5EF4-FFF2-40B4-BE49-F238E27FC236}">
                <a16:creationId xmlns:a16="http://schemas.microsoft.com/office/drawing/2014/main" id="{6DB670E3-5B58-10E7-F889-C6A27E425582}"/>
              </a:ext>
            </a:extLst>
          </p:cNvPr>
          <p:cNvSpPr>
            <a:spLocks noGrp="1"/>
          </p:cNvSpPr>
          <p:nvPr>
            <p:ph type="dt" sz="half" idx="18"/>
          </p:nvPr>
        </p:nvSpPr>
        <p:spPr/>
        <p:txBody>
          <a:bodyPr/>
          <a:lstStyle/>
          <a:p>
            <a:r>
              <a:rPr lang="en-US"/>
              <a:t>7/11/24</a:t>
            </a:r>
            <a:endParaRPr lang="en-US" dirty="0"/>
          </a:p>
        </p:txBody>
      </p:sp>
      <p:sp>
        <p:nvSpPr>
          <p:cNvPr id="5" name="Slide Number Placeholder 4">
            <a:extLst>
              <a:ext uri="{FF2B5EF4-FFF2-40B4-BE49-F238E27FC236}">
                <a16:creationId xmlns:a16="http://schemas.microsoft.com/office/drawing/2014/main" id="{10A664C9-D81F-5797-D3B4-75BBB985B1C8}"/>
              </a:ext>
            </a:extLst>
          </p:cNvPr>
          <p:cNvSpPr>
            <a:spLocks noGrp="1"/>
          </p:cNvSpPr>
          <p:nvPr>
            <p:ph type="sldNum" sz="quarter" idx="20"/>
          </p:nvPr>
        </p:nvSpPr>
        <p:spPr/>
        <p:txBody>
          <a:bodyPr/>
          <a:lstStyle/>
          <a:p>
            <a:fld id="{4F9B971E-2AE2-4733-B5FD-67030972C437}" type="slidenum">
              <a:rPr lang="en-US" smtClean="0"/>
              <a:pPr/>
              <a:t>46</a:t>
            </a:fld>
            <a:endParaRPr lang="en-US" dirty="0"/>
          </a:p>
        </p:txBody>
      </p:sp>
      <p:sp>
        <p:nvSpPr>
          <p:cNvPr id="6" name="TextBox 5">
            <a:extLst>
              <a:ext uri="{FF2B5EF4-FFF2-40B4-BE49-F238E27FC236}">
                <a16:creationId xmlns:a16="http://schemas.microsoft.com/office/drawing/2014/main" id="{514E5D33-1662-2FF0-802B-162940A9BF40}"/>
              </a:ext>
            </a:extLst>
          </p:cNvPr>
          <p:cNvSpPr txBox="1"/>
          <p:nvPr/>
        </p:nvSpPr>
        <p:spPr>
          <a:xfrm>
            <a:off x="478456" y="1402199"/>
            <a:ext cx="8187088"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Stochastic optimal control has a key role to play in future exploration with low </a:t>
            </a:r>
            <a:r>
              <a:rPr lang="en-US" sz="1400" dirty="0">
                <a:solidFill>
                  <a:schemeClr val="accent1"/>
                </a:solidFill>
              </a:rPr>
              <a:t>costs </a:t>
            </a:r>
            <a:r>
              <a:rPr lang="en-US" sz="1400" dirty="0"/>
              <a:t>and more </a:t>
            </a:r>
            <a:r>
              <a:rPr lang="en-US" sz="1400" dirty="0">
                <a:solidFill>
                  <a:schemeClr val="accent1"/>
                </a:solidFill>
              </a:rPr>
              <a:t>flexibility.</a:t>
            </a:r>
          </a:p>
          <a:p>
            <a:endParaRPr lang="en-US" sz="1400" dirty="0"/>
          </a:p>
          <a:p>
            <a:pPr marL="285750" indent="-285750">
              <a:buFont typeface="Arial" panose="020B0604020202020204" pitchFamily="34" charset="0"/>
              <a:buChar char="•"/>
            </a:pPr>
            <a:r>
              <a:rPr lang="en-US" sz="1400" dirty="0"/>
              <a:t>The proposed approach </a:t>
            </a:r>
            <a:r>
              <a:rPr lang="en-US" sz="1400" dirty="0">
                <a:solidFill>
                  <a:schemeClr val="accent1"/>
                </a:solidFill>
              </a:rPr>
              <a:t>outperforms</a:t>
            </a:r>
            <a:r>
              <a:rPr lang="en-US" sz="1400" dirty="0"/>
              <a:t> the state-of-the-practice benchmark used for representative missions.</a:t>
            </a:r>
          </a:p>
        </p:txBody>
      </p:sp>
      <p:pic>
        <p:nvPicPr>
          <p:cNvPr id="7" name="Picture 6">
            <a:extLst>
              <a:ext uri="{FF2B5EF4-FFF2-40B4-BE49-F238E27FC236}">
                <a16:creationId xmlns:a16="http://schemas.microsoft.com/office/drawing/2014/main" id="{74F24ABC-B9BD-7CBD-E92B-4C1DF56DD06E}"/>
              </a:ext>
            </a:extLst>
          </p:cNvPr>
          <p:cNvPicPr>
            <a:picLocks noChangeAspect="1"/>
          </p:cNvPicPr>
          <p:nvPr/>
        </p:nvPicPr>
        <p:blipFill>
          <a:blip r:embed="rId3"/>
          <a:stretch>
            <a:fillRect/>
          </a:stretch>
        </p:blipFill>
        <p:spPr>
          <a:xfrm>
            <a:off x="2696963" y="2831432"/>
            <a:ext cx="3628154" cy="1883606"/>
          </a:xfrm>
          <a:prstGeom prst="rect">
            <a:avLst/>
          </a:prstGeom>
        </p:spPr>
      </p:pic>
      <p:sp>
        <p:nvSpPr>
          <p:cNvPr id="9" name="Text Placeholder 4">
            <a:extLst>
              <a:ext uri="{FF2B5EF4-FFF2-40B4-BE49-F238E27FC236}">
                <a16:creationId xmlns:a16="http://schemas.microsoft.com/office/drawing/2014/main" id="{D9662E2D-6542-6C1B-7483-463F8AE10ABA}"/>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9E854689-D8B1-49A2-651D-690EDF112A68}"/>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997430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E254CD-B351-81F8-FB48-C854C70925D1}"/>
              </a:ext>
            </a:extLst>
          </p:cNvPr>
          <p:cNvSpPr>
            <a:spLocks noGrp="1"/>
          </p:cNvSpPr>
          <p:nvPr>
            <p:ph type="title"/>
          </p:nvPr>
        </p:nvSpPr>
        <p:spPr/>
        <p:txBody>
          <a:bodyPr/>
          <a:lstStyle/>
          <a:p>
            <a:r>
              <a:rPr lang="en-US" dirty="0"/>
              <a:t>Papers</a:t>
            </a:r>
          </a:p>
        </p:txBody>
      </p:sp>
      <p:sp>
        <p:nvSpPr>
          <p:cNvPr id="4" name="Date Placeholder 3">
            <a:extLst>
              <a:ext uri="{FF2B5EF4-FFF2-40B4-BE49-F238E27FC236}">
                <a16:creationId xmlns:a16="http://schemas.microsoft.com/office/drawing/2014/main" id="{6DB670E3-5B58-10E7-F889-C6A27E425582}"/>
              </a:ext>
            </a:extLst>
          </p:cNvPr>
          <p:cNvSpPr>
            <a:spLocks noGrp="1"/>
          </p:cNvSpPr>
          <p:nvPr>
            <p:ph type="dt" sz="half" idx="18"/>
          </p:nvPr>
        </p:nvSpPr>
        <p:spPr/>
        <p:txBody>
          <a:bodyPr/>
          <a:lstStyle/>
          <a:p>
            <a:r>
              <a:rPr lang="en-US"/>
              <a:t>7/11/24</a:t>
            </a:r>
            <a:endParaRPr lang="en-US" dirty="0"/>
          </a:p>
        </p:txBody>
      </p:sp>
      <p:sp>
        <p:nvSpPr>
          <p:cNvPr id="5" name="Slide Number Placeholder 4">
            <a:extLst>
              <a:ext uri="{FF2B5EF4-FFF2-40B4-BE49-F238E27FC236}">
                <a16:creationId xmlns:a16="http://schemas.microsoft.com/office/drawing/2014/main" id="{10A664C9-D81F-5797-D3B4-75BBB985B1C8}"/>
              </a:ext>
            </a:extLst>
          </p:cNvPr>
          <p:cNvSpPr>
            <a:spLocks noGrp="1"/>
          </p:cNvSpPr>
          <p:nvPr>
            <p:ph type="sldNum" sz="quarter" idx="20"/>
          </p:nvPr>
        </p:nvSpPr>
        <p:spPr/>
        <p:txBody>
          <a:bodyPr/>
          <a:lstStyle/>
          <a:p>
            <a:fld id="{4F9B971E-2AE2-4733-B5FD-67030972C437}" type="slidenum">
              <a:rPr lang="en-US" smtClean="0"/>
              <a:pPr/>
              <a:t>47</a:t>
            </a:fld>
            <a:endParaRPr lang="en-US" dirty="0"/>
          </a:p>
        </p:txBody>
      </p:sp>
      <p:sp>
        <p:nvSpPr>
          <p:cNvPr id="6" name="TextBox 5">
            <a:extLst>
              <a:ext uri="{FF2B5EF4-FFF2-40B4-BE49-F238E27FC236}">
                <a16:creationId xmlns:a16="http://schemas.microsoft.com/office/drawing/2014/main" id="{514E5D33-1662-2FF0-802B-162940A9BF40}"/>
              </a:ext>
            </a:extLst>
          </p:cNvPr>
          <p:cNvSpPr txBox="1"/>
          <p:nvPr/>
        </p:nvSpPr>
        <p:spPr>
          <a:xfrm>
            <a:off x="478456" y="1402199"/>
            <a:ext cx="8187088" cy="1815882"/>
          </a:xfrm>
          <a:prstGeom prst="rect">
            <a:avLst/>
          </a:prstGeom>
          <a:noFill/>
        </p:spPr>
        <p:txBody>
          <a:bodyPr wrap="square" rtlCol="0">
            <a:spAutoFit/>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K. Echigo, A. </a:t>
            </a:r>
            <a:r>
              <a:rPr lang="en-US" sz="1400" dirty="0" err="1"/>
              <a:t>Cauligi</a:t>
            </a:r>
            <a:r>
              <a:rPr lang="en-US" sz="1400" dirty="0"/>
              <a:t>, S. Bandyopadhyay, D. </a:t>
            </a:r>
            <a:r>
              <a:rPr lang="en-US" sz="1400" dirty="0" err="1"/>
              <a:t>Sharf</a:t>
            </a:r>
            <a:r>
              <a:rPr lang="en-US" sz="1400" dirty="0"/>
              <a:t>, G. </a:t>
            </a:r>
            <a:r>
              <a:rPr lang="en-US" sz="1400" dirty="0" err="1"/>
              <a:t>Lantone</a:t>
            </a:r>
            <a:r>
              <a:rPr lang="en-US" sz="1400" dirty="0"/>
              <a:t>, B. </a:t>
            </a:r>
            <a:r>
              <a:rPr lang="en-US" sz="1400" dirty="0" err="1"/>
              <a:t>Açikmeşe</a:t>
            </a:r>
            <a:r>
              <a:rPr lang="en-US" sz="1400" dirty="0"/>
              <a:t>, and I. D. </a:t>
            </a:r>
            <a:r>
              <a:rPr lang="en-US" sz="1400" dirty="0" err="1"/>
              <a:t>Nesnas</a:t>
            </a:r>
            <a:r>
              <a:rPr lang="en-US" sz="1400" dirty="0"/>
              <a:t>, ``HARP: Hierarchical Asteroid Reconnaissance Planner via Stochastic Optimization,’’ </a:t>
            </a:r>
            <a:r>
              <a:rPr lang="en-US" sz="1400" i="1" dirty="0"/>
              <a:t>for Journal of Guidance, Control, and Dynamics</a:t>
            </a:r>
            <a:r>
              <a:rPr lang="en-US" sz="1400" dirty="0"/>
              <a:t> (under review)</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K. Echigo, A. </a:t>
            </a:r>
            <a:r>
              <a:rPr lang="en-US" sz="1400" dirty="0" err="1"/>
              <a:t>Cauligi</a:t>
            </a:r>
            <a:r>
              <a:rPr lang="en-US" sz="1400" dirty="0"/>
              <a:t>, S. Bandyopadhyay, D. </a:t>
            </a:r>
            <a:r>
              <a:rPr lang="en-US" sz="1400" dirty="0" err="1"/>
              <a:t>Sharf</a:t>
            </a:r>
            <a:r>
              <a:rPr lang="en-US" sz="1400" dirty="0"/>
              <a:t>, G. </a:t>
            </a:r>
            <a:r>
              <a:rPr lang="en-US" sz="1400" dirty="0" err="1"/>
              <a:t>Lantone</a:t>
            </a:r>
            <a:r>
              <a:rPr lang="en-US" sz="1400" dirty="0"/>
              <a:t>, B. </a:t>
            </a:r>
            <a:r>
              <a:rPr lang="en-US" sz="1400" dirty="0" err="1"/>
              <a:t>Açikmeşe</a:t>
            </a:r>
            <a:r>
              <a:rPr lang="en-US" sz="1400" dirty="0"/>
              <a:t>, and I. D. </a:t>
            </a:r>
            <a:r>
              <a:rPr lang="en-US" sz="1400" dirty="0" err="1"/>
              <a:t>Nesnas</a:t>
            </a:r>
            <a:r>
              <a:rPr lang="en-US" sz="1400" dirty="0"/>
              <a:t>, ``Autonomy in the Real-World: Autonomous Trajectory Planning for Asteroid Reconnaissance via Stochastic Optimization</a:t>
            </a:r>
            <a:r>
              <a:rPr lang="en-US" sz="1400" i="1" dirty="0"/>
              <a:t>,’’  for AIAA SciTech Forum</a:t>
            </a:r>
            <a:r>
              <a:rPr lang="en-US" sz="1400" dirty="0"/>
              <a:t>, 2024.</a:t>
            </a:r>
          </a:p>
        </p:txBody>
      </p:sp>
      <p:sp>
        <p:nvSpPr>
          <p:cNvPr id="9" name="Text Placeholder 4">
            <a:extLst>
              <a:ext uri="{FF2B5EF4-FFF2-40B4-BE49-F238E27FC236}">
                <a16:creationId xmlns:a16="http://schemas.microsoft.com/office/drawing/2014/main" id="{15883AE1-BF7C-F574-B09B-66F921260B07}"/>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570898E8-A7FC-A29E-0CF9-1A97C87411D8}"/>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79105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E254CD-B351-81F8-FB48-C854C70925D1}"/>
              </a:ext>
            </a:extLst>
          </p:cNvPr>
          <p:cNvSpPr>
            <a:spLocks noGrp="1"/>
          </p:cNvSpPr>
          <p:nvPr>
            <p:ph type="title"/>
          </p:nvPr>
        </p:nvSpPr>
        <p:spPr/>
        <p:txBody>
          <a:bodyPr/>
          <a:lstStyle/>
          <a:p>
            <a:r>
              <a:rPr lang="en-US" dirty="0"/>
              <a:t>Acknowledgements</a:t>
            </a:r>
          </a:p>
        </p:txBody>
      </p:sp>
      <p:sp>
        <p:nvSpPr>
          <p:cNvPr id="4" name="Date Placeholder 3">
            <a:extLst>
              <a:ext uri="{FF2B5EF4-FFF2-40B4-BE49-F238E27FC236}">
                <a16:creationId xmlns:a16="http://schemas.microsoft.com/office/drawing/2014/main" id="{6DB670E3-5B58-10E7-F889-C6A27E425582}"/>
              </a:ext>
            </a:extLst>
          </p:cNvPr>
          <p:cNvSpPr>
            <a:spLocks noGrp="1"/>
          </p:cNvSpPr>
          <p:nvPr>
            <p:ph type="dt" sz="half" idx="18"/>
          </p:nvPr>
        </p:nvSpPr>
        <p:spPr/>
        <p:txBody>
          <a:bodyPr/>
          <a:lstStyle/>
          <a:p>
            <a:r>
              <a:rPr lang="en-US"/>
              <a:t>7/11/24</a:t>
            </a:r>
            <a:endParaRPr lang="en-US" dirty="0"/>
          </a:p>
        </p:txBody>
      </p:sp>
      <p:sp>
        <p:nvSpPr>
          <p:cNvPr id="5" name="Slide Number Placeholder 4">
            <a:extLst>
              <a:ext uri="{FF2B5EF4-FFF2-40B4-BE49-F238E27FC236}">
                <a16:creationId xmlns:a16="http://schemas.microsoft.com/office/drawing/2014/main" id="{10A664C9-D81F-5797-D3B4-75BBB985B1C8}"/>
              </a:ext>
            </a:extLst>
          </p:cNvPr>
          <p:cNvSpPr>
            <a:spLocks noGrp="1"/>
          </p:cNvSpPr>
          <p:nvPr>
            <p:ph type="sldNum" sz="quarter" idx="20"/>
          </p:nvPr>
        </p:nvSpPr>
        <p:spPr/>
        <p:txBody>
          <a:bodyPr/>
          <a:lstStyle/>
          <a:p>
            <a:fld id="{4F9B971E-2AE2-4733-B5FD-67030972C437}" type="slidenum">
              <a:rPr lang="en-US" smtClean="0"/>
              <a:pPr/>
              <a:t>48</a:t>
            </a:fld>
            <a:endParaRPr lang="en-US" dirty="0"/>
          </a:p>
        </p:txBody>
      </p:sp>
      <p:pic>
        <p:nvPicPr>
          <p:cNvPr id="6" name="Picture 12" descr="Issa A.D. Nesnas' Picture">
            <a:extLst>
              <a:ext uri="{FF2B5EF4-FFF2-40B4-BE49-F238E27FC236}">
                <a16:creationId xmlns:a16="http://schemas.microsoft.com/office/drawing/2014/main" id="{1A962229-511F-998D-044E-ABA9C3ACA94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47829" y="1075225"/>
            <a:ext cx="973572" cy="12419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0F8B33-EFFE-E47C-6CD1-1E15DE0720F2}"/>
              </a:ext>
            </a:extLst>
          </p:cNvPr>
          <p:cNvSpPr txBox="1"/>
          <p:nvPr/>
        </p:nvSpPr>
        <p:spPr>
          <a:xfrm>
            <a:off x="4592980" y="2310540"/>
            <a:ext cx="1075943" cy="281231"/>
          </a:xfrm>
          <a:prstGeom prst="rect">
            <a:avLst/>
          </a:prstGeom>
          <a:noFill/>
        </p:spPr>
        <p:txBody>
          <a:bodyPr wrap="square" rtlCol="0">
            <a:spAutoFit/>
          </a:bodyPr>
          <a:lstStyle/>
          <a:p>
            <a:pPr marL="0" marR="0" lvl="0" indent="0" algn="ctr" defTabSz="1218895" rtl="0" eaLnBrk="0" fontAlgn="base" latinLnBrk="0" hangingPunct="0">
              <a:lnSpc>
                <a:spcPts val="16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rPr>
              <a:t>Issa </a:t>
            </a:r>
            <a:r>
              <a:rPr kumimoji="0" lang="en-US" sz="1200" b="0" i="0" u="none" strike="noStrike" kern="1200" cap="none" spc="0" normalizeH="0" baseline="0" noProof="0" dirty="0" err="1">
                <a:ln>
                  <a:noFill/>
                </a:ln>
                <a:solidFill>
                  <a:prstClr val="black"/>
                </a:solidFill>
                <a:effectLst/>
                <a:uLnTx/>
                <a:uFillTx/>
                <a:ea typeface="ＭＳ Ｐゴシック" charset="0"/>
                <a:cs typeface="Arial Narrow" panose="020B0604020202020204" pitchFamily="34" charset="0"/>
              </a:rPr>
              <a:t>Nesnas</a:t>
            </a:r>
            <a:r>
              <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rPr>
              <a:t> </a:t>
            </a:r>
          </a:p>
        </p:txBody>
      </p:sp>
      <p:pic>
        <p:nvPicPr>
          <p:cNvPr id="8" name="Picture 6" descr="Saptarshi  Bandyopadhyay's Picture">
            <a:extLst>
              <a:ext uri="{FF2B5EF4-FFF2-40B4-BE49-F238E27FC236}">
                <a16:creationId xmlns:a16="http://schemas.microsoft.com/office/drawing/2014/main" id="{0AD763FA-AA8F-0F3D-73EC-9D130A6787A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13915" y="1073024"/>
            <a:ext cx="943456" cy="12419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0245D7-8865-7A63-5A7E-7145C10A1FED}"/>
              </a:ext>
            </a:extLst>
          </p:cNvPr>
          <p:cNvSpPr txBox="1"/>
          <p:nvPr/>
        </p:nvSpPr>
        <p:spPr>
          <a:xfrm>
            <a:off x="3149236" y="2314979"/>
            <a:ext cx="1369286" cy="425758"/>
          </a:xfrm>
          <a:prstGeom prst="rect">
            <a:avLst/>
          </a:prstGeom>
          <a:noFill/>
        </p:spPr>
        <p:txBody>
          <a:bodyPr wrap="square" rtlCol="0">
            <a:spAutoFit/>
          </a:bodyPr>
          <a:lstStyle/>
          <a:p>
            <a:pPr marL="0" marR="0" lvl="0" indent="0" algn="ctr" defTabSz="1218895" rtl="0" eaLnBrk="0" fontAlgn="base" latinLnBrk="0" hangingPunct="0">
              <a:lnSpc>
                <a:spcPts val="13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rPr>
              <a:t>Saptarshi Bandyopadhyay </a:t>
            </a:r>
          </a:p>
        </p:txBody>
      </p:sp>
      <p:pic>
        <p:nvPicPr>
          <p:cNvPr id="10" name="Picture 9">
            <a:extLst>
              <a:ext uri="{FF2B5EF4-FFF2-40B4-BE49-F238E27FC236}">
                <a16:creationId xmlns:a16="http://schemas.microsoft.com/office/drawing/2014/main" id="{8CBDDE00-7E73-A682-0204-692F35CD93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788"/>
          <a:stretch/>
        </p:blipFill>
        <p:spPr>
          <a:xfrm>
            <a:off x="6055718" y="957819"/>
            <a:ext cx="1027754" cy="1359361"/>
          </a:xfrm>
          <a:prstGeom prst="rect">
            <a:avLst/>
          </a:prstGeom>
        </p:spPr>
      </p:pic>
      <p:sp>
        <p:nvSpPr>
          <p:cNvPr id="11" name="TextBox 10">
            <a:extLst>
              <a:ext uri="{FF2B5EF4-FFF2-40B4-BE49-F238E27FC236}">
                <a16:creationId xmlns:a16="http://schemas.microsoft.com/office/drawing/2014/main" id="{2C82CB60-9E91-F476-D454-738D9B18EAEB}"/>
              </a:ext>
            </a:extLst>
          </p:cNvPr>
          <p:cNvSpPr txBox="1"/>
          <p:nvPr/>
        </p:nvSpPr>
        <p:spPr>
          <a:xfrm>
            <a:off x="6143023" y="2310539"/>
            <a:ext cx="842843" cy="281231"/>
          </a:xfrm>
          <a:prstGeom prst="rect">
            <a:avLst/>
          </a:prstGeom>
          <a:noFill/>
        </p:spPr>
        <p:txBody>
          <a:bodyPr wrap="square" rtlCol="0">
            <a:spAutoFit/>
          </a:bodyPr>
          <a:lstStyle/>
          <a:p>
            <a:pPr marL="0" marR="0" lvl="0" indent="0" algn="ctr" defTabSz="1218895" rtl="0" eaLnBrk="0" fontAlgn="base" latinLnBrk="0" hangingPunct="0">
              <a:lnSpc>
                <a:spcPts val="16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rPr>
              <a:t>Hiro Ono</a:t>
            </a:r>
          </a:p>
        </p:txBody>
      </p:sp>
      <p:pic>
        <p:nvPicPr>
          <p:cNvPr id="12" name="Picture 8" descr="10+ &quot;Shyam Bhaskaran&quot; profiles | LinkedIn">
            <a:extLst>
              <a:ext uri="{FF2B5EF4-FFF2-40B4-BE49-F238E27FC236}">
                <a16:creationId xmlns:a16="http://schemas.microsoft.com/office/drawing/2014/main" id="{8418601D-69CD-DFA2-B193-C088DCE76EA5}"/>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43"/>
          <a:stretch/>
        </p:blipFill>
        <p:spPr bwMode="auto">
          <a:xfrm>
            <a:off x="4676835" y="2975797"/>
            <a:ext cx="908232" cy="12851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DB00364-C4C9-3983-8338-956F6F80AAB5}"/>
              </a:ext>
            </a:extLst>
          </p:cNvPr>
          <p:cNvSpPr txBox="1"/>
          <p:nvPr/>
        </p:nvSpPr>
        <p:spPr>
          <a:xfrm>
            <a:off x="4506704" y="4268644"/>
            <a:ext cx="1248494" cy="489493"/>
          </a:xfrm>
          <a:prstGeom prst="rect">
            <a:avLst/>
          </a:prstGeom>
          <a:noFill/>
        </p:spPr>
        <p:txBody>
          <a:bodyPr wrap="square" rtlCol="0">
            <a:spAutoFit/>
          </a:bodyPr>
          <a:lstStyle/>
          <a:p>
            <a:pPr marL="0" marR="0" lvl="0" indent="0" algn="ctr" defTabSz="1218895" rtl="0" eaLnBrk="0" fontAlgn="base" latinLnBrk="0" hangingPunct="0">
              <a:lnSpc>
                <a:spcPts val="16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rPr>
              <a:t>Shyam </a:t>
            </a:r>
          </a:p>
          <a:p>
            <a:pPr marL="0" marR="0" lvl="0" indent="0" algn="ctr" defTabSz="1218895" rtl="0" eaLnBrk="0" fontAlgn="base" latinLnBrk="0" hangingPunct="0">
              <a:lnSpc>
                <a:spcPts val="16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ea typeface="ＭＳ Ｐゴシック" charset="0"/>
                <a:cs typeface="Arial Narrow" panose="020B0604020202020204" pitchFamily="34" charset="0"/>
              </a:rPr>
              <a:t>Bhaskaran</a:t>
            </a:r>
            <a:endPar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endParaRPr>
          </a:p>
        </p:txBody>
      </p:sp>
      <p:pic>
        <p:nvPicPr>
          <p:cNvPr id="15" name="Picture 14" descr="A person smiling at the camera&#10;&#10;Description automatically generated">
            <a:extLst>
              <a:ext uri="{FF2B5EF4-FFF2-40B4-BE49-F238E27FC236}">
                <a16:creationId xmlns:a16="http://schemas.microsoft.com/office/drawing/2014/main" id="{9FE8E507-465B-8492-3EC1-959FDEE18220}"/>
              </a:ext>
            </a:extLst>
          </p:cNvPr>
          <p:cNvPicPr>
            <a:picLocks noChangeAspect="1"/>
          </p:cNvPicPr>
          <p:nvPr/>
        </p:nvPicPr>
        <p:blipFill>
          <a:blip r:embed="rId6"/>
          <a:stretch>
            <a:fillRect/>
          </a:stretch>
        </p:blipFill>
        <p:spPr>
          <a:xfrm>
            <a:off x="1768831" y="1073023"/>
            <a:ext cx="993564" cy="1241956"/>
          </a:xfrm>
          <a:prstGeom prst="rect">
            <a:avLst/>
          </a:prstGeom>
        </p:spPr>
      </p:pic>
      <p:sp>
        <p:nvSpPr>
          <p:cNvPr id="16" name="TextBox 15">
            <a:extLst>
              <a:ext uri="{FF2B5EF4-FFF2-40B4-BE49-F238E27FC236}">
                <a16:creationId xmlns:a16="http://schemas.microsoft.com/office/drawing/2014/main" id="{1143613D-017D-1A65-CE27-5AFEE09167D5}"/>
              </a:ext>
            </a:extLst>
          </p:cNvPr>
          <p:cNvSpPr txBox="1"/>
          <p:nvPr/>
        </p:nvSpPr>
        <p:spPr>
          <a:xfrm>
            <a:off x="1641366" y="2317180"/>
            <a:ext cx="1248494" cy="486415"/>
          </a:xfrm>
          <a:prstGeom prst="rect">
            <a:avLst/>
          </a:prstGeom>
          <a:noFill/>
        </p:spPr>
        <p:txBody>
          <a:bodyPr wrap="square" rtlCol="0">
            <a:spAutoFit/>
          </a:bodyPr>
          <a:lstStyle/>
          <a:p>
            <a:pPr marL="0" marR="0" lvl="0" indent="0" algn="ctr" defTabSz="1218895" rtl="0" eaLnBrk="0" fontAlgn="base" latinLnBrk="0" hangingPunct="0">
              <a:lnSpc>
                <a:spcPts val="16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rPr>
              <a:t>Abhishek </a:t>
            </a:r>
            <a:r>
              <a:rPr kumimoji="0" lang="en-US" sz="1200" b="0" i="0" u="none" strike="noStrike" kern="1200" cap="none" spc="0" normalizeH="0" baseline="0" noProof="0" dirty="0" err="1">
                <a:ln>
                  <a:noFill/>
                </a:ln>
                <a:solidFill>
                  <a:prstClr val="black"/>
                </a:solidFill>
                <a:effectLst/>
                <a:uLnTx/>
                <a:uFillTx/>
                <a:ea typeface="ＭＳ Ｐゴシック" charset="0"/>
                <a:cs typeface="Arial Narrow" panose="020B0604020202020204" pitchFamily="34" charset="0"/>
              </a:rPr>
              <a:t>Cauligi</a:t>
            </a:r>
            <a:endPar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endParaRPr>
          </a:p>
        </p:txBody>
      </p:sp>
      <p:sp>
        <p:nvSpPr>
          <p:cNvPr id="17" name="TextBox 16">
            <a:extLst>
              <a:ext uri="{FF2B5EF4-FFF2-40B4-BE49-F238E27FC236}">
                <a16:creationId xmlns:a16="http://schemas.microsoft.com/office/drawing/2014/main" id="{2911A976-4B59-9E1D-9577-37D547EF5345}"/>
              </a:ext>
            </a:extLst>
          </p:cNvPr>
          <p:cNvSpPr txBox="1"/>
          <p:nvPr/>
        </p:nvSpPr>
        <p:spPr>
          <a:xfrm>
            <a:off x="1727641" y="4265769"/>
            <a:ext cx="1075943" cy="281231"/>
          </a:xfrm>
          <a:prstGeom prst="rect">
            <a:avLst/>
          </a:prstGeom>
          <a:noFill/>
        </p:spPr>
        <p:txBody>
          <a:bodyPr wrap="square" rtlCol="0">
            <a:spAutoFit/>
          </a:bodyPr>
          <a:lstStyle/>
          <a:p>
            <a:pPr marL="0" marR="0" lvl="0" indent="0" algn="ctr" defTabSz="1218895" rtl="0" eaLnBrk="0" fontAlgn="base" latinLnBrk="0" hangingPunct="0">
              <a:lnSpc>
                <a:spcPts val="16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rPr>
              <a:t>Dan P. </a:t>
            </a:r>
            <a:r>
              <a:rPr kumimoji="0" lang="en-US" sz="1200" b="0" i="0" u="none" strike="noStrike" kern="1200" cap="none" spc="0" normalizeH="0" baseline="0" noProof="0" dirty="0" err="1">
                <a:ln>
                  <a:noFill/>
                </a:ln>
                <a:solidFill>
                  <a:prstClr val="black"/>
                </a:solidFill>
                <a:effectLst/>
                <a:uLnTx/>
                <a:uFillTx/>
                <a:ea typeface="ＭＳ Ｐゴシック" charset="0"/>
                <a:cs typeface="Arial Narrow" panose="020B0604020202020204" pitchFamily="34" charset="0"/>
              </a:rPr>
              <a:t>Sharf</a:t>
            </a:r>
            <a:endParaRPr kumimoji="0" lang="en-US" sz="1200" b="0" i="0" u="none" strike="noStrike" kern="1200" cap="none" spc="0" normalizeH="0" baseline="0" noProof="0" dirty="0">
              <a:ln>
                <a:noFill/>
              </a:ln>
              <a:solidFill>
                <a:prstClr val="black"/>
              </a:solidFill>
              <a:effectLst/>
              <a:uLnTx/>
              <a:uFillTx/>
              <a:ea typeface="ＭＳ Ｐゴシック" charset="0"/>
              <a:cs typeface="Arial Narrow" panose="020B0604020202020204" pitchFamily="34" charset="0"/>
            </a:endParaRPr>
          </a:p>
        </p:txBody>
      </p:sp>
      <p:sp>
        <p:nvSpPr>
          <p:cNvPr id="18" name="TextBox 17">
            <a:extLst>
              <a:ext uri="{FF2B5EF4-FFF2-40B4-BE49-F238E27FC236}">
                <a16:creationId xmlns:a16="http://schemas.microsoft.com/office/drawing/2014/main" id="{AD0D064D-BB5B-9E82-9206-F086C9542EDF}"/>
              </a:ext>
            </a:extLst>
          </p:cNvPr>
          <p:cNvSpPr txBox="1"/>
          <p:nvPr/>
        </p:nvSpPr>
        <p:spPr>
          <a:xfrm>
            <a:off x="3109814" y="4268644"/>
            <a:ext cx="1369286" cy="276999"/>
          </a:xfrm>
          <a:prstGeom prst="rect">
            <a:avLst/>
          </a:prstGeom>
          <a:noFill/>
        </p:spPr>
        <p:txBody>
          <a:bodyPr wrap="none" rtlCol="0">
            <a:spAutoFit/>
          </a:bodyPr>
          <a:lstStyle/>
          <a:p>
            <a:r>
              <a:rPr lang="en-US" sz="1200" dirty="0"/>
              <a:t>Gregory </a:t>
            </a:r>
            <a:r>
              <a:rPr lang="en-US" sz="1200" dirty="0" err="1"/>
              <a:t>Lantoine</a:t>
            </a:r>
            <a:endParaRPr lang="en-US" sz="1200" dirty="0"/>
          </a:p>
        </p:txBody>
      </p:sp>
      <p:sp>
        <p:nvSpPr>
          <p:cNvPr id="19" name="TextBox 18">
            <a:extLst>
              <a:ext uri="{FF2B5EF4-FFF2-40B4-BE49-F238E27FC236}">
                <a16:creationId xmlns:a16="http://schemas.microsoft.com/office/drawing/2014/main" id="{B3EA5FF5-8C32-0E01-CAD0-3EE719BFCEEE}"/>
              </a:ext>
            </a:extLst>
          </p:cNvPr>
          <p:cNvSpPr txBox="1"/>
          <p:nvPr/>
        </p:nvSpPr>
        <p:spPr>
          <a:xfrm>
            <a:off x="5883232" y="4268644"/>
            <a:ext cx="1362424" cy="276999"/>
          </a:xfrm>
          <a:prstGeom prst="rect">
            <a:avLst/>
          </a:prstGeom>
          <a:noFill/>
        </p:spPr>
        <p:txBody>
          <a:bodyPr wrap="none" rtlCol="0">
            <a:spAutoFit/>
          </a:bodyPr>
          <a:lstStyle/>
          <a:p>
            <a:r>
              <a:rPr lang="en-US" sz="1200" dirty="0" err="1"/>
              <a:t>Behçet</a:t>
            </a:r>
            <a:r>
              <a:rPr lang="en-US" sz="1200" dirty="0"/>
              <a:t> </a:t>
            </a:r>
            <a:r>
              <a:rPr lang="en-US" sz="1200" dirty="0" err="1"/>
              <a:t>Açikmeşe</a:t>
            </a:r>
            <a:endParaRPr lang="en-US" sz="1200" dirty="0"/>
          </a:p>
        </p:txBody>
      </p:sp>
      <p:pic>
        <p:nvPicPr>
          <p:cNvPr id="21" name="Picture 20" descr="A person wearing glasses and a grey shirt&#10;&#10;Description automatically generated">
            <a:extLst>
              <a:ext uri="{FF2B5EF4-FFF2-40B4-BE49-F238E27FC236}">
                <a16:creationId xmlns:a16="http://schemas.microsoft.com/office/drawing/2014/main" id="{B04714CD-EF1E-5195-B7CB-AEE99D872771}"/>
              </a:ext>
            </a:extLst>
          </p:cNvPr>
          <p:cNvPicPr>
            <a:picLocks noChangeAspect="1"/>
          </p:cNvPicPr>
          <p:nvPr/>
        </p:nvPicPr>
        <p:blipFill>
          <a:blip r:embed="rId7"/>
          <a:stretch>
            <a:fillRect/>
          </a:stretch>
        </p:blipFill>
        <p:spPr>
          <a:xfrm>
            <a:off x="5980537" y="2975797"/>
            <a:ext cx="1167814" cy="1285146"/>
          </a:xfrm>
          <a:prstGeom prst="rect">
            <a:avLst/>
          </a:prstGeom>
        </p:spPr>
      </p:pic>
      <p:pic>
        <p:nvPicPr>
          <p:cNvPr id="20" name="Picture 19" descr="A person smiling in front of a wall of paintings&#10;&#10;Description automatically generated">
            <a:extLst>
              <a:ext uri="{FF2B5EF4-FFF2-40B4-BE49-F238E27FC236}">
                <a16:creationId xmlns:a16="http://schemas.microsoft.com/office/drawing/2014/main" id="{2F728BD5-1C57-3468-EF97-61555E91E3BC}"/>
              </a:ext>
            </a:extLst>
          </p:cNvPr>
          <p:cNvPicPr>
            <a:picLocks noChangeAspect="1"/>
          </p:cNvPicPr>
          <p:nvPr/>
        </p:nvPicPr>
        <p:blipFill>
          <a:blip r:embed="rId8"/>
          <a:stretch>
            <a:fillRect/>
          </a:stretch>
        </p:blipFill>
        <p:spPr>
          <a:xfrm>
            <a:off x="1675172" y="2997560"/>
            <a:ext cx="1180879" cy="1271084"/>
          </a:xfrm>
          <a:prstGeom prst="rect">
            <a:avLst/>
          </a:prstGeom>
        </p:spPr>
      </p:pic>
      <p:pic>
        <p:nvPicPr>
          <p:cNvPr id="24" name="Picture 23" descr="A person in a sweater&#10;&#10;Description automatically generated">
            <a:extLst>
              <a:ext uri="{FF2B5EF4-FFF2-40B4-BE49-F238E27FC236}">
                <a16:creationId xmlns:a16="http://schemas.microsoft.com/office/drawing/2014/main" id="{72AAB751-7E11-B3D1-E362-1282EC7674AC}"/>
              </a:ext>
            </a:extLst>
          </p:cNvPr>
          <p:cNvPicPr>
            <a:picLocks noChangeAspect="1"/>
          </p:cNvPicPr>
          <p:nvPr/>
        </p:nvPicPr>
        <p:blipFill rotWithShape="1">
          <a:blip r:embed="rId9"/>
          <a:srcRect l="13244" r="18658" b="15211"/>
          <a:stretch/>
        </p:blipFill>
        <p:spPr>
          <a:xfrm>
            <a:off x="3311259" y="2975797"/>
            <a:ext cx="943456" cy="1282771"/>
          </a:xfrm>
          <a:prstGeom prst="rect">
            <a:avLst/>
          </a:prstGeom>
        </p:spPr>
      </p:pic>
      <p:sp>
        <p:nvSpPr>
          <p:cNvPr id="22" name="Text Placeholder 4">
            <a:extLst>
              <a:ext uri="{FF2B5EF4-FFF2-40B4-BE49-F238E27FC236}">
                <a16:creationId xmlns:a16="http://schemas.microsoft.com/office/drawing/2014/main" id="{DDF13727-7705-1792-C9F1-758F7AA441D3}"/>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3A735A4A-DBEF-D3B2-B01B-AFB319C4016F}"/>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606029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BADFF6-0347-ABD1-8554-DCCABFC072CC}"/>
              </a:ext>
            </a:extLst>
          </p:cNvPr>
          <p:cNvSpPr>
            <a:spLocks noGrp="1"/>
          </p:cNvSpPr>
          <p:nvPr>
            <p:ph type="body" sz="quarter" idx="13"/>
          </p:nvPr>
        </p:nvSpPr>
        <p:spPr/>
        <p:txBody>
          <a:bodyPr/>
          <a:lstStyle/>
          <a:p>
            <a:r>
              <a:rPr lang="en-US" dirty="0"/>
              <a:t>Appendix</a:t>
            </a:r>
          </a:p>
        </p:txBody>
      </p:sp>
      <p:sp>
        <p:nvSpPr>
          <p:cNvPr id="3" name="Date Placeholder 2">
            <a:extLst>
              <a:ext uri="{FF2B5EF4-FFF2-40B4-BE49-F238E27FC236}">
                <a16:creationId xmlns:a16="http://schemas.microsoft.com/office/drawing/2014/main" id="{4057DFE2-B1EC-B9AC-580A-4D7C6FCDE7AB}"/>
              </a:ext>
            </a:extLst>
          </p:cNvPr>
          <p:cNvSpPr>
            <a:spLocks noGrp="1"/>
          </p:cNvSpPr>
          <p:nvPr>
            <p:ph type="dt" sz="half" idx="14"/>
          </p:nvPr>
        </p:nvSpPr>
        <p:spPr/>
        <p:txBody>
          <a:bodyPr/>
          <a:lstStyle/>
          <a:p>
            <a:r>
              <a:rPr lang="en-US"/>
              <a:t>7/11/24</a:t>
            </a:r>
            <a:endParaRPr lang="en-US" dirty="0"/>
          </a:p>
        </p:txBody>
      </p:sp>
      <p:sp>
        <p:nvSpPr>
          <p:cNvPr id="5" name="Slide Number Placeholder 4">
            <a:extLst>
              <a:ext uri="{FF2B5EF4-FFF2-40B4-BE49-F238E27FC236}">
                <a16:creationId xmlns:a16="http://schemas.microsoft.com/office/drawing/2014/main" id="{E86F65FB-2B76-955E-EF76-EB5BC1436366}"/>
              </a:ext>
            </a:extLst>
          </p:cNvPr>
          <p:cNvSpPr>
            <a:spLocks noGrp="1"/>
          </p:cNvSpPr>
          <p:nvPr>
            <p:ph type="sldNum" sz="quarter" idx="16"/>
          </p:nvPr>
        </p:nvSpPr>
        <p:spPr/>
        <p:txBody>
          <a:bodyPr/>
          <a:lstStyle/>
          <a:p>
            <a:fld id="{1BA354C8-45E3-4E72-B8A7-299530F3F3A9}" type="slidenum">
              <a:rPr lang="en-US" smtClean="0"/>
              <a:pPr/>
              <a:t>49</a:t>
            </a:fld>
            <a:endParaRPr lang="en-US" dirty="0"/>
          </a:p>
        </p:txBody>
      </p:sp>
      <p:sp>
        <p:nvSpPr>
          <p:cNvPr id="4" name="Footer Placeholder 2">
            <a:extLst>
              <a:ext uri="{FF2B5EF4-FFF2-40B4-BE49-F238E27FC236}">
                <a16:creationId xmlns:a16="http://schemas.microsoft.com/office/drawing/2014/main" id="{578F8424-43E0-E918-6AB5-61E8701AF3BA}"/>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701966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5</a:t>
            </a:fld>
            <a:endParaRPr lang="en-US" dirty="0"/>
          </a:p>
        </p:txBody>
      </p:sp>
      <p:sp>
        <p:nvSpPr>
          <p:cNvPr id="21" name="Title 20">
            <a:extLst>
              <a:ext uri="{FF2B5EF4-FFF2-40B4-BE49-F238E27FC236}">
                <a16:creationId xmlns:a16="http://schemas.microsoft.com/office/drawing/2014/main" id="{7A00DB7B-B435-A5B2-D6E3-A4F516FE8B3D}"/>
              </a:ext>
            </a:extLst>
          </p:cNvPr>
          <p:cNvSpPr>
            <a:spLocks noGrp="1"/>
          </p:cNvSpPr>
          <p:nvPr>
            <p:ph type="title"/>
          </p:nvPr>
        </p:nvSpPr>
        <p:spPr/>
        <p:txBody>
          <a:bodyPr/>
          <a:lstStyle/>
          <a:p>
            <a:r>
              <a:rPr lang="en-US" dirty="0"/>
              <a:t>Content Overview</a:t>
            </a:r>
          </a:p>
        </p:txBody>
      </p:sp>
      <p:pic>
        <p:nvPicPr>
          <p:cNvPr id="3" name="Picture 2">
            <a:extLst>
              <a:ext uri="{FF2B5EF4-FFF2-40B4-BE49-F238E27FC236}">
                <a16:creationId xmlns:a16="http://schemas.microsoft.com/office/drawing/2014/main" id="{A9FB2484-8B9E-2ACC-90D3-A9979AFAD1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9768" y="1423989"/>
            <a:ext cx="1988203" cy="1688392"/>
          </a:xfrm>
          <a:prstGeom prst="rect">
            <a:avLst/>
          </a:prstGeom>
          <a:ln w="12700">
            <a:solidFill>
              <a:schemeClr val="bg1"/>
            </a:solidFill>
          </a:ln>
        </p:spPr>
      </p:pic>
      <p:pic>
        <p:nvPicPr>
          <p:cNvPr id="6" name="Graphic 5">
            <a:extLst>
              <a:ext uri="{FF2B5EF4-FFF2-40B4-BE49-F238E27FC236}">
                <a16:creationId xmlns:a16="http://schemas.microsoft.com/office/drawing/2014/main" id="{F16DED75-E1E8-678C-322F-2CA74FE84E72}"/>
              </a:ext>
            </a:extLst>
          </p:cNvPr>
          <p:cNvPicPr>
            <a:picLocks noChangeAspect="1"/>
          </p:cNvPicPr>
          <p:nvPr/>
        </p:nvPicPr>
        <p:blipFill>
          <a:blip r:embed="rId4">
            <a:alphaModFix amt="25000"/>
            <a:extLst>
              <a:ext uri="{96DAC541-7B7A-43D3-8B79-37D633B846F1}">
                <asvg:svgBlip xmlns:asvg="http://schemas.microsoft.com/office/drawing/2016/SVG/main" r:embed="rId5"/>
              </a:ext>
            </a:extLst>
          </a:blip>
          <a:stretch>
            <a:fillRect/>
          </a:stretch>
        </p:blipFill>
        <p:spPr>
          <a:xfrm>
            <a:off x="3727804" y="1423989"/>
            <a:ext cx="1688392" cy="1688392"/>
          </a:xfrm>
          <a:prstGeom prst="rect">
            <a:avLst/>
          </a:prstGeom>
        </p:spPr>
      </p:pic>
      <p:pic>
        <p:nvPicPr>
          <p:cNvPr id="7" name="Graphic 6">
            <a:extLst>
              <a:ext uri="{FF2B5EF4-FFF2-40B4-BE49-F238E27FC236}">
                <a16:creationId xmlns:a16="http://schemas.microsoft.com/office/drawing/2014/main" id="{CF46A520-44C8-D5A0-0E30-3F565BA65D5B}"/>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4148066" y="1532353"/>
            <a:ext cx="847867" cy="847867"/>
          </a:xfrm>
          <a:prstGeom prst="rect">
            <a:avLst/>
          </a:prstGeom>
        </p:spPr>
      </p:pic>
      <p:pic>
        <p:nvPicPr>
          <p:cNvPr id="11" name="Graphic 10">
            <a:extLst>
              <a:ext uri="{FF2B5EF4-FFF2-40B4-BE49-F238E27FC236}">
                <a16:creationId xmlns:a16="http://schemas.microsoft.com/office/drawing/2014/main" id="{49827055-A9D5-6968-7325-D230A4C56968}"/>
              </a:ext>
            </a:extLst>
          </p:cNvPr>
          <p:cNvPicPr>
            <a:picLocks noChangeAspect="1"/>
          </p:cNvPicPr>
          <p:nvPr/>
        </p:nvPicPr>
        <p:blipFill>
          <a:blip r:embed="rId8">
            <a:alphaModFix/>
            <a:extLst>
              <a:ext uri="{96DAC541-7B7A-43D3-8B79-37D633B846F1}">
                <asvg:svgBlip xmlns:asvg="http://schemas.microsoft.com/office/drawing/2016/SVG/main" r:embed="rId9"/>
              </a:ext>
            </a:extLst>
          </a:blip>
          <a:stretch>
            <a:fillRect/>
          </a:stretch>
        </p:blipFill>
        <p:spPr>
          <a:xfrm>
            <a:off x="6256029" y="1423989"/>
            <a:ext cx="1688391" cy="1688391"/>
          </a:xfrm>
          <a:prstGeom prst="rect">
            <a:avLst/>
          </a:prstGeom>
        </p:spPr>
      </p:pic>
      <p:sp>
        <p:nvSpPr>
          <p:cNvPr id="12" name="TextBox 11">
            <a:extLst>
              <a:ext uri="{FF2B5EF4-FFF2-40B4-BE49-F238E27FC236}">
                <a16:creationId xmlns:a16="http://schemas.microsoft.com/office/drawing/2014/main" id="{093AE240-9E45-C87C-EC31-A4A6E396224C}"/>
              </a:ext>
            </a:extLst>
          </p:cNvPr>
          <p:cNvSpPr txBox="1"/>
          <p:nvPr/>
        </p:nvSpPr>
        <p:spPr>
          <a:xfrm>
            <a:off x="993968" y="3417518"/>
            <a:ext cx="1799802" cy="323165"/>
          </a:xfrm>
          <a:prstGeom prst="rect">
            <a:avLst/>
          </a:prstGeom>
          <a:noFill/>
        </p:spPr>
        <p:txBody>
          <a:bodyPr wrap="square" rtlCol="0">
            <a:spAutoFit/>
          </a:bodyPr>
          <a:lstStyle/>
          <a:p>
            <a:pPr algn="ctr"/>
            <a:r>
              <a:rPr lang="en-US" sz="1500" dirty="0"/>
              <a:t>DARE Concept </a:t>
            </a:r>
          </a:p>
        </p:txBody>
      </p:sp>
      <p:sp>
        <p:nvSpPr>
          <p:cNvPr id="14" name="TextBox 13">
            <a:extLst>
              <a:ext uri="{FF2B5EF4-FFF2-40B4-BE49-F238E27FC236}">
                <a16:creationId xmlns:a16="http://schemas.microsoft.com/office/drawing/2014/main" id="{99965C3D-B4E4-899F-25DD-3B8B9F863C76}"/>
              </a:ext>
            </a:extLst>
          </p:cNvPr>
          <p:cNvSpPr txBox="1"/>
          <p:nvPr/>
        </p:nvSpPr>
        <p:spPr>
          <a:xfrm>
            <a:off x="3672099" y="3315469"/>
            <a:ext cx="1799802" cy="553998"/>
          </a:xfrm>
          <a:prstGeom prst="rect">
            <a:avLst/>
          </a:prstGeom>
          <a:noFill/>
        </p:spPr>
        <p:txBody>
          <a:bodyPr wrap="square" rtlCol="0">
            <a:spAutoFit/>
          </a:bodyPr>
          <a:lstStyle/>
          <a:p>
            <a:pPr algn="ctr"/>
            <a:r>
              <a:rPr lang="en-US" sz="1500" dirty="0">
                <a:solidFill>
                  <a:schemeClr val="tx1">
                    <a:alpha val="44000"/>
                  </a:schemeClr>
                </a:solidFill>
              </a:rPr>
              <a:t>Trajectory Planner with Model V&amp;V</a:t>
            </a:r>
          </a:p>
        </p:txBody>
      </p:sp>
      <p:sp>
        <p:nvSpPr>
          <p:cNvPr id="15" name="TextBox 14">
            <a:extLst>
              <a:ext uri="{FF2B5EF4-FFF2-40B4-BE49-F238E27FC236}">
                <a16:creationId xmlns:a16="http://schemas.microsoft.com/office/drawing/2014/main" id="{5F917E4E-5787-80B9-8B5E-85A25F0D07F9}"/>
              </a:ext>
            </a:extLst>
          </p:cNvPr>
          <p:cNvSpPr txBox="1"/>
          <p:nvPr/>
        </p:nvSpPr>
        <p:spPr>
          <a:xfrm>
            <a:off x="6200323" y="3417517"/>
            <a:ext cx="1799802" cy="323165"/>
          </a:xfrm>
          <a:prstGeom prst="rect">
            <a:avLst/>
          </a:prstGeom>
          <a:noFill/>
        </p:spPr>
        <p:txBody>
          <a:bodyPr wrap="square" rtlCol="0">
            <a:spAutoFit/>
          </a:bodyPr>
          <a:lstStyle/>
          <a:p>
            <a:pPr algn="ctr"/>
            <a:r>
              <a:rPr lang="en-US" sz="1500" dirty="0">
                <a:solidFill>
                  <a:schemeClr val="tx1">
                    <a:alpha val="44000"/>
                  </a:schemeClr>
                </a:solidFill>
              </a:rPr>
              <a:t>Numerical Sims</a:t>
            </a:r>
          </a:p>
        </p:txBody>
      </p:sp>
      <p:sp>
        <p:nvSpPr>
          <p:cNvPr id="13" name="Text Placeholder 4">
            <a:extLst>
              <a:ext uri="{FF2B5EF4-FFF2-40B4-BE49-F238E27FC236}">
                <a16:creationId xmlns:a16="http://schemas.microsoft.com/office/drawing/2014/main" id="{86E3DD57-4E18-8307-7155-9E38DBE37DA1}"/>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4" name="Footer Placeholder 2">
            <a:extLst>
              <a:ext uri="{FF2B5EF4-FFF2-40B4-BE49-F238E27FC236}">
                <a16:creationId xmlns:a16="http://schemas.microsoft.com/office/drawing/2014/main" id="{6D5B8B9D-B51E-6EA8-8FFB-02BB0D76EB1B}"/>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2159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DARE, Kazu Echigo (347F)</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50</a:t>
            </a:fld>
            <a:endParaRPr lang="en-US" dirty="0"/>
          </a:p>
        </p:txBody>
      </p:sp>
      <p:sp>
        <p:nvSpPr>
          <p:cNvPr id="14" name="Text Placeholder 2">
            <a:extLst>
              <a:ext uri="{FF2B5EF4-FFF2-40B4-BE49-F238E27FC236}">
                <a16:creationId xmlns:a16="http://schemas.microsoft.com/office/drawing/2014/main" id="{9C538556-4D30-7F62-A674-BA0434A9AD9C}"/>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∆t</a:t>
            </a:r>
            <a:r>
              <a:rPr lang="en-US" sz="1100" baseline="-25000" dirty="0">
                <a:solidFill>
                  <a:schemeClr val="tx1"/>
                </a:solidFill>
              </a:rPr>
              <a:t>attitude </a:t>
            </a:r>
            <a:r>
              <a:rPr lang="en-US" sz="1200" dirty="0">
                <a:solidFill>
                  <a:schemeClr val="tx1"/>
                </a:solidFill>
              </a:rPr>
              <a:t>and ∆t</a:t>
            </a:r>
            <a:r>
              <a:rPr lang="en-US" sz="1200" baseline="-25000" dirty="0">
                <a:solidFill>
                  <a:schemeClr val="tx1"/>
                </a:solidFill>
              </a:rPr>
              <a:t>heat</a:t>
            </a:r>
            <a:r>
              <a:rPr lang="en-US" sz="1200" dirty="0">
                <a:solidFill>
                  <a:schemeClr val="tx1"/>
                </a:solidFill>
              </a:rPr>
              <a:t> was set to the expected time to reach a steady state under the </a:t>
            </a:r>
            <a:r>
              <a:rPr lang="en-US" sz="1200" dirty="0">
                <a:solidFill>
                  <a:schemeClr val="accent1"/>
                </a:solidFill>
              </a:rPr>
              <a:t>worst case </a:t>
            </a:r>
            <a:r>
              <a:rPr lang="en-US" sz="1200" dirty="0">
                <a:solidFill>
                  <a:schemeClr val="tx1"/>
                </a:solidFill>
              </a:rPr>
              <a:t>scenario</a:t>
            </a:r>
          </a:p>
        </p:txBody>
      </p:sp>
      <p:sp>
        <p:nvSpPr>
          <p:cNvPr id="12" name="Rounded Rectangle 11">
            <a:extLst>
              <a:ext uri="{FF2B5EF4-FFF2-40B4-BE49-F238E27FC236}">
                <a16:creationId xmlns:a16="http://schemas.microsoft.com/office/drawing/2014/main" id="{A3500ECD-5355-A41F-9934-EE91D6DE3C3F}"/>
              </a:ext>
            </a:extLst>
          </p:cNvPr>
          <p:cNvSpPr/>
          <p:nvPr/>
        </p:nvSpPr>
        <p:spPr>
          <a:xfrm>
            <a:off x="821523" y="1942894"/>
            <a:ext cx="3446853" cy="1656437"/>
          </a:xfrm>
          <a:prstGeom prst="roundRect">
            <a:avLst>
              <a:gd name="adj" fmla="val 15618"/>
            </a:avLst>
          </a:prstGeom>
          <a:noFill/>
          <a:ln>
            <a:solidFill>
              <a:srgbClr val="21212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18" name="Rounded Rectangle 17">
            <a:extLst>
              <a:ext uri="{FF2B5EF4-FFF2-40B4-BE49-F238E27FC236}">
                <a16:creationId xmlns:a16="http://schemas.microsoft.com/office/drawing/2014/main" id="{DC270AE5-18E3-59FC-975A-6A57D98BC41E}"/>
              </a:ext>
            </a:extLst>
          </p:cNvPr>
          <p:cNvSpPr/>
          <p:nvPr/>
        </p:nvSpPr>
        <p:spPr>
          <a:xfrm>
            <a:off x="487608" y="1809641"/>
            <a:ext cx="1630026" cy="275838"/>
          </a:xfrm>
          <a:prstGeom prst="roundRect">
            <a:avLst/>
          </a:prstGeom>
          <a:solidFill>
            <a:schemeClr val="bg1"/>
          </a:solidFill>
          <a:ln w="825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Trajectory Optimization Process</a:t>
            </a:r>
          </a:p>
        </p:txBody>
      </p:sp>
      <p:sp>
        <p:nvSpPr>
          <p:cNvPr id="19" name="Rounded Rectangle 18">
            <a:extLst>
              <a:ext uri="{FF2B5EF4-FFF2-40B4-BE49-F238E27FC236}">
                <a16:creationId xmlns:a16="http://schemas.microsoft.com/office/drawing/2014/main" id="{58719D9E-BA42-8FA9-D5B7-5A3E87423D1F}"/>
              </a:ext>
            </a:extLst>
          </p:cNvPr>
          <p:cNvSpPr/>
          <p:nvPr/>
        </p:nvSpPr>
        <p:spPr>
          <a:xfrm>
            <a:off x="2069675" y="2100387"/>
            <a:ext cx="1387908" cy="263659"/>
          </a:xfrm>
          <a:prstGeom prst="roundRect">
            <a:avLst/>
          </a:prstGeom>
          <a:noFill/>
          <a:ln>
            <a:solidFill>
              <a:srgbClr val="21212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Initial Guess</a:t>
            </a:r>
          </a:p>
        </p:txBody>
      </p:sp>
      <p:sp>
        <p:nvSpPr>
          <p:cNvPr id="20" name="Rounded Rectangle 19">
            <a:extLst>
              <a:ext uri="{FF2B5EF4-FFF2-40B4-BE49-F238E27FC236}">
                <a16:creationId xmlns:a16="http://schemas.microsoft.com/office/drawing/2014/main" id="{547C9549-E090-0725-3BF1-F91E21AD7458}"/>
              </a:ext>
            </a:extLst>
          </p:cNvPr>
          <p:cNvSpPr/>
          <p:nvPr/>
        </p:nvSpPr>
        <p:spPr>
          <a:xfrm>
            <a:off x="1659243" y="1329300"/>
            <a:ext cx="2205572" cy="406647"/>
          </a:xfrm>
          <a:prstGeom prst="round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Design Firing Timings and an Attitude Mode Profile</a:t>
            </a:r>
          </a:p>
        </p:txBody>
      </p:sp>
      <p:sp>
        <p:nvSpPr>
          <p:cNvPr id="21" name="Rounded Rectangle 20">
            <a:extLst>
              <a:ext uri="{FF2B5EF4-FFF2-40B4-BE49-F238E27FC236}">
                <a16:creationId xmlns:a16="http://schemas.microsoft.com/office/drawing/2014/main" id="{F9C0023C-E7AC-9921-7FBB-1AA01979AF79}"/>
              </a:ext>
            </a:extLst>
          </p:cNvPr>
          <p:cNvSpPr/>
          <p:nvPr/>
        </p:nvSpPr>
        <p:spPr>
          <a:xfrm>
            <a:off x="1681784" y="3806934"/>
            <a:ext cx="2205572" cy="406647"/>
          </a:xfrm>
          <a:prstGeom prst="roundRect">
            <a:avLst/>
          </a:prstGeom>
          <a:noFill/>
          <a:ln>
            <a:solidFill>
              <a:srgbClr val="21212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dirty="0"/>
              <a:t>Design an Attitude Profile</a:t>
            </a:r>
          </a:p>
        </p:txBody>
      </p:sp>
      <p:cxnSp>
        <p:nvCxnSpPr>
          <p:cNvPr id="22" name="Straight Arrow Connector 21">
            <a:extLst>
              <a:ext uri="{FF2B5EF4-FFF2-40B4-BE49-F238E27FC236}">
                <a16:creationId xmlns:a16="http://schemas.microsoft.com/office/drawing/2014/main" id="{0FAD4E07-4198-E42C-2017-2BBDD715075F}"/>
              </a:ext>
            </a:extLst>
          </p:cNvPr>
          <p:cNvCxnSpPr>
            <a:cxnSpLocks/>
          </p:cNvCxnSpPr>
          <p:nvPr/>
        </p:nvCxnSpPr>
        <p:spPr>
          <a:xfrm flipH="1">
            <a:off x="4442456" y="5671124"/>
            <a:ext cx="2" cy="211747"/>
          </a:xfrm>
          <a:prstGeom prst="straightConnector1">
            <a:avLst/>
          </a:prstGeom>
          <a:ln>
            <a:solidFill>
              <a:srgbClr val="212121"/>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24664509-413A-2D80-CBD8-510BD3CCCF17}"/>
              </a:ext>
            </a:extLst>
          </p:cNvPr>
          <p:cNvPicPr>
            <a:picLocks noChangeAspect="1"/>
          </p:cNvPicPr>
          <p:nvPr/>
        </p:nvPicPr>
        <p:blipFill>
          <a:blip r:embed="rId3"/>
          <a:stretch>
            <a:fillRect/>
          </a:stretch>
        </p:blipFill>
        <p:spPr>
          <a:xfrm>
            <a:off x="1572261" y="2771113"/>
            <a:ext cx="2382736" cy="636875"/>
          </a:xfrm>
          <a:prstGeom prst="rect">
            <a:avLst/>
          </a:prstGeom>
        </p:spPr>
      </p:pic>
      <p:sp>
        <p:nvSpPr>
          <p:cNvPr id="27" name="Rounded Rectangle 26">
            <a:extLst>
              <a:ext uri="{FF2B5EF4-FFF2-40B4-BE49-F238E27FC236}">
                <a16:creationId xmlns:a16="http://schemas.microsoft.com/office/drawing/2014/main" id="{9CA8157A-655E-24D6-0128-F865E9297833}"/>
              </a:ext>
            </a:extLst>
          </p:cNvPr>
          <p:cNvSpPr/>
          <p:nvPr/>
        </p:nvSpPr>
        <p:spPr>
          <a:xfrm>
            <a:off x="1500579" y="2710899"/>
            <a:ext cx="2542032" cy="757304"/>
          </a:xfrm>
          <a:prstGeom prst="roundRect">
            <a:avLst/>
          </a:prstGeom>
          <a:noFill/>
          <a:ln w="25400">
            <a:solidFill>
              <a:srgbClr val="2121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5A6C69A-2763-D218-E002-099FF6C65BC7}"/>
              </a:ext>
            </a:extLst>
          </p:cNvPr>
          <p:cNvCxnSpPr>
            <a:cxnSpLocks/>
          </p:cNvCxnSpPr>
          <p:nvPr/>
        </p:nvCxnSpPr>
        <p:spPr>
          <a:xfrm>
            <a:off x="2784516" y="3502798"/>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6B6955C-F19C-144E-6C4E-74ED91EB580D}"/>
              </a:ext>
            </a:extLst>
          </p:cNvPr>
          <p:cNvCxnSpPr>
            <a:cxnSpLocks/>
          </p:cNvCxnSpPr>
          <p:nvPr/>
        </p:nvCxnSpPr>
        <p:spPr>
          <a:xfrm>
            <a:off x="2763629" y="2398592"/>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2EEBE0C-6572-0DD4-F54E-04C1B78A365E}"/>
              </a:ext>
            </a:extLst>
          </p:cNvPr>
          <p:cNvCxnSpPr>
            <a:cxnSpLocks/>
          </p:cNvCxnSpPr>
          <p:nvPr/>
        </p:nvCxnSpPr>
        <p:spPr>
          <a:xfrm>
            <a:off x="2762029" y="1781747"/>
            <a:ext cx="0" cy="274320"/>
          </a:xfrm>
          <a:prstGeom prst="straightConnector1">
            <a:avLst/>
          </a:prstGeom>
          <a:ln>
            <a:solidFill>
              <a:srgbClr val="21212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0DC1AC0D-96D8-0CEF-185E-99E3C41F8761}"/>
              </a:ext>
            </a:extLst>
          </p:cNvPr>
          <p:cNvGrpSpPr>
            <a:grpSpLocks noChangeAspect="1"/>
          </p:cNvGrpSpPr>
          <p:nvPr/>
        </p:nvGrpSpPr>
        <p:grpSpPr>
          <a:xfrm>
            <a:off x="4721667" y="1329300"/>
            <a:ext cx="3497913" cy="2887982"/>
            <a:chOff x="2934187" y="794876"/>
            <a:chExt cx="6214753" cy="5131088"/>
          </a:xfrm>
        </p:grpSpPr>
        <p:pic>
          <p:nvPicPr>
            <p:cNvPr id="32" name="Picture 31">
              <a:extLst>
                <a:ext uri="{FF2B5EF4-FFF2-40B4-BE49-F238E27FC236}">
                  <a16:creationId xmlns:a16="http://schemas.microsoft.com/office/drawing/2014/main" id="{55EB11E5-CFD0-50E0-163B-C039D665514A}"/>
                </a:ext>
              </a:extLst>
            </p:cNvPr>
            <p:cNvPicPr>
              <a:picLocks noChangeAspect="1"/>
            </p:cNvPicPr>
            <p:nvPr/>
          </p:nvPicPr>
          <p:blipFill>
            <a:blip r:embed="rId4"/>
            <a:stretch>
              <a:fillRect/>
            </a:stretch>
          </p:blipFill>
          <p:spPr>
            <a:xfrm>
              <a:off x="2934187" y="794876"/>
              <a:ext cx="6214753" cy="5131088"/>
            </a:xfrm>
            <a:prstGeom prst="rect">
              <a:avLst/>
            </a:prstGeom>
          </p:spPr>
        </p:pic>
        <p:cxnSp>
          <p:nvCxnSpPr>
            <p:cNvPr id="33" name="Straight Arrow Connector 32">
              <a:extLst>
                <a:ext uri="{FF2B5EF4-FFF2-40B4-BE49-F238E27FC236}">
                  <a16:creationId xmlns:a16="http://schemas.microsoft.com/office/drawing/2014/main" id="{BD881C6C-DC95-58B6-939A-40639697BA3E}"/>
                </a:ext>
              </a:extLst>
            </p:cNvPr>
            <p:cNvCxnSpPr>
              <a:cxnSpLocks/>
            </p:cNvCxnSpPr>
            <p:nvPr/>
          </p:nvCxnSpPr>
          <p:spPr>
            <a:xfrm>
              <a:off x="4366260" y="2987370"/>
              <a:ext cx="390697" cy="0"/>
            </a:xfrm>
            <a:prstGeom prst="straightConnector1">
              <a:avLst/>
            </a:prstGeom>
            <a:ln w="25400" cmpd="sng">
              <a:solidFill>
                <a:srgbClr val="FF410D"/>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C94A0DB-2665-FD44-2D4B-0024B60FA934}"/>
                </a:ext>
              </a:extLst>
            </p:cNvPr>
            <p:cNvCxnSpPr>
              <a:cxnSpLocks/>
            </p:cNvCxnSpPr>
            <p:nvPr/>
          </p:nvCxnSpPr>
          <p:spPr>
            <a:xfrm>
              <a:off x="7123001" y="2987370"/>
              <a:ext cx="376867" cy="1740"/>
            </a:xfrm>
            <a:prstGeom prst="straightConnector1">
              <a:avLst/>
            </a:prstGeom>
            <a:ln w="25400" cmpd="sng">
              <a:solidFill>
                <a:srgbClr val="FF410D"/>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E2D03F9-2F3D-E8BB-286D-05E04E04EBC7}"/>
                </a:ext>
              </a:extLst>
            </p:cNvPr>
            <p:cNvCxnSpPr>
              <a:cxnSpLocks/>
            </p:cNvCxnSpPr>
            <p:nvPr/>
          </p:nvCxnSpPr>
          <p:spPr>
            <a:xfrm>
              <a:off x="8631470" y="2998572"/>
              <a:ext cx="378573" cy="0"/>
            </a:xfrm>
            <a:prstGeom prst="straightConnector1">
              <a:avLst/>
            </a:prstGeom>
            <a:ln w="25400" cmpd="sng">
              <a:solidFill>
                <a:srgbClr val="FF410D"/>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7D2D3D0-418E-3E63-0ED6-611495055761}"/>
                </a:ext>
              </a:extLst>
            </p:cNvPr>
            <p:cNvCxnSpPr>
              <a:cxnSpLocks/>
            </p:cNvCxnSpPr>
            <p:nvPr/>
          </p:nvCxnSpPr>
          <p:spPr>
            <a:xfrm>
              <a:off x="5271882" y="4781965"/>
              <a:ext cx="286129" cy="0"/>
            </a:xfrm>
            <a:prstGeom prst="straightConnector1">
              <a:avLst/>
            </a:prstGeom>
            <a:ln w="25400" cmpd="sng">
              <a:solidFill>
                <a:srgbClr val="FF410D"/>
              </a:solidFill>
              <a:headEnd type="triangl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6F45C09-DFE2-630C-440E-1DD97C29BD13}"/>
                    </a:ext>
                  </a:extLst>
                </p:cNvPr>
                <p:cNvSpPr txBox="1"/>
                <p:nvPr/>
              </p:nvSpPr>
              <p:spPr>
                <a:xfrm>
                  <a:off x="4737971" y="1714077"/>
                  <a:ext cx="2287146" cy="464803"/>
                </a:xfrm>
                <a:prstGeom prst="rect">
                  <a:avLst/>
                </a:prstGeom>
                <a:solidFill>
                  <a:schemeClr val="bg1"/>
                </a:solidFill>
                <a:ln w="158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100" b="0" i="0" smtClean="0">
                            <a:latin typeface="Cambria Math" panose="02040503050406030204" pitchFamily="18" charset="0"/>
                          </a:rPr>
                          <m:t>Δ</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𝑡</m:t>
                            </m:r>
                          </m:e>
                          <m:sub>
                            <m:r>
                              <m:rPr>
                                <m:sty m:val="p"/>
                              </m:rPr>
                              <a:rPr lang="en-US" sz="1100" b="0" i="0" smtClean="0">
                                <a:latin typeface="Cambria Math" panose="02040503050406030204" pitchFamily="18" charset="0"/>
                              </a:rPr>
                              <m:t>attitude</m:t>
                            </m:r>
                          </m:sub>
                        </m:sSub>
                        <m:r>
                          <a:rPr lang="en-US" sz="1100" b="0" i="1" smtClean="0">
                            <a:latin typeface="Cambria Math" panose="02040503050406030204" pitchFamily="18" charset="0"/>
                          </a:rPr>
                          <m:t>+</m:t>
                        </m:r>
                        <m:r>
                          <m:rPr>
                            <m:sty m:val="p"/>
                          </m:rPr>
                          <a:rPr lang="en-US" sz="1100" b="0" i="0" smtClean="0">
                            <a:latin typeface="Cambria Math" panose="02040503050406030204" pitchFamily="18" charset="0"/>
                          </a:rPr>
                          <m:t>Δ</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𝑡</m:t>
                            </m:r>
                          </m:e>
                          <m:sub>
                            <m:r>
                              <m:rPr>
                                <m:sty m:val="p"/>
                              </m:rPr>
                              <a:rPr lang="en-US" sz="1100" b="0" i="0" smtClean="0">
                                <a:latin typeface="Cambria Math" panose="02040503050406030204" pitchFamily="18" charset="0"/>
                              </a:rPr>
                              <m:t>heat</m:t>
                            </m:r>
                          </m:sub>
                        </m:sSub>
                      </m:oMath>
                    </m:oMathPara>
                  </a14:m>
                  <a:endParaRPr lang="en-US" sz="1100" dirty="0"/>
                </a:p>
              </p:txBody>
            </p:sp>
          </mc:Choice>
          <mc:Fallback xmlns="">
            <p:sp>
              <p:nvSpPr>
                <p:cNvPr id="40" name="TextBox 39">
                  <a:extLst>
                    <a:ext uri="{FF2B5EF4-FFF2-40B4-BE49-F238E27FC236}">
                      <a16:creationId xmlns:a16="http://schemas.microsoft.com/office/drawing/2014/main" id="{A6F45C09-DFE2-630C-440E-1DD97C29BD13}"/>
                    </a:ext>
                  </a:extLst>
                </p:cNvPr>
                <p:cNvSpPr txBox="1">
                  <a:spLocks noRot="1" noChangeAspect="1" noMove="1" noResize="1" noEditPoints="1" noAdjustHandles="1" noChangeArrowheads="1" noChangeShapeType="1" noTextEdit="1"/>
                </p:cNvSpPr>
                <p:nvPr/>
              </p:nvSpPr>
              <p:spPr>
                <a:xfrm>
                  <a:off x="4737971" y="1714077"/>
                  <a:ext cx="2287146" cy="464803"/>
                </a:xfrm>
                <a:prstGeom prst="rect">
                  <a:avLst/>
                </a:prstGeom>
                <a:blipFill>
                  <a:blip r:embed="rId5"/>
                  <a:stretch>
                    <a:fillRect/>
                  </a:stretch>
                </a:blipFill>
                <a:ln w="158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25D38F0-0713-211B-8A7B-8974A6278997}"/>
                    </a:ext>
                  </a:extLst>
                </p:cNvPr>
                <p:cNvSpPr txBox="1"/>
                <p:nvPr/>
              </p:nvSpPr>
              <p:spPr>
                <a:xfrm>
                  <a:off x="3782419" y="4774593"/>
                  <a:ext cx="1205635" cy="464803"/>
                </a:xfrm>
                <a:prstGeom prst="rect">
                  <a:avLst/>
                </a:prstGeom>
                <a:solidFill>
                  <a:schemeClr val="bg1"/>
                </a:solidFill>
                <a:ln w="158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100" b="0" i="0" smtClean="0">
                            <a:latin typeface="Cambria Math" panose="02040503050406030204" pitchFamily="18" charset="0"/>
                          </a:rPr>
                          <m:t>Δ</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𝑡</m:t>
                            </m:r>
                          </m:e>
                          <m:sub>
                            <m:r>
                              <m:rPr>
                                <m:sty m:val="p"/>
                              </m:rPr>
                              <a:rPr lang="en-US" sz="1100" b="0" i="0" smtClean="0">
                                <a:latin typeface="Cambria Math" panose="02040503050406030204" pitchFamily="18" charset="0"/>
                              </a:rPr>
                              <m:t>attitude</m:t>
                            </m:r>
                          </m:sub>
                        </m:sSub>
                      </m:oMath>
                    </m:oMathPara>
                  </a14:m>
                  <a:endParaRPr lang="en-US" sz="1100" dirty="0"/>
                </a:p>
              </p:txBody>
            </p:sp>
          </mc:Choice>
          <mc:Fallback xmlns="">
            <p:sp>
              <p:nvSpPr>
                <p:cNvPr id="41" name="TextBox 40">
                  <a:extLst>
                    <a:ext uri="{FF2B5EF4-FFF2-40B4-BE49-F238E27FC236}">
                      <a16:creationId xmlns:a16="http://schemas.microsoft.com/office/drawing/2014/main" id="{025D38F0-0713-211B-8A7B-8974A6278997}"/>
                    </a:ext>
                  </a:extLst>
                </p:cNvPr>
                <p:cNvSpPr txBox="1">
                  <a:spLocks noRot="1" noChangeAspect="1" noMove="1" noResize="1" noEditPoints="1" noAdjustHandles="1" noChangeArrowheads="1" noChangeShapeType="1" noTextEdit="1"/>
                </p:cNvSpPr>
                <p:nvPr/>
              </p:nvSpPr>
              <p:spPr>
                <a:xfrm>
                  <a:off x="3782419" y="4774593"/>
                  <a:ext cx="1205635" cy="464803"/>
                </a:xfrm>
                <a:prstGeom prst="rect">
                  <a:avLst/>
                </a:prstGeom>
                <a:blipFill>
                  <a:blip r:embed="rId6"/>
                  <a:stretch>
                    <a:fillRect/>
                  </a:stretch>
                </a:blipFill>
                <a:ln w="15875">
                  <a:solidFill>
                    <a:schemeClr val="tx1"/>
                  </a:solidFill>
                </a:ln>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674AEFB0-5B35-39B2-462F-F171E0D4085F}"/>
                </a:ext>
              </a:extLst>
            </p:cNvPr>
            <p:cNvCxnSpPr>
              <a:cxnSpLocks/>
              <a:stCxn id="40" idx="2"/>
            </p:cNvCxnSpPr>
            <p:nvPr/>
          </p:nvCxnSpPr>
          <p:spPr>
            <a:xfrm flipH="1">
              <a:off x="4675909" y="2178880"/>
              <a:ext cx="1205635" cy="702864"/>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F045ED7-0E0C-D24D-CF1E-80B0ABECF39D}"/>
                </a:ext>
              </a:extLst>
            </p:cNvPr>
            <p:cNvCxnSpPr>
              <a:cxnSpLocks/>
              <a:stCxn id="41" idx="3"/>
            </p:cNvCxnSpPr>
            <p:nvPr/>
          </p:nvCxnSpPr>
          <p:spPr>
            <a:xfrm>
              <a:off x="4988054" y="5006994"/>
              <a:ext cx="477574" cy="0"/>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050F58D-BED1-5ADD-767E-C2225F7547D5}"/>
                </a:ext>
              </a:extLst>
            </p:cNvPr>
            <p:cNvCxnSpPr>
              <a:cxnSpLocks/>
              <a:stCxn id="40" idx="2"/>
            </p:cNvCxnSpPr>
            <p:nvPr/>
          </p:nvCxnSpPr>
          <p:spPr>
            <a:xfrm>
              <a:off x="5881544" y="2178880"/>
              <a:ext cx="1478279" cy="702864"/>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8E7E971-3C78-2BA7-097B-690F147D7074}"/>
                </a:ext>
              </a:extLst>
            </p:cNvPr>
            <p:cNvCxnSpPr>
              <a:cxnSpLocks/>
              <a:stCxn id="40" idx="2"/>
            </p:cNvCxnSpPr>
            <p:nvPr/>
          </p:nvCxnSpPr>
          <p:spPr>
            <a:xfrm>
              <a:off x="5881544" y="2178880"/>
              <a:ext cx="2971511" cy="702864"/>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 name="Title 2">
            <a:extLst>
              <a:ext uri="{FF2B5EF4-FFF2-40B4-BE49-F238E27FC236}">
                <a16:creationId xmlns:a16="http://schemas.microsoft.com/office/drawing/2014/main" id="{1502D430-B9CB-06DE-5248-F1527939D028}"/>
              </a:ext>
            </a:extLst>
          </p:cNvPr>
          <p:cNvSpPr>
            <a:spLocks noGrp="1"/>
          </p:cNvSpPr>
          <p:nvPr>
            <p:ph type="title"/>
          </p:nvPr>
        </p:nvSpPr>
        <p:spPr/>
        <p:txBody>
          <a:bodyPr/>
          <a:lstStyle/>
          <a:p>
            <a:r>
              <a:rPr lang="en-US" sz="2200" dirty="0"/>
              <a:t>Proposed Framework</a:t>
            </a:r>
          </a:p>
        </p:txBody>
      </p:sp>
      <p:sp>
        <p:nvSpPr>
          <p:cNvPr id="10" name="Google Shape;91;p17">
            <a:extLst>
              <a:ext uri="{FF2B5EF4-FFF2-40B4-BE49-F238E27FC236}">
                <a16:creationId xmlns:a16="http://schemas.microsoft.com/office/drawing/2014/main" id="{92C27855-9104-8394-B48E-950836E7DCB0}"/>
              </a:ext>
            </a:extLst>
          </p:cNvPr>
          <p:cNvSpPr txBox="1"/>
          <p:nvPr/>
        </p:nvSpPr>
        <p:spPr>
          <a:xfrm>
            <a:off x="382409" y="4370778"/>
            <a:ext cx="8257262" cy="384690"/>
          </a:xfrm>
          <a:prstGeom prst="rect">
            <a:avLst/>
          </a:prstGeom>
          <a:noFill/>
          <a:ln>
            <a:noFill/>
          </a:ln>
        </p:spPr>
        <p:txBody>
          <a:bodyPr spcFirstLastPara="1" wrap="square" lIns="91425" tIns="91425" rIns="91425" bIns="91425" anchor="t" anchorCtr="0">
            <a:spAutoFit/>
          </a:bodyPr>
          <a:lstStyle/>
          <a:p>
            <a:r>
              <a:rPr lang="en-US" sz="1300" dirty="0">
                <a:solidFill>
                  <a:schemeClr val="tx2">
                    <a:lumMod val="25000"/>
                  </a:schemeClr>
                </a:solidFill>
              </a:rPr>
              <a:t>We could reasonably schedule firing timings and modes satisfying all constraints before the computation.</a:t>
            </a:r>
          </a:p>
        </p:txBody>
      </p:sp>
      <p:sp>
        <p:nvSpPr>
          <p:cNvPr id="3" name="Footer Placeholder 2">
            <a:extLst>
              <a:ext uri="{FF2B5EF4-FFF2-40B4-BE49-F238E27FC236}">
                <a16:creationId xmlns:a16="http://schemas.microsoft.com/office/drawing/2014/main" id="{B948196E-D444-0AB9-51EF-380F6F60EFEF}"/>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60165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201674F-A351-778C-FC7C-91860FF9403D}"/>
              </a:ext>
            </a:extLst>
          </p:cNvPr>
          <p:cNvPicPr>
            <a:picLocks noChangeAspect="1"/>
          </p:cNvPicPr>
          <p:nvPr/>
        </p:nvPicPr>
        <p:blipFill>
          <a:blip r:embed="rId3"/>
          <a:stretch>
            <a:fillRect/>
          </a:stretch>
        </p:blipFill>
        <p:spPr>
          <a:xfrm>
            <a:off x="2080049" y="1062649"/>
            <a:ext cx="4983897" cy="3346984"/>
          </a:xfrm>
          <a:prstGeom prst="rect">
            <a:avLst/>
          </a:prstGeom>
        </p:spPr>
      </p:pic>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51</a:t>
            </a:fld>
            <a:endParaRPr lang="en-US" dirty="0"/>
          </a:p>
        </p:txBody>
      </p:sp>
      <p:cxnSp>
        <p:nvCxnSpPr>
          <p:cNvPr id="22" name="Straight Arrow Connector 21">
            <a:extLst>
              <a:ext uri="{FF2B5EF4-FFF2-40B4-BE49-F238E27FC236}">
                <a16:creationId xmlns:a16="http://schemas.microsoft.com/office/drawing/2014/main" id="{0FAD4E07-4198-E42C-2017-2BBDD715075F}"/>
              </a:ext>
            </a:extLst>
          </p:cNvPr>
          <p:cNvCxnSpPr>
            <a:cxnSpLocks/>
          </p:cNvCxnSpPr>
          <p:nvPr/>
        </p:nvCxnSpPr>
        <p:spPr>
          <a:xfrm flipH="1">
            <a:off x="4442456" y="5671124"/>
            <a:ext cx="2" cy="211747"/>
          </a:xfrm>
          <a:prstGeom prst="straightConnector1">
            <a:avLst/>
          </a:prstGeom>
          <a:ln>
            <a:solidFill>
              <a:srgbClr val="212121"/>
            </a:solidFill>
            <a:tailEnd type="triangle"/>
          </a:ln>
        </p:spPr>
        <p:style>
          <a:lnRef idx="2">
            <a:schemeClr val="accent1"/>
          </a:lnRef>
          <a:fillRef idx="0">
            <a:schemeClr val="accent1"/>
          </a:fillRef>
          <a:effectRef idx="1">
            <a:schemeClr val="accent1"/>
          </a:effectRef>
          <a:fontRef idx="minor">
            <a:schemeClr val="tx1"/>
          </a:fontRef>
        </p:style>
      </p:cxnSp>
      <p:sp>
        <p:nvSpPr>
          <p:cNvPr id="6" name="Title 2">
            <a:extLst>
              <a:ext uri="{FF2B5EF4-FFF2-40B4-BE49-F238E27FC236}">
                <a16:creationId xmlns:a16="http://schemas.microsoft.com/office/drawing/2014/main" id="{1502D430-B9CB-06DE-5248-F1527939D028}"/>
              </a:ext>
            </a:extLst>
          </p:cNvPr>
          <p:cNvSpPr>
            <a:spLocks noGrp="1"/>
          </p:cNvSpPr>
          <p:nvPr>
            <p:ph type="title"/>
          </p:nvPr>
        </p:nvSpPr>
        <p:spPr/>
        <p:txBody>
          <a:bodyPr/>
          <a:lstStyle/>
          <a:p>
            <a:r>
              <a:rPr lang="en-US" sz="2200" dirty="0"/>
              <a:t>Proposed Optimization Problem</a:t>
            </a:r>
          </a:p>
        </p:txBody>
      </p:sp>
      <p:sp>
        <p:nvSpPr>
          <p:cNvPr id="3" name="Rounded Rectangle 2">
            <a:extLst>
              <a:ext uri="{FF2B5EF4-FFF2-40B4-BE49-F238E27FC236}">
                <a16:creationId xmlns:a16="http://schemas.microsoft.com/office/drawing/2014/main" id="{1302343B-7F56-59DA-BB05-ACD41EA77300}"/>
              </a:ext>
            </a:extLst>
          </p:cNvPr>
          <p:cNvSpPr/>
          <p:nvPr/>
        </p:nvSpPr>
        <p:spPr>
          <a:xfrm>
            <a:off x="2080048" y="3250504"/>
            <a:ext cx="4983897" cy="201810"/>
          </a:xfrm>
          <a:prstGeom prst="roundRect">
            <a:avLst>
              <a:gd name="adj" fmla="val 8479"/>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2" name="Rounded Rectangle 1">
            <a:extLst>
              <a:ext uri="{FF2B5EF4-FFF2-40B4-BE49-F238E27FC236}">
                <a16:creationId xmlns:a16="http://schemas.microsoft.com/office/drawing/2014/main" id="{F9193A96-0479-E6C4-6B32-4628CB9A88C2}"/>
              </a:ext>
            </a:extLst>
          </p:cNvPr>
          <p:cNvSpPr/>
          <p:nvPr/>
        </p:nvSpPr>
        <p:spPr>
          <a:xfrm>
            <a:off x="2080048" y="4207823"/>
            <a:ext cx="4983897" cy="201810"/>
          </a:xfrm>
          <a:prstGeom prst="roundRect">
            <a:avLst>
              <a:gd name="adj" fmla="val 8479"/>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100" dirty="0"/>
          </a:p>
        </p:txBody>
      </p:sp>
      <p:sp>
        <p:nvSpPr>
          <p:cNvPr id="5" name="Text Placeholder 4">
            <a:extLst>
              <a:ext uri="{FF2B5EF4-FFF2-40B4-BE49-F238E27FC236}">
                <a16:creationId xmlns:a16="http://schemas.microsoft.com/office/drawing/2014/main" id="{3F1D6FBF-73D8-3804-88B2-FC3B83E12522}"/>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4" name="Footer Placeholder 2">
            <a:extLst>
              <a:ext uri="{FF2B5EF4-FFF2-40B4-BE49-F238E27FC236}">
                <a16:creationId xmlns:a16="http://schemas.microsoft.com/office/drawing/2014/main" id="{27E34713-3E76-081B-8ADC-10A96ABD9DCB}"/>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563442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DE3DF0-142F-131B-C7F5-378A8535743B}"/>
              </a:ext>
            </a:extLst>
          </p:cNvPr>
          <p:cNvSpPr>
            <a:spLocks noGrp="1"/>
          </p:cNvSpPr>
          <p:nvPr>
            <p:ph type="title"/>
          </p:nvPr>
        </p:nvSpPr>
        <p:spPr/>
        <p:txBody>
          <a:bodyPr/>
          <a:lstStyle/>
          <a:p>
            <a:r>
              <a:rPr lang="en-US" dirty="0"/>
              <a:t>Example of Model Verifications – Decoupling Battery</a:t>
            </a:r>
          </a:p>
        </p:txBody>
      </p:sp>
      <p:sp>
        <p:nvSpPr>
          <p:cNvPr id="5" name="Date Placeholder 4">
            <a:extLst>
              <a:ext uri="{FF2B5EF4-FFF2-40B4-BE49-F238E27FC236}">
                <a16:creationId xmlns:a16="http://schemas.microsoft.com/office/drawing/2014/main" id="{F64ACF7C-42CC-350D-FE92-D99A571AF64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699270B2-A350-AD3A-7059-D626A991A05D}"/>
              </a:ext>
            </a:extLst>
          </p:cNvPr>
          <p:cNvSpPr>
            <a:spLocks noGrp="1"/>
          </p:cNvSpPr>
          <p:nvPr>
            <p:ph type="sldNum" sz="quarter" idx="20"/>
          </p:nvPr>
        </p:nvSpPr>
        <p:spPr/>
        <p:txBody>
          <a:bodyPr/>
          <a:lstStyle/>
          <a:p>
            <a:fld id="{8F0EA35C-A248-4E6E-81BC-49187525F2A8}" type="slidenum">
              <a:rPr lang="en-US" smtClean="0"/>
              <a:pPr/>
              <a:t>52</a:t>
            </a:fld>
            <a:endParaRPr lang="en-US" dirty="0"/>
          </a:p>
        </p:txBody>
      </p:sp>
      <p:pic>
        <p:nvPicPr>
          <p:cNvPr id="11" name="Picture 10">
            <a:extLst>
              <a:ext uri="{FF2B5EF4-FFF2-40B4-BE49-F238E27FC236}">
                <a16:creationId xmlns:a16="http://schemas.microsoft.com/office/drawing/2014/main" id="{BE471909-E3D5-4C76-00E0-192FA2E28E4E}"/>
              </a:ext>
            </a:extLst>
          </p:cNvPr>
          <p:cNvPicPr>
            <a:picLocks noChangeAspect="1"/>
          </p:cNvPicPr>
          <p:nvPr/>
        </p:nvPicPr>
        <p:blipFill>
          <a:blip r:embed="rId3"/>
          <a:stretch>
            <a:fillRect/>
          </a:stretch>
        </p:blipFill>
        <p:spPr>
          <a:xfrm>
            <a:off x="875624" y="1449576"/>
            <a:ext cx="3681058" cy="2583865"/>
          </a:xfrm>
          <a:prstGeom prst="rect">
            <a:avLst/>
          </a:prstGeom>
        </p:spPr>
      </p:pic>
      <p:sp>
        <p:nvSpPr>
          <p:cNvPr id="12" name="Text Placeholder 2">
            <a:extLst>
              <a:ext uri="{FF2B5EF4-FFF2-40B4-BE49-F238E27FC236}">
                <a16:creationId xmlns:a16="http://schemas.microsoft.com/office/drawing/2014/main" id="{D6B58FE7-3EA1-64A8-659D-853F04D15C5D}"/>
              </a:ext>
            </a:extLst>
          </p:cNvPr>
          <p:cNvSpPr>
            <a:spLocks noGrp="1"/>
          </p:cNvSpPr>
          <p:nvPr>
            <p:ph type="body" sz="quarter" idx="14"/>
          </p:nvPr>
        </p:nvSpPr>
        <p:spPr>
          <a:xfrm>
            <a:off x="254000" y="757178"/>
            <a:ext cx="8514080" cy="464067"/>
          </a:xfrm>
        </p:spPr>
        <p:txBody>
          <a:bodyPr/>
          <a:lstStyle/>
          <a:p>
            <a:r>
              <a:rPr lang="en-US" sz="1200" dirty="0">
                <a:solidFill>
                  <a:schemeClr val="tx1"/>
                </a:solidFill>
              </a:rPr>
              <a:t>During the ∆v mode (</a:t>
            </a:r>
            <a:r>
              <a:rPr lang="en-US" sz="1200" dirty="0">
                <a:solidFill>
                  <a:schemeClr val="accent1"/>
                </a:solidFill>
              </a:rPr>
              <a:t>top</a:t>
            </a:r>
            <a:r>
              <a:rPr lang="en-US" sz="1200" dirty="0">
                <a:solidFill>
                  <a:schemeClr val="tx1"/>
                </a:solidFill>
              </a:rPr>
              <a:t>), the power generation must be larger than </a:t>
            </a:r>
            <a:r>
              <a:rPr lang="en-US" sz="1200" dirty="0">
                <a:solidFill>
                  <a:schemeClr val="accent1"/>
                </a:solidFill>
              </a:rPr>
              <a:t>90</a:t>
            </a:r>
            <a:r>
              <a:rPr lang="en-US" sz="1200" dirty="0">
                <a:solidFill>
                  <a:schemeClr val="tx1"/>
                </a:solidFill>
              </a:rPr>
              <a:t> [W], whereas it must be larger than </a:t>
            </a:r>
            <a:r>
              <a:rPr lang="en-US" sz="1200" dirty="0">
                <a:solidFill>
                  <a:schemeClr val="accent1"/>
                </a:solidFill>
              </a:rPr>
              <a:t>115</a:t>
            </a:r>
            <a:r>
              <a:rPr lang="en-US" sz="1200" dirty="0">
                <a:solidFill>
                  <a:schemeClr val="tx1"/>
                </a:solidFill>
              </a:rPr>
              <a:t> [W] during the observation mode (</a:t>
            </a:r>
            <a:r>
              <a:rPr lang="en-US" sz="1200" dirty="0">
                <a:solidFill>
                  <a:schemeClr val="accent3"/>
                </a:solidFill>
              </a:rPr>
              <a:t>bottom</a:t>
            </a:r>
            <a:r>
              <a:rPr lang="en-US" sz="1200" dirty="0">
                <a:solidFill>
                  <a:schemeClr val="tx1"/>
                </a:solidFill>
              </a:rPr>
              <a:t>).</a:t>
            </a:r>
          </a:p>
          <a:p>
            <a:endParaRPr lang="en-US" sz="1200" dirty="0">
              <a:solidFill>
                <a:schemeClr val="tx1"/>
              </a:solidFill>
            </a:endParaRPr>
          </a:p>
        </p:txBody>
      </p:sp>
      <p:sp>
        <p:nvSpPr>
          <p:cNvPr id="15" name="Google Shape;91;p17">
            <a:extLst>
              <a:ext uri="{FF2B5EF4-FFF2-40B4-BE49-F238E27FC236}">
                <a16:creationId xmlns:a16="http://schemas.microsoft.com/office/drawing/2014/main" id="{AEBA12D2-96B0-81C7-ED3A-5AA65F012BED}"/>
              </a:ext>
            </a:extLst>
          </p:cNvPr>
          <p:cNvSpPr txBox="1"/>
          <p:nvPr/>
        </p:nvSpPr>
        <p:spPr>
          <a:xfrm>
            <a:off x="591484" y="4334998"/>
            <a:ext cx="8257262" cy="400079"/>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As long as S/C’s position is outside of a </a:t>
            </a:r>
            <a:r>
              <a:rPr lang="en-US" sz="1400" dirty="0">
                <a:solidFill>
                  <a:schemeClr val="accent1"/>
                </a:solidFill>
              </a:rPr>
              <a:t>dual cone</a:t>
            </a:r>
            <a:r>
              <a:rPr lang="en-US" sz="1400" dirty="0">
                <a:solidFill>
                  <a:schemeClr val="tx2">
                    <a:lumMod val="25000"/>
                  </a:schemeClr>
                </a:solidFill>
              </a:rPr>
              <a:t>, battery SoC constraint is satisfied.</a:t>
            </a:r>
          </a:p>
        </p:txBody>
      </p:sp>
      <p:grpSp>
        <p:nvGrpSpPr>
          <p:cNvPr id="18" name="Group 17">
            <a:extLst>
              <a:ext uri="{FF2B5EF4-FFF2-40B4-BE49-F238E27FC236}">
                <a16:creationId xmlns:a16="http://schemas.microsoft.com/office/drawing/2014/main" id="{E004A5E7-4DC1-4DAA-6B65-5834EA7597D0}"/>
              </a:ext>
            </a:extLst>
          </p:cNvPr>
          <p:cNvGrpSpPr/>
          <p:nvPr/>
        </p:nvGrpSpPr>
        <p:grpSpPr>
          <a:xfrm>
            <a:off x="5244539" y="2739905"/>
            <a:ext cx="2992873" cy="1529887"/>
            <a:chOff x="5166389" y="1395498"/>
            <a:chExt cx="2992873" cy="1529887"/>
          </a:xfrm>
        </p:grpSpPr>
        <p:pic>
          <p:nvPicPr>
            <p:cNvPr id="17" name="Graphic 16">
              <a:extLst>
                <a:ext uri="{FF2B5EF4-FFF2-40B4-BE49-F238E27FC236}">
                  <a16:creationId xmlns:a16="http://schemas.microsoft.com/office/drawing/2014/main" id="{9B9BD878-085A-CB76-81D5-187D211E72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4029" y="1496413"/>
              <a:ext cx="265233" cy="271281"/>
            </a:xfrm>
            <a:prstGeom prst="rect">
              <a:avLst/>
            </a:prstGeom>
          </p:spPr>
        </p:pic>
        <p:pic>
          <p:nvPicPr>
            <p:cNvPr id="13" name="Graphic 12">
              <a:extLst>
                <a:ext uri="{FF2B5EF4-FFF2-40B4-BE49-F238E27FC236}">
                  <a16:creationId xmlns:a16="http://schemas.microsoft.com/office/drawing/2014/main" id="{CE12BE2C-E994-D582-40D4-ED074C2FF0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9071" y="1929069"/>
              <a:ext cx="421433" cy="431043"/>
            </a:xfrm>
            <a:prstGeom prst="rect">
              <a:avLst/>
            </a:prstGeom>
          </p:spPr>
        </p:pic>
        <p:pic>
          <p:nvPicPr>
            <p:cNvPr id="9" name="Graphic 8">
              <a:extLst>
                <a:ext uri="{FF2B5EF4-FFF2-40B4-BE49-F238E27FC236}">
                  <a16:creationId xmlns:a16="http://schemas.microsoft.com/office/drawing/2014/main" id="{E9365C57-10B7-11A6-DD44-D040B6BD49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66389" y="1395498"/>
              <a:ext cx="2886797" cy="1529887"/>
            </a:xfrm>
            <a:prstGeom prst="rect">
              <a:avLst/>
            </a:prstGeom>
          </p:spPr>
        </p:pic>
        <p:pic>
          <p:nvPicPr>
            <p:cNvPr id="14" name="Graphic 13">
              <a:extLst>
                <a:ext uri="{FF2B5EF4-FFF2-40B4-BE49-F238E27FC236}">
                  <a16:creationId xmlns:a16="http://schemas.microsoft.com/office/drawing/2014/main" id="{74D73726-F7C5-D3C0-9619-8F18C74C8F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984753">
              <a:off x="6476340" y="1401478"/>
              <a:ext cx="448728" cy="458961"/>
            </a:xfrm>
            <a:prstGeom prst="rect">
              <a:avLst/>
            </a:prstGeom>
          </p:spPr>
        </p:pic>
      </p:grpSp>
      <p:grpSp>
        <p:nvGrpSpPr>
          <p:cNvPr id="19" name="Group 18">
            <a:extLst>
              <a:ext uri="{FF2B5EF4-FFF2-40B4-BE49-F238E27FC236}">
                <a16:creationId xmlns:a16="http://schemas.microsoft.com/office/drawing/2014/main" id="{9D2DE3FA-9C7A-9AFA-DB52-D1F9D9475547}"/>
              </a:ext>
            </a:extLst>
          </p:cNvPr>
          <p:cNvGrpSpPr/>
          <p:nvPr/>
        </p:nvGrpSpPr>
        <p:grpSpPr>
          <a:xfrm>
            <a:off x="5242778" y="1221245"/>
            <a:ext cx="2992873" cy="1529887"/>
            <a:chOff x="5776096" y="2301265"/>
            <a:chExt cx="2992873" cy="1529887"/>
          </a:xfrm>
        </p:grpSpPr>
        <p:pic>
          <p:nvPicPr>
            <p:cNvPr id="10" name="Graphic 9">
              <a:extLst>
                <a:ext uri="{FF2B5EF4-FFF2-40B4-BE49-F238E27FC236}">
                  <a16:creationId xmlns:a16="http://schemas.microsoft.com/office/drawing/2014/main" id="{FAB06E17-F79B-E461-A44A-CE275AB64F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1504449">
              <a:off x="6995130" y="2800846"/>
              <a:ext cx="448728" cy="458961"/>
            </a:xfrm>
            <a:prstGeom prst="rect">
              <a:avLst/>
            </a:prstGeom>
          </p:spPr>
        </p:pic>
        <p:pic>
          <p:nvPicPr>
            <p:cNvPr id="3" name="Graphic 2">
              <a:extLst>
                <a:ext uri="{FF2B5EF4-FFF2-40B4-BE49-F238E27FC236}">
                  <a16:creationId xmlns:a16="http://schemas.microsoft.com/office/drawing/2014/main" id="{01BB9415-BCBC-586D-E783-39305B73D0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3736" y="2402180"/>
              <a:ext cx="265233" cy="271281"/>
            </a:xfrm>
            <a:prstGeom prst="rect">
              <a:avLst/>
            </a:prstGeom>
          </p:spPr>
        </p:pic>
        <p:pic>
          <p:nvPicPr>
            <p:cNvPr id="8" name="Graphic 7">
              <a:extLst>
                <a:ext uri="{FF2B5EF4-FFF2-40B4-BE49-F238E27FC236}">
                  <a16:creationId xmlns:a16="http://schemas.microsoft.com/office/drawing/2014/main" id="{B6D94F45-2C56-6053-D6E1-E633F96005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76096" y="2301265"/>
              <a:ext cx="2886797" cy="1529887"/>
            </a:xfrm>
            <a:prstGeom prst="rect">
              <a:avLst/>
            </a:prstGeom>
          </p:spPr>
        </p:pic>
      </p:grpSp>
      <p:sp>
        <p:nvSpPr>
          <p:cNvPr id="21" name="Text Placeholder 4">
            <a:extLst>
              <a:ext uri="{FF2B5EF4-FFF2-40B4-BE49-F238E27FC236}">
                <a16:creationId xmlns:a16="http://schemas.microsoft.com/office/drawing/2014/main" id="{5EDDE660-532F-D956-108C-52AF68F3DE59}"/>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E4DFA0A1-AC61-ED9D-3B51-27163A94C780}"/>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475716671"/>
      </p:ext>
    </p:extLst>
  </p:cSld>
  <p:clrMapOvr>
    <a:masterClrMapping/>
  </p:clrMapOvr>
  <mc:AlternateContent xmlns:mc="http://schemas.openxmlformats.org/markup-compatibility/2006" xmlns:p14="http://schemas.microsoft.com/office/powerpoint/2010/main">
    <mc:Choice Requires="p14">
      <p:transition spd="slow" p14:dur="2000" advTm="1494"/>
    </mc:Choice>
    <mc:Fallback xmlns="">
      <p:transition spd="slow" advTm="149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dirty="0"/>
              <a:t>Modeling Uncertainty Propagation</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53</a:t>
            </a:fld>
            <a:endParaRPr lang="en-US" dirty="0"/>
          </a:p>
        </p:txBody>
      </p:sp>
      <p:pic>
        <p:nvPicPr>
          <p:cNvPr id="11" name="Picture 10">
            <a:extLst>
              <a:ext uri="{FF2B5EF4-FFF2-40B4-BE49-F238E27FC236}">
                <a16:creationId xmlns:a16="http://schemas.microsoft.com/office/drawing/2014/main" id="{3611ABD4-75D0-89F4-305C-950506E39BDB}"/>
              </a:ext>
            </a:extLst>
          </p:cNvPr>
          <p:cNvPicPr>
            <a:picLocks noChangeAspect="1"/>
          </p:cNvPicPr>
          <p:nvPr/>
        </p:nvPicPr>
        <p:blipFill>
          <a:blip r:embed="rId3"/>
          <a:stretch>
            <a:fillRect/>
          </a:stretch>
        </p:blipFill>
        <p:spPr>
          <a:xfrm>
            <a:off x="4511040" y="1307704"/>
            <a:ext cx="3414104" cy="2824269"/>
          </a:xfrm>
          <a:prstGeom prst="rect">
            <a:avLst/>
          </a:prstGeom>
        </p:spPr>
      </p:pic>
      <p:pic>
        <p:nvPicPr>
          <p:cNvPr id="12" name="Picture 11">
            <a:extLst>
              <a:ext uri="{FF2B5EF4-FFF2-40B4-BE49-F238E27FC236}">
                <a16:creationId xmlns:a16="http://schemas.microsoft.com/office/drawing/2014/main" id="{904AB618-A30E-884C-C3E5-1B4B534477E7}"/>
              </a:ext>
            </a:extLst>
          </p:cNvPr>
          <p:cNvPicPr>
            <a:picLocks noChangeAspect="1"/>
          </p:cNvPicPr>
          <p:nvPr/>
        </p:nvPicPr>
        <p:blipFill>
          <a:blip r:embed="rId4"/>
          <a:stretch>
            <a:fillRect/>
          </a:stretch>
        </p:blipFill>
        <p:spPr>
          <a:xfrm>
            <a:off x="552051" y="1310244"/>
            <a:ext cx="3456753" cy="2859550"/>
          </a:xfrm>
          <a:prstGeom prst="rect">
            <a:avLst/>
          </a:prstGeom>
        </p:spPr>
      </p:pic>
      <p:sp>
        <p:nvSpPr>
          <p:cNvPr id="13" name="Text Placeholder 2">
            <a:extLst>
              <a:ext uri="{FF2B5EF4-FFF2-40B4-BE49-F238E27FC236}">
                <a16:creationId xmlns:a16="http://schemas.microsoft.com/office/drawing/2014/main" id="{E5D8F858-3D2B-CFE0-D55F-11AA7CE1738A}"/>
              </a:ext>
            </a:extLst>
          </p:cNvPr>
          <p:cNvSpPr>
            <a:spLocks noGrp="1"/>
          </p:cNvSpPr>
          <p:nvPr>
            <p:ph type="body" sz="quarter" idx="14"/>
          </p:nvPr>
        </p:nvSpPr>
        <p:spPr>
          <a:xfrm>
            <a:off x="254000" y="757178"/>
            <a:ext cx="8514080" cy="464067"/>
          </a:xfrm>
        </p:spPr>
        <p:txBody>
          <a:bodyPr/>
          <a:lstStyle/>
          <a:p>
            <a:r>
              <a:rPr lang="en-US" sz="1200" dirty="0">
                <a:solidFill>
                  <a:schemeClr val="accent1"/>
                </a:solidFill>
              </a:rPr>
              <a:t>Left: </a:t>
            </a:r>
            <a:r>
              <a:rPr lang="en-US" sz="1200" dirty="0">
                <a:solidFill>
                  <a:schemeClr val="tx1"/>
                </a:solidFill>
              </a:rPr>
              <a:t>QQ Plots of control uncertainty, </a:t>
            </a:r>
            <a:r>
              <a:rPr lang="en-US" sz="1200" dirty="0">
                <a:solidFill>
                  <a:schemeClr val="accent3"/>
                </a:solidFill>
              </a:rPr>
              <a:t>Right: </a:t>
            </a:r>
            <a:r>
              <a:rPr lang="en-US" sz="1200" dirty="0">
                <a:solidFill>
                  <a:schemeClr val="tx1"/>
                </a:solidFill>
              </a:rPr>
              <a:t>QQ Plots of state uncertainty</a:t>
            </a:r>
          </a:p>
        </p:txBody>
      </p:sp>
      <p:sp>
        <p:nvSpPr>
          <p:cNvPr id="14" name="Google Shape;91;p17">
            <a:extLst>
              <a:ext uri="{FF2B5EF4-FFF2-40B4-BE49-F238E27FC236}">
                <a16:creationId xmlns:a16="http://schemas.microsoft.com/office/drawing/2014/main" id="{02E7E430-1EF0-778C-E664-A0BAD96E0E40}"/>
              </a:ext>
            </a:extLst>
          </p:cNvPr>
          <p:cNvSpPr txBox="1"/>
          <p:nvPr/>
        </p:nvSpPr>
        <p:spPr>
          <a:xfrm>
            <a:off x="443369" y="4313745"/>
            <a:ext cx="8257262" cy="400079"/>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State uncertainty can be reasonably modeled as </a:t>
            </a:r>
            <a:r>
              <a:rPr lang="en-US" sz="1400" dirty="0">
                <a:solidFill>
                  <a:schemeClr val="accent1"/>
                </a:solidFill>
              </a:rPr>
              <a:t>Gaussian</a:t>
            </a:r>
          </a:p>
        </p:txBody>
      </p:sp>
      <p:sp>
        <p:nvSpPr>
          <p:cNvPr id="3" name="Text Placeholder 4">
            <a:extLst>
              <a:ext uri="{FF2B5EF4-FFF2-40B4-BE49-F238E27FC236}">
                <a16:creationId xmlns:a16="http://schemas.microsoft.com/office/drawing/2014/main" id="{A03531B0-99B1-713D-2F17-E920965E9EDE}"/>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50521CD8-7C19-83E8-76B3-D3A016F79B4A}"/>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043023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0" y="327899"/>
            <a:ext cx="8636000" cy="434101"/>
          </a:xfrm>
        </p:spPr>
        <p:txBody>
          <a:bodyPr/>
          <a:lstStyle/>
          <a:p>
            <a:r>
              <a:rPr lang="en-US" sz="2200" dirty="0"/>
              <a:t>Constraints Satisfaction</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54</a:t>
            </a:fld>
            <a:endParaRPr lang="en-US" dirty="0"/>
          </a:p>
        </p:txBody>
      </p:sp>
      <p:pic>
        <p:nvPicPr>
          <p:cNvPr id="10" name="Picture 9">
            <a:extLst>
              <a:ext uri="{FF2B5EF4-FFF2-40B4-BE49-F238E27FC236}">
                <a16:creationId xmlns:a16="http://schemas.microsoft.com/office/drawing/2014/main" id="{947B27C9-C653-4B8E-B8F5-F6B987554F67}"/>
              </a:ext>
            </a:extLst>
          </p:cNvPr>
          <p:cNvPicPr>
            <a:picLocks noChangeAspect="1"/>
          </p:cNvPicPr>
          <p:nvPr/>
        </p:nvPicPr>
        <p:blipFill>
          <a:blip r:embed="rId3"/>
          <a:stretch>
            <a:fillRect/>
          </a:stretch>
        </p:blipFill>
        <p:spPr>
          <a:xfrm>
            <a:off x="3863712" y="1541315"/>
            <a:ext cx="4391585" cy="2607194"/>
          </a:xfrm>
          <a:prstGeom prst="rect">
            <a:avLst/>
          </a:prstGeom>
        </p:spPr>
      </p:pic>
      <p:sp>
        <p:nvSpPr>
          <p:cNvPr id="12" name="Text Placeholder 2">
            <a:extLst>
              <a:ext uri="{FF2B5EF4-FFF2-40B4-BE49-F238E27FC236}">
                <a16:creationId xmlns:a16="http://schemas.microsoft.com/office/drawing/2014/main" id="{C8A492B5-4AD3-D44F-2E86-4D1934FCEA65}"/>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The result of the proposed planner with </a:t>
            </a:r>
            <a:r>
              <a:rPr lang="en-US" sz="1200" dirty="0">
                <a:solidFill>
                  <a:schemeClr val="accent1"/>
                </a:solidFill>
              </a:rPr>
              <a:t>“warm start”</a:t>
            </a:r>
            <a:r>
              <a:rPr lang="en-US" sz="1200" dirty="0">
                <a:solidFill>
                  <a:schemeClr val="tx1"/>
                </a:solidFill>
              </a:rPr>
              <a:t>:</a:t>
            </a:r>
            <a:r>
              <a:rPr lang="en-US" sz="1200" dirty="0">
                <a:solidFill>
                  <a:schemeClr val="accent1"/>
                </a:solidFill>
              </a:rPr>
              <a:t> </a:t>
            </a:r>
            <a:r>
              <a:rPr lang="en-US" sz="1200" dirty="0">
                <a:solidFill>
                  <a:schemeClr val="tx1"/>
                </a:solidFill>
              </a:rPr>
              <a:t>using the O-</a:t>
            </a:r>
            <a:r>
              <a:rPr lang="en-US" sz="1200" dirty="0" err="1">
                <a:solidFill>
                  <a:schemeClr val="tx1"/>
                </a:solidFill>
              </a:rPr>
              <a:t>REx</a:t>
            </a:r>
            <a:r>
              <a:rPr lang="en-US" sz="1200" dirty="0">
                <a:solidFill>
                  <a:schemeClr val="tx1"/>
                </a:solidFill>
              </a:rPr>
              <a:t> as-flown trajectory as an initial guess for the planner</a:t>
            </a:r>
          </a:p>
        </p:txBody>
      </p:sp>
      <p:cxnSp>
        <p:nvCxnSpPr>
          <p:cNvPr id="4" name="Straight Arrow Connector 3">
            <a:extLst>
              <a:ext uri="{FF2B5EF4-FFF2-40B4-BE49-F238E27FC236}">
                <a16:creationId xmlns:a16="http://schemas.microsoft.com/office/drawing/2014/main" id="{80777A7E-4759-3896-99F6-4EF6023A6787}"/>
              </a:ext>
            </a:extLst>
          </p:cNvPr>
          <p:cNvCxnSpPr>
            <a:cxnSpLocks/>
          </p:cNvCxnSpPr>
          <p:nvPr/>
        </p:nvCxnSpPr>
        <p:spPr>
          <a:xfrm flipV="1">
            <a:off x="5682781" y="3958264"/>
            <a:ext cx="0" cy="380489"/>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0F03305-287C-3DD6-A87A-AED2997B953E}"/>
              </a:ext>
            </a:extLst>
          </p:cNvPr>
          <p:cNvCxnSpPr>
            <a:cxnSpLocks/>
          </p:cNvCxnSpPr>
          <p:nvPr/>
        </p:nvCxnSpPr>
        <p:spPr>
          <a:xfrm>
            <a:off x="5773813" y="1599010"/>
            <a:ext cx="0" cy="313366"/>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62E2FEF9-49CD-9A2B-6138-4E9A606DFBD3}"/>
              </a:ext>
            </a:extLst>
          </p:cNvPr>
          <p:cNvPicPr>
            <a:picLocks noChangeAspect="1"/>
          </p:cNvPicPr>
          <p:nvPr/>
        </p:nvPicPr>
        <p:blipFill>
          <a:blip r:embed="rId4"/>
          <a:stretch>
            <a:fillRect/>
          </a:stretch>
        </p:blipFill>
        <p:spPr>
          <a:xfrm>
            <a:off x="1065528" y="1672653"/>
            <a:ext cx="2226802" cy="2344518"/>
          </a:xfrm>
          <a:prstGeom prst="rect">
            <a:avLst/>
          </a:prstGeom>
        </p:spPr>
      </p:pic>
      <p:sp>
        <p:nvSpPr>
          <p:cNvPr id="6" name="Text Placeholder 4">
            <a:extLst>
              <a:ext uri="{FF2B5EF4-FFF2-40B4-BE49-F238E27FC236}">
                <a16:creationId xmlns:a16="http://schemas.microsoft.com/office/drawing/2014/main" id="{C1B48F45-BA47-0CE4-3299-17164425B641}"/>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416DF919-87EC-96DA-C4F6-EE6FAFEA9930}"/>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561795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DARE, Kazu Echigo (347F)</a:t>
            </a:r>
          </a:p>
        </p:txBody>
      </p:sp>
      <p:sp>
        <p:nvSpPr>
          <p:cNvPr id="3" name="Title 2"/>
          <p:cNvSpPr>
            <a:spLocks noGrp="1"/>
          </p:cNvSpPr>
          <p:nvPr>
            <p:ph type="title"/>
          </p:nvPr>
        </p:nvSpPr>
        <p:spPr/>
        <p:txBody>
          <a:bodyPr/>
          <a:lstStyle/>
          <a:p>
            <a:r>
              <a:rPr lang="en-US" dirty="0"/>
              <a:t>Model Assurance using </a:t>
            </a:r>
            <a:r>
              <a:rPr lang="en-US" dirty="0" err="1"/>
              <a:t>MuSCAT</a:t>
            </a:r>
            <a:r>
              <a:rPr lang="en-US" dirty="0"/>
              <a:t> </a:t>
            </a:r>
          </a:p>
        </p:txBody>
      </p:sp>
      <p:sp>
        <p:nvSpPr>
          <p:cNvPr id="8" name="Date Placeholder 7"/>
          <p:cNvSpPr>
            <a:spLocks noGrp="1"/>
          </p:cNvSpPr>
          <p:nvPr>
            <p:ph type="dt" sz="half" idx="20"/>
          </p:nvPr>
        </p:nvSpPr>
        <p:spPr/>
        <p:txBody>
          <a:bodyPr/>
          <a:lstStyle/>
          <a:p>
            <a:r>
              <a:rPr lang="en-US"/>
              <a:t>7/11/24</a:t>
            </a:r>
            <a:endParaRPr lang="en-US" dirty="0"/>
          </a:p>
        </p:txBody>
      </p:sp>
      <p:sp>
        <p:nvSpPr>
          <p:cNvPr id="9" name="Slide Number Placeholder 8"/>
          <p:cNvSpPr>
            <a:spLocks noGrp="1"/>
          </p:cNvSpPr>
          <p:nvPr>
            <p:ph type="sldNum" sz="quarter" idx="22"/>
          </p:nvPr>
        </p:nvSpPr>
        <p:spPr/>
        <p:txBody>
          <a:bodyPr/>
          <a:lstStyle/>
          <a:p>
            <a:fld id="{224B4221-436D-4A56-A870-FCD944AD4DA9}" type="slidenum">
              <a:rPr lang="en-US" smtClean="0"/>
              <a:pPr/>
              <a:t>55</a:t>
            </a:fld>
            <a:endParaRPr lang="en-US" dirty="0"/>
          </a:p>
        </p:txBody>
      </p:sp>
      <p:sp>
        <p:nvSpPr>
          <p:cNvPr id="4" name="Rounded Rectangle 3">
            <a:extLst>
              <a:ext uri="{FF2B5EF4-FFF2-40B4-BE49-F238E27FC236}">
                <a16:creationId xmlns:a16="http://schemas.microsoft.com/office/drawing/2014/main" id="{F747D6A3-A737-F224-6F65-EE119F75E0D5}"/>
              </a:ext>
            </a:extLst>
          </p:cNvPr>
          <p:cNvSpPr/>
          <p:nvPr/>
        </p:nvSpPr>
        <p:spPr>
          <a:xfrm>
            <a:off x="5424890" y="1172585"/>
            <a:ext cx="3180564" cy="2798329"/>
          </a:xfrm>
          <a:prstGeom prst="roundRect">
            <a:avLst>
              <a:gd name="adj" fmla="val 0"/>
            </a:avLst>
          </a:prstGeom>
          <a:solidFill>
            <a:schemeClr val="bg2">
              <a:alpha val="4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14300">
              <a:spcAft>
                <a:spcPts val="600"/>
              </a:spcAft>
            </a:pPr>
            <a:r>
              <a:rPr lang="en-US" b="1" dirty="0">
                <a:solidFill>
                  <a:schemeClr val="tx2">
                    <a:lumMod val="25000"/>
                  </a:schemeClr>
                </a:solidFill>
              </a:rPr>
              <a:t>Summary</a:t>
            </a:r>
          </a:p>
          <a:p>
            <a:pPr marL="400050" indent="-285750">
              <a:spcAft>
                <a:spcPts val="600"/>
              </a:spcAft>
              <a:buFont typeface="Arial" panose="020B0604020202020204" pitchFamily="34" charset="0"/>
              <a:buChar char="•"/>
            </a:pPr>
            <a:r>
              <a:rPr lang="en-US" dirty="0">
                <a:solidFill>
                  <a:schemeClr val="tx2">
                    <a:lumMod val="25000"/>
                  </a:schemeClr>
                </a:solidFill>
              </a:rPr>
              <a:t>Thruster error and initial state estimation error are the main sources of uncertainties</a:t>
            </a:r>
          </a:p>
          <a:p>
            <a:pPr marL="400050" indent="-285750">
              <a:spcAft>
                <a:spcPts val="600"/>
              </a:spcAft>
              <a:buFont typeface="Arial" panose="020B0604020202020204" pitchFamily="34" charset="0"/>
              <a:buChar char="•"/>
            </a:pPr>
            <a:r>
              <a:rPr lang="en-US" sz="1800" dirty="0">
                <a:solidFill>
                  <a:schemeClr val="tx2">
                    <a:lumMod val="25000"/>
                  </a:schemeClr>
                </a:solidFill>
              </a:rPr>
              <a:t>Considering J2 / SRP with cannon ball model is sufficient</a:t>
            </a:r>
          </a:p>
        </p:txBody>
      </p:sp>
      <p:pic>
        <p:nvPicPr>
          <p:cNvPr id="12" name="Picture 11" descr="A graph of a graph with numbers and lines&#10;&#10;Description automatically generated with medium confidence">
            <a:extLst>
              <a:ext uri="{FF2B5EF4-FFF2-40B4-BE49-F238E27FC236}">
                <a16:creationId xmlns:a16="http://schemas.microsoft.com/office/drawing/2014/main" id="{9CDB8AA7-FE4C-E043-6D46-2896B105241A}"/>
              </a:ext>
            </a:extLst>
          </p:cNvPr>
          <p:cNvPicPr>
            <a:picLocks noChangeAspect="1"/>
          </p:cNvPicPr>
          <p:nvPr/>
        </p:nvPicPr>
        <p:blipFill>
          <a:blip r:embed="rId3"/>
          <a:stretch>
            <a:fillRect/>
          </a:stretch>
        </p:blipFill>
        <p:spPr>
          <a:xfrm>
            <a:off x="0" y="813361"/>
            <a:ext cx="5424890" cy="4068668"/>
          </a:xfrm>
          <a:prstGeom prst="rect">
            <a:avLst/>
          </a:prstGeom>
        </p:spPr>
      </p:pic>
      <p:sp>
        <p:nvSpPr>
          <p:cNvPr id="5" name="Footer Placeholder 2">
            <a:extLst>
              <a:ext uri="{FF2B5EF4-FFF2-40B4-BE49-F238E27FC236}">
                <a16:creationId xmlns:a16="http://schemas.microsoft.com/office/drawing/2014/main" id="{31F0A044-2853-E4B9-1846-5708C2CCBF3F}"/>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694562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sz="2100" dirty="0"/>
              <a:t>Problem Formulation</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56</a:t>
            </a:fld>
            <a:endParaRPr lang="en-US" dirty="0"/>
          </a:p>
        </p:txBody>
      </p:sp>
      <p:cxnSp>
        <p:nvCxnSpPr>
          <p:cNvPr id="18" name="Straight Connector 17">
            <a:extLst>
              <a:ext uri="{FF2B5EF4-FFF2-40B4-BE49-F238E27FC236}">
                <a16:creationId xmlns:a16="http://schemas.microsoft.com/office/drawing/2014/main" id="{ADBF7A02-A065-F697-148B-508351433C30}"/>
              </a:ext>
            </a:extLst>
          </p:cNvPr>
          <p:cNvCxnSpPr>
            <a:cxnSpLocks/>
          </p:cNvCxnSpPr>
          <p:nvPr/>
        </p:nvCxnSpPr>
        <p:spPr>
          <a:xfrm>
            <a:off x="3202133" y="2920835"/>
            <a:ext cx="0" cy="1879448"/>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In order to solve a stochastic optimization problem, we must transform it into a </a:t>
            </a:r>
            <a:r>
              <a:rPr lang="en-US" sz="1200" dirty="0">
                <a:solidFill>
                  <a:schemeClr val="accent1"/>
                </a:solidFill>
              </a:rPr>
              <a:t>deterministic</a:t>
            </a:r>
            <a:r>
              <a:rPr lang="en-US" sz="1200" dirty="0">
                <a:solidFill>
                  <a:schemeClr val="tx1"/>
                </a:solidFill>
              </a:rPr>
              <a:t> one. </a:t>
            </a:r>
          </a:p>
        </p:txBody>
      </p:sp>
      <p:pic>
        <p:nvPicPr>
          <p:cNvPr id="22" name="Picture 21">
            <a:extLst>
              <a:ext uri="{FF2B5EF4-FFF2-40B4-BE49-F238E27FC236}">
                <a16:creationId xmlns:a16="http://schemas.microsoft.com/office/drawing/2014/main" id="{4B0B534C-2A8E-ED42-086C-EC4B6B05FEB6}"/>
              </a:ext>
            </a:extLst>
          </p:cNvPr>
          <p:cNvPicPr>
            <a:picLocks noChangeAspect="1"/>
          </p:cNvPicPr>
          <p:nvPr/>
        </p:nvPicPr>
        <p:blipFill rotWithShape="1">
          <a:blip r:embed="rId3"/>
          <a:srcRect b="-442"/>
          <a:stretch/>
        </p:blipFill>
        <p:spPr>
          <a:xfrm>
            <a:off x="3307500" y="2920835"/>
            <a:ext cx="5521540" cy="1879448"/>
          </a:xfrm>
          <a:prstGeom prst="rect">
            <a:avLst/>
          </a:prstGeom>
        </p:spPr>
      </p:pic>
      <p:pic>
        <p:nvPicPr>
          <p:cNvPr id="86" name="Picture 85">
            <a:extLst>
              <a:ext uri="{FF2B5EF4-FFF2-40B4-BE49-F238E27FC236}">
                <a16:creationId xmlns:a16="http://schemas.microsoft.com/office/drawing/2014/main" id="{327AB59F-7EC4-CAA8-8473-F08FE9C3CE13}"/>
              </a:ext>
            </a:extLst>
          </p:cNvPr>
          <p:cNvPicPr>
            <a:picLocks noChangeAspect="1"/>
          </p:cNvPicPr>
          <p:nvPr/>
        </p:nvPicPr>
        <p:blipFill rotWithShape="1">
          <a:blip r:embed="rId4"/>
          <a:srcRect t="1" b="27723"/>
          <a:stretch/>
        </p:blipFill>
        <p:spPr>
          <a:xfrm>
            <a:off x="350510" y="2920836"/>
            <a:ext cx="2736738" cy="1328302"/>
          </a:xfrm>
          <a:prstGeom prst="rect">
            <a:avLst/>
          </a:prstGeom>
        </p:spPr>
      </p:pic>
      <p:pic>
        <p:nvPicPr>
          <p:cNvPr id="3" name="Picture 2">
            <a:extLst>
              <a:ext uri="{FF2B5EF4-FFF2-40B4-BE49-F238E27FC236}">
                <a16:creationId xmlns:a16="http://schemas.microsoft.com/office/drawing/2014/main" id="{64880D62-92ED-D6D8-C509-1D2209DCE03B}"/>
              </a:ext>
            </a:extLst>
          </p:cNvPr>
          <p:cNvPicPr>
            <a:picLocks noChangeAspect="1"/>
          </p:cNvPicPr>
          <p:nvPr/>
        </p:nvPicPr>
        <p:blipFill>
          <a:blip r:embed="rId5"/>
          <a:stretch>
            <a:fillRect/>
          </a:stretch>
        </p:blipFill>
        <p:spPr>
          <a:xfrm>
            <a:off x="2944439" y="1064484"/>
            <a:ext cx="3255121" cy="1689941"/>
          </a:xfrm>
          <a:prstGeom prst="rect">
            <a:avLst/>
          </a:prstGeom>
        </p:spPr>
      </p:pic>
      <p:sp>
        <p:nvSpPr>
          <p:cNvPr id="6" name="Text Placeholder 4">
            <a:extLst>
              <a:ext uri="{FF2B5EF4-FFF2-40B4-BE49-F238E27FC236}">
                <a16:creationId xmlns:a16="http://schemas.microsoft.com/office/drawing/2014/main" id="{DAF35557-75CE-4F35-DD3E-C0532F48FF21}"/>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032DB495-C9BB-467F-0A03-A5774C41AA56}"/>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988634146"/>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32342-9A03-543A-8409-A4C6FBAC4697}"/>
              </a:ext>
            </a:extLst>
          </p:cNvPr>
          <p:cNvSpPr>
            <a:spLocks noGrp="1"/>
          </p:cNvSpPr>
          <p:nvPr>
            <p:ph type="body" sz="quarter" idx="13"/>
          </p:nvPr>
        </p:nvSpPr>
        <p:spPr/>
        <p:txBody>
          <a:bodyPr/>
          <a:lstStyle/>
          <a:p>
            <a:r>
              <a:rPr lang="en-US" dirty="0"/>
              <a:t>Motivation</a:t>
            </a:r>
          </a:p>
        </p:txBody>
      </p:sp>
      <p:sp>
        <p:nvSpPr>
          <p:cNvPr id="3" name="Date Placeholder 2">
            <a:extLst>
              <a:ext uri="{FF2B5EF4-FFF2-40B4-BE49-F238E27FC236}">
                <a16:creationId xmlns:a16="http://schemas.microsoft.com/office/drawing/2014/main" id="{F6C0D697-360D-3BDE-3E41-A22720C50AF2}"/>
              </a:ext>
            </a:extLst>
          </p:cNvPr>
          <p:cNvSpPr>
            <a:spLocks noGrp="1"/>
          </p:cNvSpPr>
          <p:nvPr>
            <p:ph type="dt" sz="half" idx="14"/>
          </p:nvPr>
        </p:nvSpPr>
        <p:spPr/>
        <p:txBody>
          <a:bodyPr/>
          <a:lstStyle/>
          <a:p>
            <a:r>
              <a:rPr lang="en-US"/>
              <a:t>7/11/24</a:t>
            </a:r>
            <a:endParaRPr lang="en-US" dirty="0"/>
          </a:p>
        </p:txBody>
      </p:sp>
      <p:sp>
        <p:nvSpPr>
          <p:cNvPr id="5" name="Slide Number Placeholder 4">
            <a:extLst>
              <a:ext uri="{FF2B5EF4-FFF2-40B4-BE49-F238E27FC236}">
                <a16:creationId xmlns:a16="http://schemas.microsoft.com/office/drawing/2014/main" id="{53419723-444B-97C1-A345-EABDD548BC14}"/>
              </a:ext>
            </a:extLst>
          </p:cNvPr>
          <p:cNvSpPr>
            <a:spLocks noGrp="1"/>
          </p:cNvSpPr>
          <p:nvPr>
            <p:ph type="sldNum" sz="quarter" idx="16"/>
          </p:nvPr>
        </p:nvSpPr>
        <p:spPr/>
        <p:txBody>
          <a:bodyPr/>
          <a:lstStyle/>
          <a:p>
            <a:fld id="{1BA354C8-45E3-4E72-B8A7-299530F3F3A9}" type="slidenum">
              <a:rPr lang="en-US" smtClean="0"/>
              <a:pPr/>
              <a:t>57</a:t>
            </a:fld>
            <a:endParaRPr lang="en-US" dirty="0"/>
          </a:p>
        </p:txBody>
      </p:sp>
      <p:sp>
        <p:nvSpPr>
          <p:cNvPr id="4" name="Footer Placeholder 2">
            <a:extLst>
              <a:ext uri="{FF2B5EF4-FFF2-40B4-BE49-F238E27FC236}">
                <a16:creationId xmlns:a16="http://schemas.microsoft.com/office/drawing/2014/main" id="{35CEA4F2-52A7-09B2-557B-EF8FB9BDD7C4}"/>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240208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CB8A87-B9C2-34D1-454A-6EDF967B59B9}"/>
              </a:ext>
            </a:extLst>
          </p:cNvPr>
          <p:cNvSpPr>
            <a:spLocks noGrp="1"/>
          </p:cNvSpPr>
          <p:nvPr>
            <p:ph type="body" sz="quarter" idx="13"/>
          </p:nvPr>
        </p:nvSpPr>
        <p:spPr/>
        <p:txBody>
          <a:bodyPr/>
          <a:lstStyle/>
          <a:p>
            <a:r>
              <a:rPr lang="en-US" dirty="0"/>
              <a:t>Demonstrating the Proposed Planner</a:t>
            </a:r>
          </a:p>
        </p:txBody>
      </p:sp>
      <p:sp>
        <p:nvSpPr>
          <p:cNvPr id="3" name="Date Placeholder 2">
            <a:extLst>
              <a:ext uri="{FF2B5EF4-FFF2-40B4-BE49-F238E27FC236}">
                <a16:creationId xmlns:a16="http://schemas.microsoft.com/office/drawing/2014/main" id="{3CAD804D-E5B6-0472-6B43-686B1305579A}"/>
              </a:ext>
            </a:extLst>
          </p:cNvPr>
          <p:cNvSpPr>
            <a:spLocks noGrp="1"/>
          </p:cNvSpPr>
          <p:nvPr>
            <p:ph type="dt" sz="half" idx="14"/>
          </p:nvPr>
        </p:nvSpPr>
        <p:spPr/>
        <p:txBody>
          <a:bodyPr/>
          <a:lstStyle/>
          <a:p>
            <a:r>
              <a:rPr lang="en-US"/>
              <a:t>7/11/24</a:t>
            </a:r>
            <a:endParaRPr lang="en-US" dirty="0"/>
          </a:p>
        </p:txBody>
      </p:sp>
      <p:sp>
        <p:nvSpPr>
          <p:cNvPr id="4" name="Slide Number Placeholder 3">
            <a:extLst>
              <a:ext uri="{FF2B5EF4-FFF2-40B4-BE49-F238E27FC236}">
                <a16:creationId xmlns:a16="http://schemas.microsoft.com/office/drawing/2014/main" id="{DD2E692E-54BE-622D-0D64-A6A653F0C0EC}"/>
              </a:ext>
            </a:extLst>
          </p:cNvPr>
          <p:cNvSpPr>
            <a:spLocks noGrp="1"/>
          </p:cNvSpPr>
          <p:nvPr>
            <p:ph type="sldNum" sz="quarter" idx="16"/>
          </p:nvPr>
        </p:nvSpPr>
        <p:spPr/>
        <p:txBody>
          <a:bodyPr/>
          <a:lstStyle/>
          <a:p>
            <a:fld id="{1BA354C8-45E3-4E72-B8A7-299530F3F3A9}" type="slidenum">
              <a:rPr lang="en-US" smtClean="0"/>
              <a:pPr/>
              <a:t>58</a:t>
            </a:fld>
            <a:endParaRPr lang="en-US" dirty="0"/>
          </a:p>
        </p:txBody>
      </p:sp>
      <p:sp>
        <p:nvSpPr>
          <p:cNvPr id="5" name="Footer Placeholder 2">
            <a:extLst>
              <a:ext uri="{FF2B5EF4-FFF2-40B4-BE49-F238E27FC236}">
                <a16:creationId xmlns:a16="http://schemas.microsoft.com/office/drawing/2014/main" id="{1058A2DF-D9F8-FD0B-4450-609051C0F6BC}"/>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765023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50C661-21D8-89CF-D8AB-FEEF3C9689EA}"/>
              </a:ext>
            </a:extLst>
          </p:cNvPr>
          <p:cNvSpPr>
            <a:spLocks noGrp="1"/>
          </p:cNvSpPr>
          <p:nvPr>
            <p:ph type="body" sz="quarter" idx="13"/>
          </p:nvPr>
        </p:nvSpPr>
        <p:spPr/>
        <p:txBody>
          <a:bodyPr/>
          <a:lstStyle/>
          <a:p>
            <a:r>
              <a:rPr lang="en-US" dirty="0"/>
              <a:t>Modeling Planner with Verification</a:t>
            </a:r>
          </a:p>
        </p:txBody>
      </p:sp>
      <p:sp>
        <p:nvSpPr>
          <p:cNvPr id="3" name="Date Placeholder 2">
            <a:extLst>
              <a:ext uri="{FF2B5EF4-FFF2-40B4-BE49-F238E27FC236}">
                <a16:creationId xmlns:a16="http://schemas.microsoft.com/office/drawing/2014/main" id="{65219406-5FD5-DF47-A01D-514A8146A366}"/>
              </a:ext>
            </a:extLst>
          </p:cNvPr>
          <p:cNvSpPr>
            <a:spLocks noGrp="1"/>
          </p:cNvSpPr>
          <p:nvPr>
            <p:ph type="dt" sz="half" idx="14"/>
          </p:nvPr>
        </p:nvSpPr>
        <p:spPr/>
        <p:txBody>
          <a:bodyPr/>
          <a:lstStyle/>
          <a:p>
            <a:r>
              <a:rPr lang="en-US"/>
              <a:t>7/11/24</a:t>
            </a:r>
            <a:endParaRPr lang="en-US" dirty="0"/>
          </a:p>
        </p:txBody>
      </p:sp>
      <p:sp>
        <p:nvSpPr>
          <p:cNvPr id="5" name="Slide Number Placeholder 4">
            <a:extLst>
              <a:ext uri="{FF2B5EF4-FFF2-40B4-BE49-F238E27FC236}">
                <a16:creationId xmlns:a16="http://schemas.microsoft.com/office/drawing/2014/main" id="{84A41B3E-3C09-3D0C-30B7-0997B15B389A}"/>
              </a:ext>
            </a:extLst>
          </p:cNvPr>
          <p:cNvSpPr>
            <a:spLocks noGrp="1"/>
          </p:cNvSpPr>
          <p:nvPr>
            <p:ph type="sldNum" sz="quarter" idx="16"/>
          </p:nvPr>
        </p:nvSpPr>
        <p:spPr/>
        <p:txBody>
          <a:bodyPr/>
          <a:lstStyle/>
          <a:p>
            <a:fld id="{1BA354C8-45E3-4E72-B8A7-299530F3F3A9}" type="slidenum">
              <a:rPr lang="en-US" smtClean="0"/>
              <a:pPr/>
              <a:t>59</a:t>
            </a:fld>
            <a:endParaRPr lang="en-US" dirty="0"/>
          </a:p>
        </p:txBody>
      </p:sp>
      <p:sp>
        <p:nvSpPr>
          <p:cNvPr id="4" name="Footer Placeholder 2">
            <a:extLst>
              <a:ext uri="{FF2B5EF4-FFF2-40B4-BE49-F238E27FC236}">
                <a16:creationId xmlns:a16="http://schemas.microsoft.com/office/drawing/2014/main" id="{AA1B5DB6-492E-7ECC-EADE-F7CDF91CA729}"/>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245509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C94016-191A-78C3-2668-A5A286E93C87}"/>
              </a:ext>
            </a:extLst>
          </p:cNvPr>
          <p:cNvSpPr>
            <a:spLocks noGrp="1"/>
          </p:cNvSpPr>
          <p:nvPr>
            <p:ph type="body" sz="quarter" idx="14"/>
          </p:nvPr>
        </p:nvSpPr>
        <p:spPr/>
        <p:txBody>
          <a:bodyPr/>
          <a:lstStyle/>
          <a:p>
            <a:r>
              <a:rPr lang="en-US" sz="1200" dirty="0">
                <a:solidFill>
                  <a:schemeClr val="accent1"/>
                </a:solidFill>
              </a:rPr>
              <a:t>Autonomy</a:t>
            </a:r>
            <a:r>
              <a:rPr lang="en-US" sz="1200" dirty="0">
                <a:solidFill>
                  <a:schemeClr val="tx2">
                    <a:lumMod val="25000"/>
                  </a:schemeClr>
                </a:solidFill>
              </a:rPr>
              <a:t> is the ability of a system to achieve goals while operating independently of external control</a:t>
            </a:r>
          </a:p>
        </p:txBody>
      </p:sp>
      <p:sp>
        <p:nvSpPr>
          <p:cNvPr id="4" name="Title 3">
            <a:extLst>
              <a:ext uri="{FF2B5EF4-FFF2-40B4-BE49-F238E27FC236}">
                <a16:creationId xmlns:a16="http://schemas.microsoft.com/office/drawing/2014/main" id="{66A1A881-2F93-4425-5940-5E60B7E9E65D}"/>
              </a:ext>
            </a:extLst>
          </p:cNvPr>
          <p:cNvSpPr>
            <a:spLocks noGrp="1"/>
          </p:cNvSpPr>
          <p:nvPr>
            <p:ph type="title"/>
          </p:nvPr>
        </p:nvSpPr>
        <p:spPr/>
        <p:txBody>
          <a:bodyPr/>
          <a:lstStyle/>
          <a:p>
            <a:r>
              <a:rPr lang="en-US" sz="2400" dirty="0">
                <a:latin typeface="+mn-lt"/>
                <a:cs typeface="Times New Roman" panose="02020603050405020304" pitchFamily="18" charset="0"/>
              </a:rPr>
              <a:t>Deep-space</a:t>
            </a:r>
            <a:r>
              <a:rPr lang="en-US" dirty="0">
                <a:latin typeface="+mn-lt"/>
                <a:cs typeface="Times New Roman" panose="02020603050405020304" pitchFamily="18" charset="0"/>
              </a:rPr>
              <a:t> </a:t>
            </a:r>
            <a:r>
              <a:rPr lang="en-US" sz="2400" dirty="0">
                <a:latin typeface="+mn-lt"/>
                <a:cs typeface="Times New Roman" panose="02020603050405020304" pitchFamily="18" charset="0"/>
              </a:rPr>
              <a:t>Autonomous Robotic Explorer (DARE)</a:t>
            </a:r>
            <a:endParaRPr lang="en-US" dirty="0"/>
          </a:p>
        </p:txBody>
      </p:sp>
      <p:sp>
        <p:nvSpPr>
          <p:cNvPr id="5" name="Date Placeholder 4">
            <a:extLst>
              <a:ext uri="{FF2B5EF4-FFF2-40B4-BE49-F238E27FC236}">
                <a16:creationId xmlns:a16="http://schemas.microsoft.com/office/drawing/2014/main" id="{C764BE96-6119-6DE0-1733-10074094A8A7}"/>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4A44E210-C303-4EB3-D92A-80A6CCF60AEB}"/>
              </a:ext>
            </a:extLst>
          </p:cNvPr>
          <p:cNvSpPr>
            <a:spLocks noGrp="1"/>
          </p:cNvSpPr>
          <p:nvPr>
            <p:ph type="sldNum" sz="quarter" idx="20"/>
          </p:nvPr>
        </p:nvSpPr>
        <p:spPr/>
        <p:txBody>
          <a:bodyPr/>
          <a:lstStyle/>
          <a:p>
            <a:fld id="{8F0EA35C-A248-4E6E-81BC-49187525F2A8}" type="slidenum">
              <a:rPr lang="en-US" smtClean="0"/>
              <a:pPr/>
              <a:t>6</a:t>
            </a:fld>
            <a:endParaRPr lang="en-US" dirty="0"/>
          </a:p>
        </p:txBody>
      </p:sp>
      <p:pic>
        <p:nvPicPr>
          <p:cNvPr id="10" name="Picture 9">
            <a:extLst>
              <a:ext uri="{FF2B5EF4-FFF2-40B4-BE49-F238E27FC236}">
                <a16:creationId xmlns:a16="http://schemas.microsoft.com/office/drawing/2014/main" id="{4247E964-A94A-2D27-7AD4-55BB84FDF128}"/>
              </a:ext>
            </a:extLst>
          </p:cNvPr>
          <p:cNvPicPr>
            <a:picLocks noChangeAspect="1"/>
          </p:cNvPicPr>
          <p:nvPr/>
        </p:nvPicPr>
        <p:blipFill>
          <a:blip r:embed="rId3"/>
          <a:stretch>
            <a:fillRect/>
          </a:stretch>
        </p:blipFill>
        <p:spPr>
          <a:xfrm>
            <a:off x="2215872" y="1033846"/>
            <a:ext cx="4712256" cy="3075807"/>
          </a:xfrm>
          <a:prstGeom prst="rect">
            <a:avLst/>
          </a:prstGeom>
        </p:spPr>
      </p:pic>
      <p:sp>
        <p:nvSpPr>
          <p:cNvPr id="8" name="TextBox 7">
            <a:extLst>
              <a:ext uri="{FF2B5EF4-FFF2-40B4-BE49-F238E27FC236}">
                <a16:creationId xmlns:a16="http://schemas.microsoft.com/office/drawing/2014/main" id="{209B4B7D-F1CF-9C55-2D2E-9C3A62FEC1A6}"/>
              </a:ext>
            </a:extLst>
          </p:cNvPr>
          <p:cNvSpPr txBox="1"/>
          <p:nvPr/>
        </p:nvSpPr>
        <p:spPr>
          <a:xfrm>
            <a:off x="1251219" y="4492506"/>
            <a:ext cx="6641562" cy="307777"/>
          </a:xfrm>
          <a:prstGeom prst="rect">
            <a:avLst/>
          </a:prstGeom>
          <a:noFill/>
        </p:spPr>
        <p:txBody>
          <a:bodyPr wrap="none" rtlCol="0">
            <a:spAutoFit/>
          </a:bodyPr>
          <a:lstStyle/>
          <a:p>
            <a:r>
              <a:rPr lang="en-US" sz="1400" dirty="0"/>
              <a:t>DARE opens the door for fully </a:t>
            </a:r>
            <a:r>
              <a:rPr lang="en-US" sz="1400" dirty="0">
                <a:solidFill>
                  <a:schemeClr val="accent1"/>
                </a:solidFill>
              </a:rPr>
              <a:t>autonomous</a:t>
            </a:r>
            <a:r>
              <a:rPr lang="en-US" sz="1400" dirty="0">
                <a:solidFill>
                  <a:schemeClr val="accent3"/>
                </a:solidFill>
              </a:rPr>
              <a:t> </a:t>
            </a:r>
            <a:r>
              <a:rPr lang="en-US" sz="1400" dirty="0"/>
              <a:t>spacecraft missions under </a:t>
            </a:r>
            <a:r>
              <a:rPr lang="en-US" sz="1400" dirty="0">
                <a:solidFill>
                  <a:schemeClr val="accent1"/>
                </a:solidFill>
              </a:rPr>
              <a:t>uncertainty</a:t>
            </a:r>
          </a:p>
        </p:txBody>
      </p:sp>
      <p:sp>
        <p:nvSpPr>
          <p:cNvPr id="11" name="Text Placeholder 4">
            <a:extLst>
              <a:ext uri="{FF2B5EF4-FFF2-40B4-BE49-F238E27FC236}">
                <a16:creationId xmlns:a16="http://schemas.microsoft.com/office/drawing/2014/main" id="{19C96708-5E0F-B6EF-7AA7-EF5F811C12E6}"/>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9" name="Footer Placeholder 2">
            <a:extLst>
              <a:ext uri="{FF2B5EF4-FFF2-40B4-BE49-F238E27FC236}">
                <a16:creationId xmlns:a16="http://schemas.microsoft.com/office/drawing/2014/main" id="{B70365C5-469F-99F5-4A35-D5811475B95E}"/>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8637760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0B534C-2A8E-ED42-086C-EC4B6B05FEB6}"/>
              </a:ext>
            </a:extLst>
          </p:cNvPr>
          <p:cNvPicPr>
            <a:picLocks noChangeAspect="1"/>
          </p:cNvPicPr>
          <p:nvPr/>
        </p:nvPicPr>
        <p:blipFill rotWithShape="1">
          <a:blip r:embed="rId3"/>
          <a:srcRect b="84909"/>
          <a:stretch/>
        </p:blipFill>
        <p:spPr>
          <a:xfrm>
            <a:off x="3289725" y="1641219"/>
            <a:ext cx="5521540" cy="282380"/>
          </a:xfrm>
          <a:prstGeom prst="rect">
            <a:avLst/>
          </a:prstGeom>
        </p:spPr>
      </p:pic>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sz="2100" dirty="0"/>
              <a:t>Mathematical Representation of the Proposed Problem </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60</a:t>
            </a:fld>
            <a:endParaRPr lang="en-US" dirty="0"/>
          </a:p>
        </p:txBody>
      </p: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In order to solve a stochastic optimization problem, we must transform it into a </a:t>
            </a:r>
            <a:r>
              <a:rPr lang="en-US" sz="1200" dirty="0">
                <a:solidFill>
                  <a:schemeClr val="accent1"/>
                </a:solidFill>
              </a:rPr>
              <a:t>deterministic</a:t>
            </a:r>
            <a:r>
              <a:rPr lang="en-US" sz="1200" dirty="0">
                <a:solidFill>
                  <a:schemeClr val="tx1"/>
                </a:solidFill>
              </a:rPr>
              <a:t> one. </a:t>
            </a:r>
          </a:p>
        </p:txBody>
      </p:sp>
      <p:pic>
        <p:nvPicPr>
          <p:cNvPr id="86" name="Picture 85">
            <a:extLst>
              <a:ext uri="{FF2B5EF4-FFF2-40B4-BE49-F238E27FC236}">
                <a16:creationId xmlns:a16="http://schemas.microsoft.com/office/drawing/2014/main" id="{327AB59F-7EC4-CAA8-8473-F08FE9C3CE13}"/>
              </a:ext>
            </a:extLst>
          </p:cNvPr>
          <p:cNvPicPr>
            <a:picLocks noChangeAspect="1"/>
          </p:cNvPicPr>
          <p:nvPr/>
        </p:nvPicPr>
        <p:blipFill rotWithShape="1">
          <a:blip r:embed="rId4"/>
          <a:srcRect b="94177"/>
          <a:stretch/>
        </p:blipFill>
        <p:spPr>
          <a:xfrm>
            <a:off x="332735" y="1646631"/>
            <a:ext cx="2736738" cy="107014"/>
          </a:xfrm>
          <a:prstGeom prst="rect">
            <a:avLst/>
          </a:prstGeom>
        </p:spPr>
      </p:pic>
      <p:cxnSp>
        <p:nvCxnSpPr>
          <p:cNvPr id="10" name="Straight Connector 9">
            <a:extLst>
              <a:ext uri="{FF2B5EF4-FFF2-40B4-BE49-F238E27FC236}">
                <a16:creationId xmlns:a16="http://schemas.microsoft.com/office/drawing/2014/main" id="{5665BC8C-7925-8D60-9D50-F51C0B44641D}"/>
              </a:ext>
            </a:extLst>
          </p:cNvPr>
          <p:cNvCxnSpPr/>
          <p:nvPr/>
        </p:nvCxnSpPr>
        <p:spPr>
          <a:xfrm>
            <a:off x="3143169" y="1497851"/>
            <a:ext cx="0" cy="224589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4">
            <a:extLst>
              <a:ext uri="{FF2B5EF4-FFF2-40B4-BE49-F238E27FC236}">
                <a16:creationId xmlns:a16="http://schemas.microsoft.com/office/drawing/2014/main" id="{8AC87BE5-72DE-7EEE-4FD5-AA7194620D0B}"/>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125F82BE-A194-2986-0FCD-AB190ACE3AB1}"/>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501239604"/>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0B534C-2A8E-ED42-086C-EC4B6B05FEB6}"/>
              </a:ext>
            </a:extLst>
          </p:cNvPr>
          <p:cNvPicPr>
            <a:picLocks noChangeAspect="1"/>
          </p:cNvPicPr>
          <p:nvPr/>
        </p:nvPicPr>
        <p:blipFill rotWithShape="1">
          <a:blip r:embed="rId3"/>
          <a:srcRect b="28008"/>
          <a:stretch/>
        </p:blipFill>
        <p:spPr>
          <a:xfrm>
            <a:off x="3289725" y="1646629"/>
            <a:ext cx="5521540" cy="1347091"/>
          </a:xfrm>
          <a:prstGeom prst="rect">
            <a:avLst/>
          </a:prstGeom>
        </p:spPr>
      </p:pic>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61</a:t>
            </a:fld>
            <a:endParaRPr lang="en-US" dirty="0"/>
          </a:p>
        </p:txBody>
      </p: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In order to solve a stochastic optimization problem, we must transform it into a </a:t>
            </a:r>
            <a:r>
              <a:rPr lang="en-US" sz="1200" dirty="0">
                <a:solidFill>
                  <a:schemeClr val="accent1"/>
                </a:solidFill>
              </a:rPr>
              <a:t>deterministic</a:t>
            </a:r>
            <a:r>
              <a:rPr lang="en-US" sz="1200" dirty="0">
                <a:solidFill>
                  <a:schemeClr val="tx1"/>
                </a:solidFill>
              </a:rPr>
              <a:t> one. </a:t>
            </a:r>
          </a:p>
        </p:txBody>
      </p:sp>
      <p:pic>
        <p:nvPicPr>
          <p:cNvPr id="86" name="Picture 85">
            <a:extLst>
              <a:ext uri="{FF2B5EF4-FFF2-40B4-BE49-F238E27FC236}">
                <a16:creationId xmlns:a16="http://schemas.microsoft.com/office/drawing/2014/main" id="{327AB59F-7EC4-CAA8-8473-F08FE9C3CE13}"/>
              </a:ext>
            </a:extLst>
          </p:cNvPr>
          <p:cNvPicPr>
            <a:picLocks noChangeAspect="1"/>
          </p:cNvPicPr>
          <p:nvPr/>
        </p:nvPicPr>
        <p:blipFill rotWithShape="1">
          <a:blip r:embed="rId4"/>
          <a:srcRect t="-1" b="43400"/>
          <a:stretch/>
        </p:blipFill>
        <p:spPr>
          <a:xfrm>
            <a:off x="332735" y="1646631"/>
            <a:ext cx="2736738" cy="1040202"/>
          </a:xfrm>
          <a:prstGeom prst="rect">
            <a:avLst/>
          </a:prstGeom>
        </p:spPr>
      </p:pic>
      <p:sp>
        <p:nvSpPr>
          <p:cNvPr id="9" name="Title 3">
            <a:extLst>
              <a:ext uri="{FF2B5EF4-FFF2-40B4-BE49-F238E27FC236}">
                <a16:creationId xmlns:a16="http://schemas.microsoft.com/office/drawing/2014/main" id="{1825A761-06A5-BBA1-A37B-ADB14A817CB7}"/>
              </a:ext>
            </a:extLst>
          </p:cNvPr>
          <p:cNvSpPr>
            <a:spLocks noGrp="1"/>
          </p:cNvSpPr>
          <p:nvPr>
            <p:ph type="title"/>
          </p:nvPr>
        </p:nvSpPr>
        <p:spPr>
          <a:xfrm>
            <a:off x="254000" y="327899"/>
            <a:ext cx="8514080" cy="434101"/>
          </a:xfrm>
        </p:spPr>
        <p:txBody>
          <a:bodyPr/>
          <a:lstStyle/>
          <a:p>
            <a:r>
              <a:rPr lang="en-US" sz="2100" dirty="0"/>
              <a:t>Mathematical Representation of the Proposed Problem </a:t>
            </a:r>
          </a:p>
        </p:txBody>
      </p:sp>
      <p:sp>
        <p:nvSpPr>
          <p:cNvPr id="4" name="Left Bracket 3">
            <a:extLst>
              <a:ext uri="{FF2B5EF4-FFF2-40B4-BE49-F238E27FC236}">
                <a16:creationId xmlns:a16="http://schemas.microsoft.com/office/drawing/2014/main" id="{2C499B01-D22B-7758-7E58-955EC4C4DDD7}"/>
              </a:ext>
            </a:extLst>
          </p:cNvPr>
          <p:cNvSpPr/>
          <p:nvPr/>
        </p:nvSpPr>
        <p:spPr>
          <a:xfrm rot="10800000">
            <a:off x="8799149" y="1990797"/>
            <a:ext cx="47007" cy="1002923"/>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Left Bracket 5">
            <a:extLst>
              <a:ext uri="{FF2B5EF4-FFF2-40B4-BE49-F238E27FC236}">
                <a16:creationId xmlns:a16="http://schemas.microsoft.com/office/drawing/2014/main" id="{F8E4FBAA-30CA-49D2-311D-E52F5581328C}"/>
              </a:ext>
            </a:extLst>
          </p:cNvPr>
          <p:cNvSpPr/>
          <p:nvPr/>
        </p:nvSpPr>
        <p:spPr>
          <a:xfrm>
            <a:off x="3242720" y="1990797"/>
            <a:ext cx="47006" cy="1002924"/>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1CEB73E-B7C4-C21B-AB57-1718E1B768F5}"/>
              </a:ext>
            </a:extLst>
          </p:cNvPr>
          <p:cNvCxnSpPr/>
          <p:nvPr/>
        </p:nvCxnSpPr>
        <p:spPr>
          <a:xfrm>
            <a:off x="3143169" y="1497851"/>
            <a:ext cx="0" cy="224589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Left Bracket 11">
            <a:extLst>
              <a:ext uri="{FF2B5EF4-FFF2-40B4-BE49-F238E27FC236}">
                <a16:creationId xmlns:a16="http://schemas.microsoft.com/office/drawing/2014/main" id="{105E9CE9-ADE8-925A-E202-27650EA4AD78}"/>
              </a:ext>
            </a:extLst>
          </p:cNvPr>
          <p:cNvSpPr/>
          <p:nvPr/>
        </p:nvSpPr>
        <p:spPr>
          <a:xfrm>
            <a:off x="275468" y="1784736"/>
            <a:ext cx="46141" cy="902097"/>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52182E3A-E8C2-FF16-7807-9D4EC102CA14}"/>
              </a:ext>
            </a:extLst>
          </p:cNvPr>
          <p:cNvSpPr/>
          <p:nvPr/>
        </p:nvSpPr>
        <p:spPr>
          <a:xfrm rot="10800000">
            <a:off x="2463903" y="1784736"/>
            <a:ext cx="46141" cy="902096"/>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 Placeholder 4">
            <a:extLst>
              <a:ext uri="{FF2B5EF4-FFF2-40B4-BE49-F238E27FC236}">
                <a16:creationId xmlns:a16="http://schemas.microsoft.com/office/drawing/2014/main" id="{0C8624A5-12AE-53B1-8EA7-75375616A011}"/>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E4433329-1181-843B-2A59-B7653B8087FC}"/>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558651416"/>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327AB59F-7EC4-CAA8-8473-F08FE9C3CE13}"/>
              </a:ext>
            </a:extLst>
          </p:cNvPr>
          <p:cNvPicPr>
            <a:picLocks noChangeAspect="1"/>
          </p:cNvPicPr>
          <p:nvPr/>
        </p:nvPicPr>
        <p:blipFill rotWithShape="1">
          <a:blip r:embed="rId3"/>
          <a:srcRect b="34880"/>
          <a:stretch/>
        </p:blipFill>
        <p:spPr>
          <a:xfrm>
            <a:off x="332735" y="1646630"/>
            <a:ext cx="2736738" cy="1196777"/>
          </a:xfrm>
          <a:prstGeom prst="rect">
            <a:avLst/>
          </a:prstGeom>
        </p:spPr>
      </p:pic>
      <p:pic>
        <p:nvPicPr>
          <p:cNvPr id="22" name="Picture 21">
            <a:extLst>
              <a:ext uri="{FF2B5EF4-FFF2-40B4-BE49-F238E27FC236}">
                <a16:creationId xmlns:a16="http://schemas.microsoft.com/office/drawing/2014/main" id="{4B0B534C-2A8E-ED42-086C-EC4B6B05FEB6}"/>
              </a:ext>
            </a:extLst>
          </p:cNvPr>
          <p:cNvPicPr>
            <a:picLocks noChangeAspect="1"/>
          </p:cNvPicPr>
          <p:nvPr/>
        </p:nvPicPr>
        <p:blipFill rotWithShape="1">
          <a:blip r:embed="rId4"/>
          <a:srcRect b="18636"/>
          <a:stretch/>
        </p:blipFill>
        <p:spPr>
          <a:xfrm>
            <a:off x="3289725" y="1646629"/>
            <a:ext cx="5521540" cy="1522456"/>
          </a:xfrm>
          <a:prstGeom prst="rect">
            <a:avLst/>
          </a:prstGeom>
        </p:spPr>
      </p:pic>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sz="2100" dirty="0"/>
              <a:t>Mathematical Representation of the Proposed Problem </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62</a:t>
            </a:fld>
            <a:endParaRPr lang="en-US" dirty="0"/>
          </a:p>
        </p:txBody>
      </p: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In order to solve a stochastic optimization problem, we must transform it into a </a:t>
            </a:r>
            <a:r>
              <a:rPr lang="en-US" sz="1200" dirty="0">
                <a:solidFill>
                  <a:schemeClr val="accent1"/>
                </a:solidFill>
              </a:rPr>
              <a:t>deterministic</a:t>
            </a:r>
            <a:r>
              <a:rPr lang="en-US" sz="1200" dirty="0">
                <a:solidFill>
                  <a:schemeClr val="tx1"/>
                </a:solidFill>
              </a:rPr>
              <a:t> one. </a:t>
            </a:r>
          </a:p>
        </p:txBody>
      </p:sp>
      <p:sp>
        <p:nvSpPr>
          <p:cNvPr id="8" name="Left Bracket 7">
            <a:extLst>
              <a:ext uri="{FF2B5EF4-FFF2-40B4-BE49-F238E27FC236}">
                <a16:creationId xmlns:a16="http://schemas.microsoft.com/office/drawing/2014/main" id="{7C6118AF-838D-BBA1-3011-15A95731DA5D}"/>
              </a:ext>
            </a:extLst>
          </p:cNvPr>
          <p:cNvSpPr/>
          <p:nvPr/>
        </p:nvSpPr>
        <p:spPr>
          <a:xfrm>
            <a:off x="3246358" y="3027895"/>
            <a:ext cx="52886" cy="141190"/>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ket 8">
            <a:extLst>
              <a:ext uri="{FF2B5EF4-FFF2-40B4-BE49-F238E27FC236}">
                <a16:creationId xmlns:a16="http://schemas.microsoft.com/office/drawing/2014/main" id="{15ECBD26-6C1B-B00F-C2F2-BE5A1F025E3C}"/>
              </a:ext>
            </a:extLst>
          </p:cNvPr>
          <p:cNvSpPr/>
          <p:nvPr/>
        </p:nvSpPr>
        <p:spPr>
          <a:xfrm rot="10800000">
            <a:off x="5346053" y="3027895"/>
            <a:ext cx="52885" cy="141189"/>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7FBA321-617F-FCA3-A8FA-8FC9876815A5}"/>
              </a:ext>
            </a:extLst>
          </p:cNvPr>
          <p:cNvCxnSpPr/>
          <p:nvPr/>
        </p:nvCxnSpPr>
        <p:spPr>
          <a:xfrm>
            <a:off x="3143169" y="1497851"/>
            <a:ext cx="0" cy="224589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Left Bracket 14">
            <a:extLst>
              <a:ext uri="{FF2B5EF4-FFF2-40B4-BE49-F238E27FC236}">
                <a16:creationId xmlns:a16="http://schemas.microsoft.com/office/drawing/2014/main" id="{E91D95A8-93F7-865A-3254-BFF82B61E278}"/>
              </a:ext>
            </a:extLst>
          </p:cNvPr>
          <p:cNvSpPr/>
          <p:nvPr/>
        </p:nvSpPr>
        <p:spPr>
          <a:xfrm>
            <a:off x="265176" y="2734056"/>
            <a:ext cx="45719" cy="61857"/>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Left Bracket 16">
            <a:extLst>
              <a:ext uri="{FF2B5EF4-FFF2-40B4-BE49-F238E27FC236}">
                <a16:creationId xmlns:a16="http://schemas.microsoft.com/office/drawing/2014/main" id="{646E3938-CF41-EB60-C508-815502BE6192}"/>
              </a:ext>
            </a:extLst>
          </p:cNvPr>
          <p:cNvSpPr/>
          <p:nvPr/>
        </p:nvSpPr>
        <p:spPr>
          <a:xfrm rot="10800000">
            <a:off x="1421766" y="2734056"/>
            <a:ext cx="45719" cy="61857"/>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 Placeholder 4">
            <a:extLst>
              <a:ext uri="{FF2B5EF4-FFF2-40B4-BE49-F238E27FC236}">
                <a16:creationId xmlns:a16="http://schemas.microsoft.com/office/drawing/2014/main" id="{DA5A75CC-E86E-3881-8EEF-C2E95DDB6E18}"/>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C200B579-1693-E242-BB5C-D84DC36364E3}"/>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455898594"/>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327AB59F-7EC4-CAA8-8473-F08FE9C3CE13}"/>
              </a:ext>
            </a:extLst>
          </p:cNvPr>
          <p:cNvPicPr>
            <a:picLocks noChangeAspect="1"/>
          </p:cNvPicPr>
          <p:nvPr/>
        </p:nvPicPr>
        <p:blipFill rotWithShape="1">
          <a:blip r:embed="rId3"/>
          <a:srcRect t="1" b="28745"/>
          <a:stretch/>
        </p:blipFill>
        <p:spPr>
          <a:xfrm>
            <a:off x="332735" y="1646630"/>
            <a:ext cx="2736738" cy="1309512"/>
          </a:xfrm>
          <a:prstGeom prst="rect">
            <a:avLst/>
          </a:prstGeom>
        </p:spPr>
      </p:pic>
      <p:pic>
        <p:nvPicPr>
          <p:cNvPr id="22" name="Picture 21">
            <a:extLst>
              <a:ext uri="{FF2B5EF4-FFF2-40B4-BE49-F238E27FC236}">
                <a16:creationId xmlns:a16="http://schemas.microsoft.com/office/drawing/2014/main" id="{4B0B534C-2A8E-ED42-086C-EC4B6B05FEB6}"/>
              </a:ext>
            </a:extLst>
          </p:cNvPr>
          <p:cNvPicPr>
            <a:picLocks noChangeAspect="1"/>
          </p:cNvPicPr>
          <p:nvPr/>
        </p:nvPicPr>
        <p:blipFill rotWithShape="1">
          <a:blip r:embed="rId4"/>
          <a:srcRect t="1" b="-4125"/>
          <a:stretch/>
        </p:blipFill>
        <p:spPr>
          <a:xfrm>
            <a:off x="3289725" y="1646628"/>
            <a:ext cx="5521540" cy="1948341"/>
          </a:xfrm>
          <a:prstGeom prst="rect">
            <a:avLst/>
          </a:prstGeom>
        </p:spPr>
      </p:pic>
      <p:pic>
        <p:nvPicPr>
          <p:cNvPr id="8" name="Graphic 7">
            <a:extLst>
              <a:ext uri="{FF2B5EF4-FFF2-40B4-BE49-F238E27FC236}">
                <a16:creationId xmlns:a16="http://schemas.microsoft.com/office/drawing/2014/main" id="{2DC32462-065E-3AD6-5DBA-5A87F744A6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655031">
            <a:off x="1306107" y="3629625"/>
            <a:ext cx="448728" cy="458961"/>
          </a:xfrm>
          <a:prstGeom prst="rect">
            <a:avLst/>
          </a:prstGeom>
        </p:spPr>
      </p:pic>
      <p:pic>
        <p:nvPicPr>
          <p:cNvPr id="12" name="Picture 11">
            <a:extLst>
              <a:ext uri="{FF2B5EF4-FFF2-40B4-BE49-F238E27FC236}">
                <a16:creationId xmlns:a16="http://schemas.microsoft.com/office/drawing/2014/main" id="{9D34C481-E17D-3143-75A2-097368DB9324}"/>
              </a:ext>
            </a:extLst>
          </p:cNvPr>
          <p:cNvPicPr>
            <a:picLocks noChangeAspect="1"/>
          </p:cNvPicPr>
          <p:nvPr/>
        </p:nvPicPr>
        <p:blipFill>
          <a:blip r:embed="rId7"/>
          <a:stretch>
            <a:fillRect/>
          </a:stretch>
        </p:blipFill>
        <p:spPr>
          <a:xfrm>
            <a:off x="172580" y="3164830"/>
            <a:ext cx="2715783" cy="1407170"/>
          </a:xfrm>
          <a:prstGeom prst="rect">
            <a:avLst/>
          </a:prstGeom>
        </p:spPr>
      </p:pic>
      <p:sp>
        <p:nvSpPr>
          <p:cNvPr id="4" name="Title 3">
            <a:extLst>
              <a:ext uri="{FF2B5EF4-FFF2-40B4-BE49-F238E27FC236}">
                <a16:creationId xmlns:a16="http://schemas.microsoft.com/office/drawing/2014/main" id="{B79FA899-CFB7-A49B-BD2F-5180DB5EECAC}"/>
              </a:ext>
            </a:extLst>
          </p:cNvPr>
          <p:cNvSpPr>
            <a:spLocks noGrp="1"/>
          </p:cNvSpPr>
          <p:nvPr>
            <p:ph type="title"/>
          </p:nvPr>
        </p:nvSpPr>
        <p:spPr/>
        <p:txBody>
          <a:bodyPr/>
          <a:lstStyle/>
          <a:p>
            <a:r>
              <a:rPr lang="en-US" sz="2100" dirty="0"/>
              <a:t>Mathematical Representation of the Proposed Problem </a:t>
            </a:r>
          </a:p>
        </p:txBody>
      </p:sp>
      <p:sp>
        <p:nvSpPr>
          <p:cNvPr id="5" name="Date Placeholder 4">
            <a:extLst>
              <a:ext uri="{FF2B5EF4-FFF2-40B4-BE49-F238E27FC236}">
                <a16:creationId xmlns:a16="http://schemas.microsoft.com/office/drawing/2014/main" id="{6490A32D-E522-2968-3B3B-6A24776E84FE}"/>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EC92A0E0-987C-8119-72AF-DAD3C2BA84D4}"/>
              </a:ext>
            </a:extLst>
          </p:cNvPr>
          <p:cNvSpPr>
            <a:spLocks noGrp="1"/>
          </p:cNvSpPr>
          <p:nvPr>
            <p:ph type="sldNum" sz="quarter" idx="20"/>
          </p:nvPr>
        </p:nvSpPr>
        <p:spPr/>
        <p:txBody>
          <a:bodyPr/>
          <a:lstStyle/>
          <a:p>
            <a:fld id="{8F0EA35C-A248-4E6E-81BC-49187525F2A8}" type="slidenum">
              <a:rPr lang="en-US" smtClean="0"/>
              <a:pPr/>
              <a:t>63</a:t>
            </a:fld>
            <a:endParaRPr lang="en-US" dirty="0"/>
          </a:p>
        </p:txBody>
      </p:sp>
      <p:cxnSp>
        <p:nvCxnSpPr>
          <p:cNvPr id="18" name="Straight Connector 17">
            <a:extLst>
              <a:ext uri="{FF2B5EF4-FFF2-40B4-BE49-F238E27FC236}">
                <a16:creationId xmlns:a16="http://schemas.microsoft.com/office/drawing/2014/main" id="{ADBF7A02-A065-F697-148B-508351433C30}"/>
              </a:ext>
            </a:extLst>
          </p:cNvPr>
          <p:cNvCxnSpPr/>
          <p:nvPr/>
        </p:nvCxnSpPr>
        <p:spPr>
          <a:xfrm>
            <a:off x="3143169" y="1497851"/>
            <a:ext cx="0" cy="224589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
            <a:extLst>
              <a:ext uri="{FF2B5EF4-FFF2-40B4-BE49-F238E27FC236}">
                <a16:creationId xmlns:a16="http://schemas.microsoft.com/office/drawing/2014/main" id="{109D7BFE-45F9-8D59-218B-323C5BBAA90F}"/>
              </a:ext>
            </a:extLst>
          </p:cNvPr>
          <p:cNvSpPr>
            <a:spLocks noGrp="1"/>
          </p:cNvSpPr>
          <p:nvPr>
            <p:ph type="body" sz="quarter" idx="14"/>
          </p:nvPr>
        </p:nvSpPr>
        <p:spPr>
          <a:xfrm>
            <a:off x="314960" y="714222"/>
            <a:ext cx="8514080" cy="350262"/>
          </a:xfrm>
        </p:spPr>
        <p:txBody>
          <a:bodyPr/>
          <a:lstStyle/>
          <a:p>
            <a:r>
              <a:rPr lang="en-US" sz="1200" dirty="0">
                <a:solidFill>
                  <a:schemeClr val="tx1"/>
                </a:solidFill>
              </a:rPr>
              <a:t>In order to solve a stochastic optimization problem, we must transform it into a </a:t>
            </a:r>
            <a:r>
              <a:rPr lang="en-US" sz="1200" dirty="0">
                <a:solidFill>
                  <a:schemeClr val="accent1"/>
                </a:solidFill>
              </a:rPr>
              <a:t>deterministic</a:t>
            </a:r>
            <a:r>
              <a:rPr lang="en-US" sz="1200" dirty="0">
                <a:solidFill>
                  <a:schemeClr val="tx1"/>
                </a:solidFill>
              </a:rPr>
              <a:t> one. </a:t>
            </a:r>
          </a:p>
        </p:txBody>
      </p:sp>
      <p:pic>
        <p:nvPicPr>
          <p:cNvPr id="9" name="Graphic 8">
            <a:extLst>
              <a:ext uri="{FF2B5EF4-FFF2-40B4-BE49-F238E27FC236}">
                <a16:creationId xmlns:a16="http://schemas.microsoft.com/office/drawing/2014/main" id="{981892E0-EDC5-3D16-8E18-1C377649FD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71624" y="3267007"/>
            <a:ext cx="265233" cy="271281"/>
          </a:xfrm>
          <a:prstGeom prst="rect">
            <a:avLst/>
          </a:prstGeom>
        </p:spPr>
      </p:pic>
      <p:sp>
        <p:nvSpPr>
          <p:cNvPr id="6" name="Left Bracket 5">
            <a:extLst>
              <a:ext uri="{FF2B5EF4-FFF2-40B4-BE49-F238E27FC236}">
                <a16:creationId xmlns:a16="http://schemas.microsoft.com/office/drawing/2014/main" id="{9F16666D-0861-0813-BA77-C334201904FC}"/>
              </a:ext>
            </a:extLst>
          </p:cNvPr>
          <p:cNvSpPr/>
          <p:nvPr/>
        </p:nvSpPr>
        <p:spPr>
          <a:xfrm rot="10800000">
            <a:off x="8544678" y="3175963"/>
            <a:ext cx="62406" cy="350261"/>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ket 9">
            <a:extLst>
              <a:ext uri="{FF2B5EF4-FFF2-40B4-BE49-F238E27FC236}">
                <a16:creationId xmlns:a16="http://schemas.microsoft.com/office/drawing/2014/main" id="{65486916-B913-7ED0-C7ED-6528ADCC6D41}"/>
              </a:ext>
            </a:extLst>
          </p:cNvPr>
          <p:cNvSpPr/>
          <p:nvPr/>
        </p:nvSpPr>
        <p:spPr>
          <a:xfrm>
            <a:off x="3236838" y="3175963"/>
            <a:ext cx="62406" cy="350262"/>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ket 13">
            <a:extLst>
              <a:ext uri="{FF2B5EF4-FFF2-40B4-BE49-F238E27FC236}">
                <a16:creationId xmlns:a16="http://schemas.microsoft.com/office/drawing/2014/main" id="{E30C4807-6483-8B9A-9607-55C428CF94AF}"/>
              </a:ext>
            </a:extLst>
          </p:cNvPr>
          <p:cNvSpPr/>
          <p:nvPr/>
        </p:nvSpPr>
        <p:spPr>
          <a:xfrm>
            <a:off x="267026" y="2862346"/>
            <a:ext cx="45719" cy="61857"/>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C61DA81A-87B5-D46B-5944-A8378EE01486}"/>
              </a:ext>
            </a:extLst>
          </p:cNvPr>
          <p:cNvSpPr/>
          <p:nvPr/>
        </p:nvSpPr>
        <p:spPr>
          <a:xfrm rot="10800000">
            <a:off x="3069473" y="2862345"/>
            <a:ext cx="45719" cy="61857"/>
          </a:xfrm>
          <a:prstGeom prst="leftBracket">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 Placeholder 4">
            <a:extLst>
              <a:ext uri="{FF2B5EF4-FFF2-40B4-BE49-F238E27FC236}">
                <a16:creationId xmlns:a16="http://schemas.microsoft.com/office/drawing/2014/main" id="{F853F921-64EB-B451-4CFF-E75509D7E200}"/>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4537610B-EC71-E348-363C-34ECE4F3C74F}"/>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301997320"/>
      </p:ext>
    </p:extLst>
  </p:cSld>
  <p:clrMapOvr>
    <a:masterClrMapping/>
  </p:clrMapOvr>
  <mc:AlternateContent xmlns:mc="http://schemas.openxmlformats.org/markup-compatibility/2006" xmlns:p14="http://schemas.microsoft.com/office/powerpoint/2010/main">
    <mc:Choice Requires="p14">
      <p:transition spd="slow" p14:dur="2000" advTm="1290"/>
    </mc:Choice>
    <mc:Fallback xmlns="">
      <p:transition spd="slow" advTm="129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Proposed Idea: Stochastic Optimal Control Approach</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1048" name="Slide Number Placeholder 6">
            <a:extLst>
              <a:ext uri="{FF2B5EF4-FFF2-40B4-BE49-F238E27FC236}">
                <a16:creationId xmlns:a16="http://schemas.microsoft.com/office/drawing/2014/main" id="{2E6C8555-22E3-12B0-F83D-D1399E5994EF}"/>
              </a:ext>
            </a:extLst>
          </p:cNvPr>
          <p:cNvSpPr txBox="1">
            <a:spLocks/>
          </p:cNvSpPr>
          <p:nvPr/>
        </p:nvSpPr>
        <p:spPr>
          <a:xfrm>
            <a:off x="7711440" y="4800283"/>
            <a:ext cx="895644" cy="27463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5</a:t>
            </a:r>
          </a:p>
        </p:txBody>
      </p:sp>
      <p:sp>
        <p:nvSpPr>
          <p:cNvPr id="4" name="Google Shape;91;p17">
            <a:extLst>
              <a:ext uri="{FF2B5EF4-FFF2-40B4-BE49-F238E27FC236}">
                <a16:creationId xmlns:a16="http://schemas.microsoft.com/office/drawing/2014/main" id="{089C15C4-4465-DEE6-5DD8-A68C810599D8}"/>
              </a:ext>
            </a:extLst>
          </p:cNvPr>
          <p:cNvSpPr txBox="1"/>
          <p:nvPr/>
        </p:nvSpPr>
        <p:spPr>
          <a:xfrm>
            <a:off x="382409" y="3592864"/>
            <a:ext cx="8257262" cy="615523"/>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Solution to the stochastic optimization problem is the </a:t>
            </a:r>
            <a:r>
              <a:rPr lang="en-US" sz="1400" dirty="0">
                <a:solidFill>
                  <a:srgbClr val="FF0000"/>
                </a:solidFill>
              </a:rPr>
              <a:t>nominal</a:t>
            </a:r>
            <a:r>
              <a:rPr lang="en-US" sz="1400" dirty="0">
                <a:solidFill>
                  <a:schemeClr val="tx2">
                    <a:lumMod val="25000"/>
                  </a:schemeClr>
                </a:solidFill>
              </a:rPr>
              <a:t> trajectory satisfying all mission constraints with its </a:t>
            </a:r>
            <a:r>
              <a:rPr lang="en-US" sz="1400" dirty="0">
                <a:solidFill>
                  <a:srgbClr val="FF0000"/>
                </a:solidFill>
              </a:rPr>
              <a:t>deviation</a:t>
            </a:r>
            <a:r>
              <a:rPr lang="en-US" sz="1400" dirty="0">
                <a:solidFill>
                  <a:schemeClr val="tx2">
                    <a:lumMod val="25000"/>
                  </a:schemeClr>
                </a:solidFill>
              </a:rPr>
              <a:t> (e.g., 3 sigma) also satisfying all safety constraints</a:t>
            </a:r>
          </a:p>
        </p:txBody>
      </p:sp>
      <p:pic>
        <p:nvPicPr>
          <p:cNvPr id="5" name="Picture 4">
            <a:extLst>
              <a:ext uri="{FF2B5EF4-FFF2-40B4-BE49-F238E27FC236}">
                <a16:creationId xmlns:a16="http://schemas.microsoft.com/office/drawing/2014/main" id="{5B09538F-C9EC-D2F3-52E1-F7CACBE57107}"/>
              </a:ext>
            </a:extLst>
          </p:cNvPr>
          <p:cNvPicPr>
            <a:picLocks noChangeAspect="1"/>
          </p:cNvPicPr>
          <p:nvPr/>
        </p:nvPicPr>
        <p:blipFill>
          <a:blip r:embed="rId3"/>
          <a:stretch>
            <a:fillRect/>
          </a:stretch>
        </p:blipFill>
        <p:spPr>
          <a:xfrm>
            <a:off x="822960" y="1958570"/>
            <a:ext cx="2225040" cy="1044937"/>
          </a:xfrm>
          <a:prstGeom prst="rect">
            <a:avLst/>
          </a:prstGeom>
        </p:spPr>
      </p:pic>
      <p:pic>
        <p:nvPicPr>
          <p:cNvPr id="6" name="Picture 5">
            <a:extLst>
              <a:ext uri="{FF2B5EF4-FFF2-40B4-BE49-F238E27FC236}">
                <a16:creationId xmlns:a16="http://schemas.microsoft.com/office/drawing/2014/main" id="{1645C035-FD04-DE01-8F45-3D09F3E508AA}"/>
              </a:ext>
            </a:extLst>
          </p:cNvPr>
          <p:cNvPicPr>
            <a:picLocks noChangeAspect="1"/>
          </p:cNvPicPr>
          <p:nvPr/>
        </p:nvPicPr>
        <p:blipFill>
          <a:blip r:embed="rId4"/>
          <a:stretch>
            <a:fillRect/>
          </a:stretch>
        </p:blipFill>
        <p:spPr>
          <a:xfrm>
            <a:off x="4720884" y="1964776"/>
            <a:ext cx="3886200" cy="1038731"/>
          </a:xfrm>
          <a:prstGeom prst="rect">
            <a:avLst/>
          </a:prstGeom>
        </p:spPr>
      </p:pic>
      <p:cxnSp>
        <p:nvCxnSpPr>
          <p:cNvPr id="12" name="Straight Arrow Connector 11">
            <a:extLst>
              <a:ext uri="{FF2B5EF4-FFF2-40B4-BE49-F238E27FC236}">
                <a16:creationId xmlns:a16="http://schemas.microsoft.com/office/drawing/2014/main" id="{82E54C4C-1AE3-9D56-565A-601D765E1491}"/>
              </a:ext>
            </a:extLst>
          </p:cNvPr>
          <p:cNvCxnSpPr>
            <a:cxnSpLocks/>
          </p:cNvCxnSpPr>
          <p:nvPr/>
        </p:nvCxnSpPr>
        <p:spPr>
          <a:xfrm>
            <a:off x="3549881" y="2552362"/>
            <a:ext cx="810431" cy="0"/>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Slide Number Placeholder 13">
            <a:extLst>
              <a:ext uri="{FF2B5EF4-FFF2-40B4-BE49-F238E27FC236}">
                <a16:creationId xmlns:a16="http://schemas.microsoft.com/office/drawing/2014/main" id="{8DA69F54-37BA-F97D-BDFA-93A70653CF4A}"/>
              </a:ext>
            </a:extLst>
          </p:cNvPr>
          <p:cNvSpPr>
            <a:spLocks noGrp="1"/>
          </p:cNvSpPr>
          <p:nvPr>
            <p:ph type="sldNum" sz="quarter" idx="22"/>
          </p:nvPr>
        </p:nvSpPr>
        <p:spPr/>
        <p:txBody>
          <a:bodyPr/>
          <a:lstStyle/>
          <a:p>
            <a:fld id="{224B4221-436D-4A56-A870-FCD944AD4DA9}" type="slidenum">
              <a:rPr lang="en-US" smtClean="0"/>
              <a:pPr/>
              <a:t>64</a:t>
            </a:fld>
            <a:endParaRPr lang="en-US" dirty="0"/>
          </a:p>
        </p:txBody>
      </p:sp>
      <p:sp>
        <p:nvSpPr>
          <p:cNvPr id="2" name="Footer Placeholder 2">
            <a:extLst>
              <a:ext uri="{FF2B5EF4-FFF2-40B4-BE49-F238E27FC236}">
                <a16:creationId xmlns:a16="http://schemas.microsoft.com/office/drawing/2014/main" id="{2C9C97D9-3646-745D-67B3-AAA0A6A45D2B}"/>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731539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Proposed Idea: Stochastic Optimal Control Approach</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1048" name="Slide Number Placeholder 6">
            <a:extLst>
              <a:ext uri="{FF2B5EF4-FFF2-40B4-BE49-F238E27FC236}">
                <a16:creationId xmlns:a16="http://schemas.microsoft.com/office/drawing/2014/main" id="{2E6C8555-22E3-12B0-F83D-D1399E5994EF}"/>
              </a:ext>
            </a:extLst>
          </p:cNvPr>
          <p:cNvSpPr txBox="1">
            <a:spLocks/>
          </p:cNvSpPr>
          <p:nvPr/>
        </p:nvSpPr>
        <p:spPr>
          <a:xfrm>
            <a:off x="7711440" y="4800283"/>
            <a:ext cx="895644" cy="27463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5</a:t>
            </a:r>
          </a:p>
        </p:txBody>
      </p:sp>
      <p:sp>
        <p:nvSpPr>
          <p:cNvPr id="4" name="Google Shape;91;p17">
            <a:extLst>
              <a:ext uri="{FF2B5EF4-FFF2-40B4-BE49-F238E27FC236}">
                <a16:creationId xmlns:a16="http://schemas.microsoft.com/office/drawing/2014/main" id="{089C15C4-4465-DEE6-5DD8-A68C810599D8}"/>
              </a:ext>
            </a:extLst>
          </p:cNvPr>
          <p:cNvSpPr txBox="1"/>
          <p:nvPr/>
        </p:nvSpPr>
        <p:spPr>
          <a:xfrm>
            <a:off x="382409" y="3592864"/>
            <a:ext cx="8257262" cy="615523"/>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Solution to the stochastic optimization problem is the </a:t>
            </a:r>
            <a:r>
              <a:rPr lang="en-US" sz="1400" dirty="0">
                <a:solidFill>
                  <a:srgbClr val="FF0000"/>
                </a:solidFill>
              </a:rPr>
              <a:t>nominal</a:t>
            </a:r>
            <a:r>
              <a:rPr lang="en-US" sz="1400" dirty="0">
                <a:solidFill>
                  <a:schemeClr val="tx2">
                    <a:lumMod val="25000"/>
                  </a:schemeClr>
                </a:solidFill>
              </a:rPr>
              <a:t> trajectory satisfying all mission constraints with its </a:t>
            </a:r>
            <a:r>
              <a:rPr lang="en-US" sz="1400" dirty="0">
                <a:solidFill>
                  <a:srgbClr val="FF0000"/>
                </a:solidFill>
              </a:rPr>
              <a:t>deviation</a:t>
            </a:r>
            <a:r>
              <a:rPr lang="en-US" sz="1400" dirty="0">
                <a:solidFill>
                  <a:schemeClr val="tx2">
                    <a:lumMod val="25000"/>
                  </a:schemeClr>
                </a:solidFill>
              </a:rPr>
              <a:t> (e.g., 3 sigma) also satisfying all safety constraints</a:t>
            </a:r>
          </a:p>
        </p:txBody>
      </p:sp>
      <p:pic>
        <p:nvPicPr>
          <p:cNvPr id="5" name="Picture 4">
            <a:extLst>
              <a:ext uri="{FF2B5EF4-FFF2-40B4-BE49-F238E27FC236}">
                <a16:creationId xmlns:a16="http://schemas.microsoft.com/office/drawing/2014/main" id="{5B09538F-C9EC-D2F3-52E1-F7CACBE57107}"/>
              </a:ext>
            </a:extLst>
          </p:cNvPr>
          <p:cNvPicPr>
            <a:picLocks noChangeAspect="1"/>
          </p:cNvPicPr>
          <p:nvPr/>
        </p:nvPicPr>
        <p:blipFill>
          <a:blip r:embed="rId3"/>
          <a:stretch>
            <a:fillRect/>
          </a:stretch>
        </p:blipFill>
        <p:spPr>
          <a:xfrm>
            <a:off x="822960" y="1958570"/>
            <a:ext cx="2225040" cy="1044937"/>
          </a:xfrm>
          <a:prstGeom prst="rect">
            <a:avLst/>
          </a:prstGeom>
        </p:spPr>
      </p:pic>
      <p:pic>
        <p:nvPicPr>
          <p:cNvPr id="6" name="Picture 5">
            <a:extLst>
              <a:ext uri="{FF2B5EF4-FFF2-40B4-BE49-F238E27FC236}">
                <a16:creationId xmlns:a16="http://schemas.microsoft.com/office/drawing/2014/main" id="{1645C035-FD04-DE01-8F45-3D09F3E508AA}"/>
              </a:ext>
            </a:extLst>
          </p:cNvPr>
          <p:cNvPicPr>
            <a:picLocks noChangeAspect="1"/>
          </p:cNvPicPr>
          <p:nvPr/>
        </p:nvPicPr>
        <p:blipFill>
          <a:blip r:embed="rId4"/>
          <a:stretch>
            <a:fillRect/>
          </a:stretch>
        </p:blipFill>
        <p:spPr>
          <a:xfrm>
            <a:off x="4720884" y="1964776"/>
            <a:ext cx="3886200" cy="1038731"/>
          </a:xfrm>
          <a:prstGeom prst="rect">
            <a:avLst/>
          </a:prstGeom>
        </p:spPr>
      </p:pic>
      <p:cxnSp>
        <p:nvCxnSpPr>
          <p:cNvPr id="12" name="Straight Arrow Connector 11">
            <a:extLst>
              <a:ext uri="{FF2B5EF4-FFF2-40B4-BE49-F238E27FC236}">
                <a16:creationId xmlns:a16="http://schemas.microsoft.com/office/drawing/2014/main" id="{82E54C4C-1AE3-9D56-565A-601D765E1491}"/>
              </a:ext>
            </a:extLst>
          </p:cNvPr>
          <p:cNvCxnSpPr>
            <a:cxnSpLocks/>
          </p:cNvCxnSpPr>
          <p:nvPr/>
        </p:nvCxnSpPr>
        <p:spPr>
          <a:xfrm>
            <a:off x="3549881" y="2552362"/>
            <a:ext cx="810431" cy="0"/>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Slide Number Placeholder 13">
            <a:extLst>
              <a:ext uri="{FF2B5EF4-FFF2-40B4-BE49-F238E27FC236}">
                <a16:creationId xmlns:a16="http://schemas.microsoft.com/office/drawing/2014/main" id="{8DA69F54-37BA-F97D-BDFA-93A70653CF4A}"/>
              </a:ext>
            </a:extLst>
          </p:cNvPr>
          <p:cNvSpPr>
            <a:spLocks noGrp="1"/>
          </p:cNvSpPr>
          <p:nvPr>
            <p:ph type="sldNum" sz="quarter" idx="22"/>
          </p:nvPr>
        </p:nvSpPr>
        <p:spPr/>
        <p:txBody>
          <a:bodyPr/>
          <a:lstStyle/>
          <a:p>
            <a:fld id="{224B4221-436D-4A56-A870-FCD944AD4DA9}" type="slidenum">
              <a:rPr lang="en-US" smtClean="0"/>
              <a:pPr/>
              <a:t>65</a:t>
            </a:fld>
            <a:endParaRPr lang="en-US" dirty="0"/>
          </a:p>
        </p:txBody>
      </p:sp>
      <p:sp>
        <p:nvSpPr>
          <p:cNvPr id="2" name="Footer Placeholder 2">
            <a:extLst>
              <a:ext uri="{FF2B5EF4-FFF2-40B4-BE49-F238E27FC236}">
                <a16:creationId xmlns:a16="http://schemas.microsoft.com/office/drawing/2014/main" id="{3ABB06A7-DC30-ACD3-D5CE-8282647353E4}"/>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4273028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DA69F54-37BA-F97D-BDFA-93A70653CF4A}"/>
              </a:ext>
            </a:extLst>
          </p:cNvPr>
          <p:cNvSpPr>
            <a:spLocks noGrp="1"/>
          </p:cNvSpPr>
          <p:nvPr>
            <p:ph type="sldNum" sz="quarter" idx="22"/>
          </p:nvPr>
        </p:nvSpPr>
        <p:spPr/>
        <p:txBody>
          <a:bodyPr/>
          <a:lstStyle/>
          <a:p>
            <a:fld id="{224B4221-436D-4A56-A870-FCD944AD4DA9}" type="slidenum">
              <a:rPr lang="en-US" smtClean="0"/>
              <a:pPr/>
              <a:t>66</a:t>
            </a:fld>
            <a:endParaRPr lang="en-US" dirty="0"/>
          </a:p>
        </p:txBody>
      </p:sp>
      <p:sp>
        <p:nvSpPr>
          <p:cNvPr id="3" name="Title 2"/>
          <p:cNvSpPr>
            <a:spLocks noGrp="1"/>
          </p:cNvSpPr>
          <p:nvPr>
            <p:ph type="title"/>
          </p:nvPr>
        </p:nvSpPr>
        <p:spPr/>
        <p:txBody>
          <a:bodyPr/>
          <a:lstStyle/>
          <a:p>
            <a:r>
              <a:rPr lang="en-US" dirty="0"/>
              <a:t>Proposed Idea: Stochastic Optimal Control Approach</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4" name="Google Shape;91;p17">
            <a:extLst>
              <a:ext uri="{FF2B5EF4-FFF2-40B4-BE49-F238E27FC236}">
                <a16:creationId xmlns:a16="http://schemas.microsoft.com/office/drawing/2014/main" id="{089C15C4-4465-DEE6-5DD8-A68C810599D8}"/>
              </a:ext>
            </a:extLst>
          </p:cNvPr>
          <p:cNvSpPr txBox="1"/>
          <p:nvPr/>
        </p:nvSpPr>
        <p:spPr>
          <a:xfrm>
            <a:off x="382409" y="3592864"/>
            <a:ext cx="8257262" cy="615523"/>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Solution to the stochastic optimization problem is the </a:t>
            </a:r>
            <a:r>
              <a:rPr lang="en-US" sz="1400" dirty="0">
                <a:solidFill>
                  <a:srgbClr val="FF0000"/>
                </a:solidFill>
              </a:rPr>
              <a:t>nominal</a:t>
            </a:r>
            <a:r>
              <a:rPr lang="en-US" sz="1400" dirty="0">
                <a:solidFill>
                  <a:schemeClr val="tx2">
                    <a:lumMod val="25000"/>
                  </a:schemeClr>
                </a:solidFill>
              </a:rPr>
              <a:t> trajectory satisfying all mission constraints with its </a:t>
            </a:r>
            <a:r>
              <a:rPr lang="en-US" sz="1400" dirty="0">
                <a:solidFill>
                  <a:srgbClr val="FF0000"/>
                </a:solidFill>
              </a:rPr>
              <a:t>deviation</a:t>
            </a:r>
            <a:r>
              <a:rPr lang="en-US" sz="1400" dirty="0">
                <a:solidFill>
                  <a:schemeClr val="tx2">
                    <a:lumMod val="25000"/>
                  </a:schemeClr>
                </a:solidFill>
              </a:rPr>
              <a:t> (e.g., 3 sigma) also satisfying all safety constraints</a:t>
            </a:r>
          </a:p>
        </p:txBody>
      </p:sp>
      <p:pic>
        <p:nvPicPr>
          <p:cNvPr id="5" name="Picture 4">
            <a:extLst>
              <a:ext uri="{FF2B5EF4-FFF2-40B4-BE49-F238E27FC236}">
                <a16:creationId xmlns:a16="http://schemas.microsoft.com/office/drawing/2014/main" id="{5B09538F-C9EC-D2F3-52E1-F7CACBE57107}"/>
              </a:ext>
            </a:extLst>
          </p:cNvPr>
          <p:cNvPicPr>
            <a:picLocks noChangeAspect="1"/>
          </p:cNvPicPr>
          <p:nvPr/>
        </p:nvPicPr>
        <p:blipFill>
          <a:blip r:embed="rId3"/>
          <a:stretch>
            <a:fillRect/>
          </a:stretch>
        </p:blipFill>
        <p:spPr>
          <a:xfrm>
            <a:off x="822960" y="1958570"/>
            <a:ext cx="2225040" cy="1044937"/>
          </a:xfrm>
          <a:prstGeom prst="rect">
            <a:avLst/>
          </a:prstGeom>
        </p:spPr>
      </p:pic>
      <p:pic>
        <p:nvPicPr>
          <p:cNvPr id="6" name="Picture 5">
            <a:extLst>
              <a:ext uri="{FF2B5EF4-FFF2-40B4-BE49-F238E27FC236}">
                <a16:creationId xmlns:a16="http://schemas.microsoft.com/office/drawing/2014/main" id="{1645C035-FD04-DE01-8F45-3D09F3E508AA}"/>
              </a:ext>
            </a:extLst>
          </p:cNvPr>
          <p:cNvPicPr>
            <a:picLocks noChangeAspect="1"/>
          </p:cNvPicPr>
          <p:nvPr/>
        </p:nvPicPr>
        <p:blipFill>
          <a:blip r:embed="rId4"/>
          <a:stretch>
            <a:fillRect/>
          </a:stretch>
        </p:blipFill>
        <p:spPr>
          <a:xfrm>
            <a:off x="4720884" y="1964776"/>
            <a:ext cx="3886200" cy="1038731"/>
          </a:xfrm>
          <a:prstGeom prst="rect">
            <a:avLst/>
          </a:prstGeom>
        </p:spPr>
      </p:pic>
      <p:cxnSp>
        <p:nvCxnSpPr>
          <p:cNvPr id="12" name="Straight Arrow Connector 11">
            <a:extLst>
              <a:ext uri="{FF2B5EF4-FFF2-40B4-BE49-F238E27FC236}">
                <a16:creationId xmlns:a16="http://schemas.microsoft.com/office/drawing/2014/main" id="{82E54C4C-1AE3-9D56-565A-601D765E1491}"/>
              </a:ext>
            </a:extLst>
          </p:cNvPr>
          <p:cNvCxnSpPr>
            <a:cxnSpLocks/>
          </p:cNvCxnSpPr>
          <p:nvPr/>
        </p:nvCxnSpPr>
        <p:spPr>
          <a:xfrm>
            <a:off x="3549881" y="2552362"/>
            <a:ext cx="810431" cy="0"/>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Footer Placeholder 2">
            <a:extLst>
              <a:ext uri="{FF2B5EF4-FFF2-40B4-BE49-F238E27FC236}">
                <a16:creationId xmlns:a16="http://schemas.microsoft.com/office/drawing/2014/main" id="{408138EE-E746-A291-D9AC-B03E898DC280}"/>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8580098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Proposed Idea: Stochastic Optimal Control Approach</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1048" name="Slide Number Placeholder 6">
            <a:extLst>
              <a:ext uri="{FF2B5EF4-FFF2-40B4-BE49-F238E27FC236}">
                <a16:creationId xmlns:a16="http://schemas.microsoft.com/office/drawing/2014/main" id="{2E6C8555-22E3-12B0-F83D-D1399E5994EF}"/>
              </a:ext>
            </a:extLst>
          </p:cNvPr>
          <p:cNvSpPr txBox="1">
            <a:spLocks/>
          </p:cNvSpPr>
          <p:nvPr/>
        </p:nvSpPr>
        <p:spPr>
          <a:xfrm>
            <a:off x="7711440" y="4800283"/>
            <a:ext cx="895644" cy="27463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5</a:t>
            </a:r>
          </a:p>
        </p:txBody>
      </p:sp>
      <p:pic>
        <p:nvPicPr>
          <p:cNvPr id="5" name="Picture 4">
            <a:extLst>
              <a:ext uri="{FF2B5EF4-FFF2-40B4-BE49-F238E27FC236}">
                <a16:creationId xmlns:a16="http://schemas.microsoft.com/office/drawing/2014/main" id="{5B09538F-C9EC-D2F3-52E1-F7CACBE57107}"/>
              </a:ext>
            </a:extLst>
          </p:cNvPr>
          <p:cNvPicPr>
            <a:picLocks noChangeAspect="1"/>
          </p:cNvPicPr>
          <p:nvPr/>
        </p:nvPicPr>
        <p:blipFill>
          <a:blip r:embed="rId3"/>
          <a:stretch>
            <a:fillRect/>
          </a:stretch>
        </p:blipFill>
        <p:spPr>
          <a:xfrm>
            <a:off x="822960" y="1958570"/>
            <a:ext cx="2225040" cy="1044937"/>
          </a:xfrm>
          <a:prstGeom prst="rect">
            <a:avLst/>
          </a:prstGeom>
        </p:spPr>
      </p:pic>
      <p:pic>
        <p:nvPicPr>
          <p:cNvPr id="6" name="Picture 5">
            <a:extLst>
              <a:ext uri="{FF2B5EF4-FFF2-40B4-BE49-F238E27FC236}">
                <a16:creationId xmlns:a16="http://schemas.microsoft.com/office/drawing/2014/main" id="{1645C035-FD04-DE01-8F45-3D09F3E508AA}"/>
              </a:ext>
            </a:extLst>
          </p:cNvPr>
          <p:cNvPicPr>
            <a:picLocks noChangeAspect="1"/>
          </p:cNvPicPr>
          <p:nvPr/>
        </p:nvPicPr>
        <p:blipFill>
          <a:blip r:embed="rId4"/>
          <a:stretch>
            <a:fillRect/>
          </a:stretch>
        </p:blipFill>
        <p:spPr>
          <a:xfrm>
            <a:off x="4720884" y="1964776"/>
            <a:ext cx="3886200" cy="1038731"/>
          </a:xfrm>
          <a:prstGeom prst="rect">
            <a:avLst/>
          </a:prstGeom>
        </p:spPr>
      </p:pic>
      <p:cxnSp>
        <p:nvCxnSpPr>
          <p:cNvPr id="12" name="Straight Arrow Connector 11">
            <a:extLst>
              <a:ext uri="{FF2B5EF4-FFF2-40B4-BE49-F238E27FC236}">
                <a16:creationId xmlns:a16="http://schemas.microsoft.com/office/drawing/2014/main" id="{82E54C4C-1AE3-9D56-565A-601D765E1491}"/>
              </a:ext>
            </a:extLst>
          </p:cNvPr>
          <p:cNvCxnSpPr>
            <a:cxnSpLocks/>
          </p:cNvCxnSpPr>
          <p:nvPr/>
        </p:nvCxnSpPr>
        <p:spPr>
          <a:xfrm>
            <a:off x="3549881" y="2552362"/>
            <a:ext cx="810431" cy="0"/>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76E8E1F-06C2-FFDD-5E6A-0E53D365F312}"/>
              </a:ext>
            </a:extLst>
          </p:cNvPr>
          <p:cNvCxnSpPr>
            <a:cxnSpLocks/>
          </p:cNvCxnSpPr>
          <p:nvPr/>
        </p:nvCxnSpPr>
        <p:spPr>
          <a:xfrm flipH="1">
            <a:off x="7711440" y="1831059"/>
            <a:ext cx="281437" cy="626363"/>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1429832-AA23-AD3C-CEE1-FD0CB569685B}"/>
              </a:ext>
            </a:extLst>
          </p:cNvPr>
          <p:cNvCxnSpPr>
            <a:cxnSpLocks/>
          </p:cNvCxnSpPr>
          <p:nvPr/>
        </p:nvCxnSpPr>
        <p:spPr>
          <a:xfrm flipV="1">
            <a:off x="4858774" y="3028417"/>
            <a:ext cx="331360" cy="161365"/>
          </a:xfrm>
          <a:prstGeom prst="straightConnector1">
            <a:avLst/>
          </a:prstGeom>
          <a:ln w="12700"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284667E-D98F-4336-13B7-6F0F180ACDD2}"/>
              </a:ext>
            </a:extLst>
          </p:cNvPr>
          <p:cNvSpPr txBox="1"/>
          <p:nvPr/>
        </p:nvSpPr>
        <p:spPr>
          <a:xfrm>
            <a:off x="7779566" y="1554060"/>
            <a:ext cx="1040830" cy="276999"/>
          </a:xfrm>
          <a:prstGeom prst="rect">
            <a:avLst/>
          </a:prstGeom>
          <a:noFill/>
        </p:spPr>
        <p:txBody>
          <a:bodyPr wrap="square" rtlCol="0">
            <a:spAutoFit/>
          </a:bodyPr>
          <a:lstStyle/>
          <a:p>
            <a:r>
              <a:rPr lang="en-US" sz="1200" dirty="0">
                <a:solidFill>
                  <a:schemeClr val="accent3"/>
                </a:solidFill>
              </a:rPr>
              <a:t>Uncertainty</a:t>
            </a:r>
          </a:p>
        </p:txBody>
      </p:sp>
      <p:sp>
        <p:nvSpPr>
          <p:cNvPr id="22" name="TextBox 21">
            <a:extLst>
              <a:ext uri="{FF2B5EF4-FFF2-40B4-BE49-F238E27FC236}">
                <a16:creationId xmlns:a16="http://schemas.microsoft.com/office/drawing/2014/main" id="{DA77415E-F961-8BD7-7B50-51E9C5E8F7CA}"/>
              </a:ext>
            </a:extLst>
          </p:cNvPr>
          <p:cNvSpPr txBox="1"/>
          <p:nvPr/>
        </p:nvSpPr>
        <p:spPr>
          <a:xfrm>
            <a:off x="3955096" y="3129590"/>
            <a:ext cx="1199509" cy="276999"/>
          </a:xfrm>
          <a:prstGeom prst="rect">
            <a:avLst/>
          </a:prstGeom>
          <a:noFill/>
        </p:spPr>
        <p:txBody>
          <a:bodyPr wrap="square" rtlCol="0">
            <a:spAutoFit/>
          </a:bodyPr>
          <a:lstStyle/>
          <a:p>
            <a:r>
              <a:rPr lang="en-US" sz="1200" dirty="0">
                <a:solidFill>
                  <a:schemeClr val="accent3"/>
                </a:solidFill>
              </a:rPr>
              <a:t>Risk Measure</a:t>
            </a:r>
          </a:p>
        </p:txBody>
      </p:sp>
      <p:sp>
        <p:nvSpPr>
          <p:cNvPr id="23" name="Google Shape;91;p17">
            <a:extLst>
              <a:ext uri="{FF2B5EF4-FFF2-40B4-BE49-F238E27FC236}">
                <a16:creationId xmlns:a16="http://schemas.microsoft.com/office/drawing/2014/main" id="{FFF6A7F9-8126-B111-2F87-3BFA52B8FDE8}"/>
              </a:ext>
            </a:extLst>
          </p:cNvPr>
          <p:cNvSpPr txBox="1"/>
          <p:nvPr/>
        </p:nvSpPr>
        <p:spPr>
          <a:xfrm>
            <a:off x="382409" y="3592864"/>
            <a:ext cx="8257262" cy="615523"/>
          </a:xfrm>
          <a:prstGeom prst="rect">
            <a:avLst/>
          </a:prstGeom>
          <a:noFill/>
          <a:ln>
            <a:noFill/>
          </a:ln>
        </p:spPr>
        <p:txBody>
          <a:bodyPr spcFirstLastPara="1" wrap="square" lIns="91425" tIns="91425" rIns="91425" bIns="91425" anchor="t" anchorCtr="0">
            <a:spAutoFit/>
          </a:bodyPr>
          <a:lstStyle/>
          <a:p>
            <a:r>
              <a:rPr lang="en-US" sz="1400" dirty="0">
                <a:solidFill>
                  <a:schemeClr val="tx2">
                    <a:lumMod val="25000"/>
                  </a:schemeClr>
                </a:solidFill>
              </a:rPr>
              <a:t>Solution to the stochastic optimization problem is the </a:t>
            </a:r>
            <a:r>
              <a:rPr lang="en-US" sz="1400" dirty="0">
                <a:solidFill>
                  <a:srgbClr val="FF0000"/>
                </a:solidFill>
              </a:rPr>
              <a:t>nominal</a:t>
            </a:r>
            <a:r>
              <a:rPr lang="en-US" sz="1400" dirty="0">
                <a:solidFill>
                  <a:schemeClr val="tx2">
                    <a:lumMod val="25000"/>
                  </a:schemeClr>
                </a:solidFill>
              </a:rPr>
              <a:t> trajectory satisfying all mission constraints with its </a:t>
            </a:r>
            <a:r>
              <a:rPr lang="en-US" sz="1400" dirty="0">
                <a:solidFill>
                  <a:srgbClr val="FF0000"/>
                </a:solidFill>
              </a:rPr>
              <a:t>deviation</a:t>
            </a:r>
            <a:r>
              <a:rPr lang="en-US" sz="1400" dirty="0">
                <a:solidFill>
                  <a:schemeClr val="tx2">
                    <a:lumMod val="25000"/>
                  </a:schemeClr>
                </a:solidFill>
              </a:rPr>
              <a:t> (e.g., 3 sigma) also satisfying all safety constraints</a:t>
            </a:r>
          </a:p>
        </p:txBody>
      </p:sp>
      <p:sp>
        <p:nvSpPr>
          <p:cNvPr id="26" name="Slide Number Placeholder 25">
            <a:extLst>
              <a:ext uri="{FF2B5EF4-FFF2-40B4-BE49-F238E27FC236}">
                <a16:creationId xmlns:a16="http://schemas.microsoft.com/office/drawing/2014/main" id="{D3F271DA-9CD7-BCC1-09A7-B8B85F789204}"/>
              </a:ext>
            </a:extLst>
          </p:cNvPr>
          <p:cNvSpPr>
            <a:spLocks noGrp="1"/>
          </p:cNvSpPr>
          <p:nvPr>
            <p:ph type="sldNum" sz="quarter" idx="22"/>
          </p:nvPr>
        </p:nvSpPr>
        <p:spPr/>
        <p:txBody>
          <a:bodyPr/>
          <a:lstStyle/>
          <a:p>
            <a:fld id="{224B4221-436D-4A56-A870-FCD944AD4DA9}" type="slidenum">
              <a:rPr lang="en-US" smtClean="0"/>
              <a:pPr/>
              <a:t>67</a:t>
            </a:fld>
            <a:endParaRPr lang="en-US" dirty="0"/>
          </a:p>
        </p:txBody>
      </p:sp>
      <p:sp>
        <p:nvSpPr>
          <p:cNvPr id="2" name="Footer Placeholder 2">
            <a:extLst>
              <a:ext uri="{FF2B5EF4-FFF2-40B4-BE49-F238E27FC236}">
                <a16:creationId xmlns:a16="http://schemas.microsoft.com/office/drawing/2014/main" id="{4FE55C59-D765-708F-C35C-DFFA7C6A0433}"/>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313255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5147F-42E9-9CCF-6DDB-FFAFEF467107}"/>
              </a:ext>
            </a:extLst>
          </p:cNvPr>
          <p:cNvSpPr>
            <a:spLocks noGrp="1"/>
          </p:cNvSpPr>
          <p:nvPr>
            <p:ph type="sldNum" sz="quarter" idx="22"/>
          </p:nvPr>
        </p:nvSpPr>
        <p:spPr/>
        <p:txBody>
          <a:bodyPr/>
          <a:lstStyle/>
          <a:p>
            <a:fld id="{224B4221-436D-4A56-A870-FCD944AD4DA9}" type="slidenum">
              <a:rPr lang="en-US" smtClean="0"/>
              <a:pPr/>
              <a:t>68</a:t>
            </a:fld>
            <a:endParaRPr lang="en-US" dirty="0"/>
          </a:p>
        </p:txBody>
      </p:sp>
      <p:sp>
        <p:nvSpPr>
          <p:cNvPr id="3" name="Title 2"/>
          <p:cNvSpPr>
            <a:spLocks noGrp="1"/>
          </p:cNvSpPr>
          <p:nvPr>
            <p:ph type="title"/>
          </p:nvPr>
        </p:nvSpPr>
        <p:spPr/>
        <p:txBody>
          <a:bodyPr/>
          <a:lstStyle/>
          <a:p>
            <a:r>
              <a:rPr lang="en-US" dirty="0"/>
              <a:t>Why Autonomous Planner under Uncertainty ?</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1054" name="Google Shape;91;p17">
            <a:extLst>
              <a:ext uri="{FF2B5EF4-FFF2-40B4-BE49-F238E27FC236}">
                <a16:creationId xmlns:a16="http://schemas.microsoft.com/office/drawing/2014/main" id="{6C064F08-7F9A-79E3-B29D-156C6F1DB190}"/>
              </a:ext>
            </a:extLst>
          </p:cNvPr>
          <p:cNvSpPr txBox="1"/>
          <p:nvPr/>
        </p:nvSpPr>
        <p:spPr>
          <a:xfrm>
            <a:off x="349822" y="4524977"/>
            <a:ext cx="8257262" cy="400079"/>
          </a:xfrm>
          <a:prstGeom prst="rect">
            <a:avLst/>
          </a:prstGeom>
          <a:noFill/>
          <a:ln>
            <a:noFill/>
          </a:ln>
        </p:spPr>
        <p:txBody>
          <a:bodyPr spcFirstLastPara="1" wrap="square" lIns="91425" tIns="91425" rIns="91425" bIns="91425" anchor="t" anchorCtr="0">
            <a:spAutoFit/>
          </a:bodyPr>
          <a:lstStyle/>
          <a:p>
            <a:pPr algn="r"/>
            <a:r>
              <a:rPr lang="en-US" sz="1400" dirty="0">
                <a:solidFill>
                  <a:schemeClr val="tx2">
                    <a:lumMod val="25000"/>
                  </a:schemeClr>
                </a:solidFill>
              </a:rPr>
              <a:t>It </a:t>
            </a:r>
            <a:r>
              <a:rPr lang="en-US" sz="1400" dirty="0">
                <a:solidFill>
                  <a:schemeClr val="accent1"/>
                </a:solidFill>
              </a:rPr>
              <a:t>reduces</a:t>
            </a:r>
            <a:r>
              <a:rPr lang="en-US" sz="1400" dirty="0">
                <a:solidFill>
                  <a:schemeClr val="tx2">
                    <a:lumMod val="25000"/>
                  </a:schemeClr>
                </a:solidFill>
              </a:rPr>
              <a:t> operations costs and is </a:t>
            </a:r>
            <a:r>
              <a:rPr lang="en-US" sz="1400" dirty="0">
                <a:solidFill>
                  <a:schemeClr val="accent1"/>
                </a:solidFill>
              </a:rPr>
              <a:t>scalable</a:t>
            </a:r>
            <a:r>
              <a:rPr lang="en-US" sz="1400" dirty="0">
                <a:solidFill>
                  <a:schemeClr val="tx2">
                    <a:lumMod val="25000"/>
                  </a:schemeClr>
                </a:solidFill>
              </a:rPr>
              <a:t> for other missions</a:t>
            </a:r>
          </a:p>
        </p:txBody>
      </p:sp>
      <p:grpSp>
        <p:nvGrpSpPr>
          <p:cNvPr id="1088" name="Group 1087">
            <a:extLst>
              <a:ext uri="{FF2B5EF4-FFF2-40B4-BE49-F238E27FC236}">
                <a16:creationId xmlns:a16="http://schemas.microsoft.com/office/drawing/2014/main" id="{0E8C18BB-E6A7-0A6D-47E3-FD0E144E1922}"/>
              </a:ext>
            </a:extLst>
          </p:cNvPr>
          <p:cNvGrpSpPr>
            <a:grpSpLocks noChangeAspect="1"/>
          </p:cNvGrpSpPr>
          <p:nvPr/>
        </p:nvGrpSpPr>
        <p:grpSpPr>
          <a:xfrm>
            <a:off x="918031" y="939420"/>
            <a:ext cx="7307938" cy="3433388"/>
            <a:chOff x="924691" y="939420"/>
            <a:chExt cx="7307938" cy="3433388"/>
          </a:xfrm>
        </p:grpSpPr>
        <p:sp>
          <p:nvSpPr>
            <p:cNvPr id="1075" name="Rectangle 1074">
              <a:extLst>
                <a:ext uri="{FF2B5EF4-FFF2-40B4-BE49-F238E27FC236}">
                  <a16:creationId xmlns:a16="http://schemas.microsoft.com/office/drawing/2014/main" id="{565F134C-E80D-E23E-FE17-AA8B11CE3CE9}"/>
                </a:ext>
              </a:extLst>
            </p:cNvPr>
            <p:cNvSpPr/>
            <p:nvPr/>
          </p:nvSpPr>
          <p:spPr>
            <a:xfrm>
              <a:off x="5086230" y="939420"/>
              <a:ext cx="2882044" cy="3433388"/>
            </a:xfrm>
            <a:prstGeom prst="rect">
              <a:avLst/>
            </a:prstGeom>
            <a:solidFill>
              <a:schemeClr val="accent4">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6" name="Rectangle 1045">
              <a:extLst>
                <a:ext uri="{FF2B5EF4-FFF2-40B4-BE49-F238E27FC236}">
                  <a16:creationId xmlns:a16="http://schemas.microsoft.com/office/drawing/2014/main" id="{17FE32C6-E26A-C44E-E317-2563E4918F3F}"/>
                </a:ext>
              </a:extLst>
            </p:cNvPr>
            <p:cNvSpPr/>
            <p:nvPr/>
          </p:nvSpPr>
          <p:spPr>
            <a:xfrm>
              <a:off x="924691" y="939420"/>
              <a:ext cx="2922312" cy="3433388"/>
            </a:xfrm>
            <a:prstGeom prst="rect">
              <a:avLst/>
            </a:prstGeom>
            <a:solidFill>
              <a:schemeClr val="accent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7" name="Graphic 1036">
              <a:extLst>
                <a:ext uri="{FF2B5EF4-FFF2-40B4-BE49-F238E27FC236}">
                  <a16:creationId xmlns:a16="http://schemas.microsoft.com/office/drawing/2014/main" id="{912FA34A-8775-BE72-99A5-EF50AF499A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9017" y="2250467"/>
              <a:ext cx="775603" cy="775603"/>
            </a:xfrm>
            <a:prstGeom prst="rect">
              <a:avLst/>
            </a:prstGeom>
          </p:spPr>
        </p:pic>
        <p:pic>
          <p:nvPicPr>
            <p:cNvPr id="63" name="Graphic 62">
              <a:extLst>
                <a:ext uri="{FF2B5EF4-FFF2-40B4-BE49-F238E27FC236}">
                  <a16:creationId xmlns:a16="http://schemas.microsoft.com/office/drawing/2014/main" id="{40934F8A-21D9-243A-1B7A-7786F6DC2A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04377" y="2123371"/>
              <a:ext cx="775609" cy="775609"/>
            </a:xfrm>
            <a:prstGeom prst="rect">
              <a:avLst/>
            </a:prstGeom>
          </p:spPr>
        </p:pic>
        <p:pic>
          <p:nvPicPr>
            <p:cNvPr id="1025" name="Graphic 1024">
              <a:extLst>
                <a:ext uri="{FF2B5EF4-FFF2-40B4-BE49-F238E27FC236}">
                  <a16:creationId xmlns:a16="http://schemas.microsoft.com/office/drawing/2014/main" id="{3E1A7CA3-B8AD-3C6D-72ED-3C95D80707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8802" y="3638573"/>
              <a:ext cx="584004" cy="584004"/>
            </a:xfrm>
            <a:prstGeom prst="rect">
              <a:avLst/>
            </a:prstGeom>
          </p:spPr>
        </p:pic>
        <p:pic>
          <p:nvPicPr>
            <p:cNvPr id="1030" name="Graphic 1029">
              <a:extLst>
                <a:ext uri="{FF2B5EF4-FFF2-40B4-BE49-F238E27FC236}">
                  <a16:creationId xmlns:a16="http://schemas.microsoft.com/office/drawing/2014/main" id="{8E6B5751-EC57-5BA9-69EC-EC21C50D9E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3155" y="2123372"/>
              <a:ext cx="775608" cy="775608"/>
            </a:xfrm>
            <a:prstGeom prst="rect">
              <a:avLst/>
            </a:prstGeom>
          </p:spPr>
        </p:pic>
        <p:pic>
          <p:nvPicPr>
            <p:cNvPr id="1039" name="Graphic 1038">
              <a:extLst>
                <a:ext uri="{FF2B5EF4-FFF2-40B4-BE49-F238E27FC236}">
                  <a16:creationId xmlns:a16="http://schemas.microsoft.com/office/drawing/2014/main" id="{7A6DA3E4-859F-EC9B-B631-CECFF8D03D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49800" y="1094589"/>
              <a:ext cx="584004" cy="584004"/>
            </a:xfrm>
            <a:prstGeom prst="rect">
              <a:avLst/>
            </a:prstGeom>
          </p:spPr>
        </p:pic>
        <p:sp>
          <p:nvSpPr>
            <p:cNvPr id="1040" name="Arc 1039">
              <a:extLst>
                <a:ext uri="{FF2B5EF4-FFF2-40B4-BE49-F238E27FC236}">
                  <a16:creationId xmlns:a16="http://schemas.microsoft.com/office/drawing/2014/main" id="{FADA5BA5-5E6C-C7DB-021C-4FA0A858B179}"/>
                </a:ext>
              </a:extLst>
            </p:cNvPr>
            <p:cNvSpPr/>
            <p:nvPr/>
          </p:nvSpPr>
          <p:spPr>
            <a:xfrm>
              <a:off x="2098542" y="2433716"/>
              <a:ext cx="384524" cy="406319"/>
            </a:xfrm>
            <a:prstGeom prst="arc">
              <a:avLst>
                <a:gd name="adj1" fmla="val 3333727"/>
                <a:gd name="adj2" fmla="val 0"/>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42" name="Straight Arrow Connector 1041">
              <a:extLst>
                <a:ext uri="{FF2B5EF4-FFF2-40B4-BE49-F238E27FC236}">
                  <a16:creationId xmlns:a16="http://schemas.microsoft.com/office/drawing/2014/main" id="{BE1FC9FC-6C94-4C6F-AD94-EF26ADDF8F00}"/>
                </a:ext>
              </a:extLst>
            </p:cNvPr>
            <p:cNvCxnSpPr/>
            <p:nvPr/>
          </p:nvCxnSpPr>
          <p:spPr>
            <a:xfrm>
              <a:off x="2290805" y="317047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0" name="Straight Arrow Connector 1049">
              <a:extLst>
                <a:ext uri="{FF2B5EF4-FFF2-40B4-BE49-F238E27FC236}">
                  <a16:creationId xmlns:a16="http://schemas.microsoft.com/office/drawing/2014/main" id="{84FC47A6-93A8-6581-639C-076B105C7846}"/>
                </a:ext>
              </a:extLst>
            </p:cNvPr>
            <p:cNvCxnSpPr>
              <a:cxnSpLocks/>
            </p:cNvCxnSpPr>
            <p:nvPr/>
          </p:nvCxnSpPr>
          <p:spPr>
            <a:xfrm>
              <a:off x="4023901" y="2622212"/>
              <a:ext cx="810431" cy="0"/>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56" name="Google Shape;91;p17">
              <a:extLst>
                <a:ext uri="{FF2B5EF4-FFF2-40B4-BE49-F238E27FC236}">
                  <a16:creationId xmlns:a16="http://schemas.microsoft.com/office/drawing/2014/main" id="{B6112552-FE37-5B5A-7B00-471BEA58D554}"/>
                </a:ext>
              </a:extLst>
            </p:cNvPr>
            <p:cNvSpPr txBox="1"/>
            <p:nvPr/>
          </p:nvSpPr>
          <p:spPr>
            <a:xfrm>
              <a:off x="983771" y="2840035"/>
              <a:ext cx="1006316"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Analytical</a:t>
              </a:r>
            </a:p>
            <a:p>
              <a:pPr algn="ctr"/>
              <a:r>
                <a:rPr lang="en-US" sz="1400" dirty="0">
                  <a:solidFill>
                    <a:schemeClr val="tx2">
                      <a:lumMod val="25000"/>
                    </a:schemeClr>
                  </a:solidFill>
                </a:rPr>
                <a:t>Planning</a:t>
              </a:r>
            </a:p>
          </p:txBody>
        </p:sp>
        <p:sp>
          <p:nvSpPr>
            <p:cNvPr id="1057" name="Google Shape;91;p17">
              <a:extLst>
                <a:ext uri="{FF2B5EF4-FFF2-40B4-BE49-F238E27FC236}">
                  <a16:creationId xmlns:a16="http://schemas.microsoft.com/office/drawing/2014/main" id="{E762BE78-4A27-B1ED-1679-58BCC4D9D714}"/>
                </a:ext>
              </a:extLst>
            </p:cNvPr>
            <p:cNvSpPr txBox="1"/>
            <p:nvPr/>
          </p:nvSpPr>
          <p:spPr>
            <a:xfrm>
              <a:off x="2309634" y="2799967"/>
              <a:ext cx="1765097"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Monte Carlo</a:t>
              </a:r>
            </a:p>
          </p:txBody>
        </p:sp>
        <p:sp>
          <p:nvSpPr>
            <p:cNvPr id="1060" name="Google Shape;91;p17">
              <a:extLst>
                <a:ext uri="{FF2B5EF4-FFF2-40B4-BE49-F238E27FC236}">
                  <a16:creationId xmlns:a16="http://schemas.microsoft.com/office/drawing/2014/main" id="{08D99C9C-24DA-DF09-FD54-82097EEA0F10}"/>
                </a:ext>
              </a:extLst>
            </p:cNvPr>
            <p:cNvSpPr txBox="1"/>
            <p:nvPr/>
          </p:nvSpPr>
          <p:spPr>
            <a:xfrm>
              <a:off x="2577633" y="3730535"/>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cxnSp>
          <p:nvCxnSpPr>
            <p:cNvPr id="1061" name="Straight Arrow Connector 1060">
              <a:extLst>
                <a:ext uri="{FF2B5EF4-FFF2-40B4-BE49-F238E27FC236}">
                  <a16:creationId xmlns:a16="http://schemas.microsoft.com/office/drawing/2014/main" id="{55D8492E-4BB3-83BB-335F-2962002ECA78}"/>
                </a:ext>
              </a:extLst>
            </p:cNvPr>
            <p:cNvCxnSpPr/>
            <p:nvPr/>
          </p:nvCxnSpPr>
          <p:spPr>
            <a:xfrm>
              <a:off x="2265280" y="1823300"/>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62" name="Google Shape;91;p17">
              <a:extLst>
                <a:ext uri="{FF2B5EF4-FFF2-40B4-BE49-F238E27FC236}">
                  <a16:creationId xmlns:a16="http://schemas.microsoft.com/office/drawing/2014/main" id="{9936937D-8E2F-295D-BBBC-86AF57871A9E}"/>
                </a:ext>
              </a:extLst>
            </p:cNvPr>
            <p:cNvSpPr txBox="1"/>
            <p:nvPr/>
          </p:nvSpPr>
          <p:spPr>
            <a:xfrm>
              <a:off x="2492631" y="1191257"/>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pic>
          <p:nvPicPr>
            <p:cNvPr id="1077" name="Graphic 1076">
              <a:extLst>
                <a:ext uri="{FF2B5EF4-FFF2-40B4-BE49-F238E27FC236}">
                  <a16:creationId xmlns:a16="http://schemas.microsoft.com/office/drawing/2014/main" id="{D8BD6735-C102-13C2-C823-470C7E84C3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60341" y="3638573"/>
              <a:ext cx="584004" cy="584004"/>
            </a:xfrm>
            <a:prstGeom prst="rect">
              <a:avLst/>
            </a:prstGeom>
          </p:spPr>
        </p:pic>
        <p:pic>
          <p:nvPicPr>
            <p:cNvPr id="1079" name="Graphic 1078">
              <a:extLst>
                <a:ext uri="{FF2B5EF4-FFF2-40B4-BE49-F238E27FC236}">
                  <a16:creationId xmlns:a16="http://schemas.microsoft.com/office/drawing/2014/main" id="{B2916DAE-7DFE-DBA3-32AF-E8D2BD8372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11339" y="1094589"/>
              <a:ext cx="584004" cy="584004"/>
            </a:xfrm>
            <a:prstGeom prst="rect">
              <a:avLst/>
            </a:prstGeom>
          </p:spPr>
        </p:pic>
        <p:cxnSp>
          <p:nvCxnSpPr>
            <p:cNvPr id="1081" name="Straight Arrow Connector 1080">
              <a:extLst>
                <a:ext uri="{FF2B5EF4-FFF2-40B4-BE49-F238E27FC236}">
                  <a16:creationId xmlns:a16="http://schemas.microsoft.com/office/drawing/2014/main" id="{C3C32FDD-9E58-C094-EE32-BD76BDA67469}"/>
                </a:ext>
              </a:extLst>
            </p:cNvPr>
            <p:cNvCxnSpPr/>
            <p:nvPr/>
          </p:nvCxnSpPr>
          <p:spPr>
            <a:xfrm>
              <a:off x="6452344" y="317047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84" name="Google Shape;91;p17">
              <a:extLst>
                <a:ext uri="{FF2B5EF4-FFF2-40B4-BE49-F238E27FC236}">
                  <a16:creationId xmlns:a16="http://schemas.microsoft.com/office/drawing/2014/main" id="{557D48AA-25D5-FD11-6F7C-7C41DBC2F241}"/>
                </a:ext>
              </a:extLst>
            </p:cNvPr>
            <p:cNvSpPr txBox="1"/>
            <p:nvPr/>
          </p:nvSpPr>
          <p:spPr>
            <a:xfrm>
              <a:off x="6739172" y="3730535"/>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cxnSp>
          <p:nvCxnSpPr>
            <p:cNvPr id="1085" name="Straight Arrow Connector 1084">
              <a:extLst>
                <a:ext uri="{FF2B5EF4-FFF2-40B4-BE49-F238E27FC236}">
                  <a16:creationId xmlns:a16="http://schemas.microsoft.com/office/drawing/2014/main" id="{2BDCFCF7-E8FB-EC1B-7CCE-ED9A8BB056E8}"/>
                </a:ext>
              </a:extLst>
            </p:cNvPr>
            <p:cNvCxnSpPr/>
            <p:nvPr/>
          </p:nvCxnSpPr>
          <p:spPr>
            <a:xfrm>
              <a:off x="6426819" y="1823300"/>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86" name="Google Shape;91;p17">
              <a:extLst>
                <a:ext uri="{FF2B5EF4-FFF2-40B4-BE49-F238E27FC236}">
                  <a16:creationId xmlns:a16="http://schemas.microsoft.com/office/drawing/2014/main" id="{46CAF006-9D93-AB6F-3055-A65190D0F36E}"/>
                </a:ext>
              </a:extLst>
            </p:cNvPr>
            <p:cNvSpPr txBox="1"/>
            <p:nvPr/>
          </p:nvSpPr>
          <p:spPr>
            <a:xfrm>
              <a:off x="6663036" y="1183384"/>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sp>
          <p:nvSpPr>
            <p:cNvPr id="1087" name="Google Shape;91;p17">
              <a:extLst>
                <a:ext uri="{FF2B5EF4-FFF2-40B4-BE49-F238E27FC236}">
                  <a16:creationId xmlns:a16="http://schemas.microsoft.com/office/drawing/2014/main" id="{FDA0C7EE-C861-DA11-09E7-AC2AA584F563}"/>
                </a:ext>
              </a:extLst>
            </p:cNvPr>
            <p:cNvSpPr txBox="1"/>
            <p:nvPr/>
          </p:nvSpPr>
          <p:spPr>
            <a:xfrm>
              <a:off x="6492544" y="2732007"/>
              <a:ext cx="1740085"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Autonomous Planner</a:t>
              </a:r>
            </a:p>
          </p:txBody>
        </p:sp>
      </p:grpSp>
      <p:cxnSp>
        <p:nvCxnSpPr>
          <p:cNvPr id="5" name="Straight Arrow Connector 4">
            <a:extLst>
              <a:ext uri="{FF2B5EF4-FFF2-40B4-BE49-F238E27FC236}">
                <a16:creationId xmlns:a16="http://schemas.microsoft.com/office/drawing/2014/main" id="{52FF1CEF-5107-F6FE-365A-C73C44DBEA2C}"/>
              </a:ext>
            </a:extLst>
          </p:cNvPr>
          <p:cNvCxnSpPr>
            <a:cxnSpLocks/>
          </p:cNvCxnSpPr>
          <p:nvPr/>
        </p:nvCxnSpPr>
        <p:spPr>
          <a:xfrm>
            <a:off x="2456460" y="1822968"/>
            <a:ext cx="0" cy="341157"/>
          </a:xfrm>
          <a:prstGeom prst="straightConnector1">
            <a:avLst/>
          </a:prstGeom>
          <a:ln w="57150" cap="rnd"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 name="Footer Placeholder 2">
            <a:extLst>
              <a:ext uri="{FF2B5EF4-FFF2-40B4-BE49-F238E27FC236}">
                <a16:creationId xmlns:a16="http://schemas.microsoft.com/office/drawing/2014/main" id="{6D663873-9D8B-01A2-4F0F-DDA369D3BB30}"/>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531817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B5147F-42E9-9CCF-6DDB-FFAFEF467107}"/>
              </a:ext>
            </a:extLst>
          </p:cNvPr>
          <p:cNvSpPr>
            <a:spLocks noGrp="1"/>
          </p:cNvSpPr>
          <p:nvPr>
            <p:ph type="sldNum" sz="quarter" idx="22"/>
          </p:nvPr>
        </p:nvSpPr>
        <p:spPr/>
        <p:txBody>
          <a:bodyPr/>
          <a:lstStyle/>
          <a:p>
            <a:fld id="{224B4221-436D-4A56-A870-FCD944AD4DA9}" type="slidenum">
              <a:rPr lang="en-US" smtClean="0"/>
              <a:pPr/>
              <a:t>69</a:t>
            </a:fld>
            <a:endParaRPr lang="en-US" dirty="0"/>
          </a:p>
        </p:txBody>
      </p:sp>
      <p:sp>
        <p:nvSpPr>
          <p:cNvPr id="3" name="Title 2"/>
          <p:cNvSpPr>
            <a:spLocks noGrp="1"/>
          </p:cNvSpPr>
          <p:nvPr>
            <p:ph type="title"/>
          </p:nvPr>
        </p:nvSpPr>
        <p:spPr/>
        <p:txBody>
          <a:bodyPr/>
          <a:lstStyle/>
          <a:p>
            <a:r>
              <a:rPr lang="en-US" dirty="0"/>
              <a:t>Why Autonomous Planner under Uncertainty ?</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1054" name="Google Shape;91;p17">
            <a:extLst>
              <a:ext uri="{FF2B5EF4-FFF2-40B4-BE49-F238E27FC236}">
                <a16:creationId xmlns:a16="http://schemas.microsoft.com/office/drawing/2014/main" id="{6C064F08-7F9A-79E3-B29D-156C6F1DB190}"/>
              </a:ext>
            </a:extLst>
          </p:cNvPr>
          <p:cNvSpPr txBox="1"/>
          <p:nvPr/>
        </p:nvSpPr>
        <p:spPr>
          <a:xfrm>
            <a:off x="349822" y="4524977"/>
            <a:ext cx="8257262" cy="400079"/>
          </a:xfrm>
          <a:prstGeom prst="rect">
            <a:avLst/>
          </a:prstGeom>
          <a:noFill/>
          <a:ln>
            <a:noFill/>
          </a:ln>
        </p:spPr>
        <p:txBody>
          <a:bodyPr spcFirstLastPara="1" wrap="square" lIns="91425" tIns="91425" rIns="91425" bIns="91425" anchor="t" anchorCtr="0">
            <a:spAutoFit/>
          </a:bodyPr>
          <a:lstStyle/>
          <a:p>
            <a:pPr algn="r"/>
            <a:r>
              <a:rPr lang="en-US" sz="1400" dirty="0">
                <a:solidFill>
                  <a:schemeClr val="tx2">
                    <a:lumMod val="25000"/>
                  </a:schemeClr>
                </a:solidFill>
              </a:rPr>
              <a:t>It </a:t>
            </a:r>
            <a:r>
              <a:rPr lang="en-US" sz="1400" dirty="0">
                <a:solidFill>
                  <a:schemeClr val="accent1"/>
                </a:solidFill>
              </a:rPr>
              <a:t>reduces</a:t>
            </a:r>
            <a:r>
              <a:rPr lang="en-US" sz="1400" dirty="0">
                <a:solidFill>
                  <a:schemeClr val="tx2">
                    <a:lumMod val="25000"/>
                  </a:schemeClr>
                </a:solidFill>
              </a:rPr>
              <a:t> operations costs and is </a:t>
            </a:r>
            <a:r>
              <a:rPr lang="en-US" sz="1400" dirty="0">
                <a:solidFill>
                  <a:schemeClr val="accent1"/>
                </a:solidFill>
              </a:rPr>
              <a:t>scalable</a:t>
            </a:r>
            <a:r>
              <a:rPr lang="en-US" sz="1400" dirty="0">
                <a:solidFill>
                  <a:schemeClr val="tx2">
                    <a:lumMod val="25000"/>
                  </a:schemeClr>
                </a:solidFill>
              </a:rPr>
              <a:t> for other missions</a:t>
            </a:r>
          </a:p>
        </p:txBody>
      </p:sp>
      <p:sp>
        <p:nvSpPr>
          <p:cNvPr id="1075" name="Rectangle 1074">
            <a:extLst>
              <a:ext uri="{FF2B5EF4-FFF2-40B4-BE49-F238E27FC236}">
                <a16:creationId xmlns:a16="http://schemas.microsoft.com/office/drawing/2014/main" id="{565F134C-E80D-E23E-FE17-AA8B11CE3CE9}"/>
              </a:ext>
            </a:extLst>
          </p:cNvPr>
          <p:cNvSpPr/>
          <p:nvPr/>
        </p:nvSpPr>
        <p:spPr>
          <a:xfrm>
            <a:off x="5079570" y="939420"/>
            <a:ext cx="2882044" cy="3433388"/>
          </a:xfrm>
          <a:prstGeom prst="rect">
            <a:avLst/>
          </a:prstGeom>
          <a:solidFill>
            <a:schemeClr val="accent4">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6" name="Rectangle 1045">
            <a:extLst>
              <a:ext uri="{FF2B5EF4-FFF2-40B4-BE49-F238E27FC236}">
                <a16:creationId xmlns:a16="http://schemas.microsoft.com/office/drawing/2014/main" id="{17FE32C6-E26A-C44E-E317-2563E4918F3F}"/>
              </a:ext>
            </a:extLst>
          </p:cNvPr>
          <p:cNvSpPr/>
          <p:nvPr/>
        </p:nvSpPr>
        <p:spPr>
          <a:xfrm>
            <a:off x="5739704" y="447763"/>
            <a:ext cx="2922312" cy="3433388"/>
          </a:xfrm>
          <a:prstGeom prst="rect">
            <a:avLst/>
          </a:prstGeom>
          <a:solidFill>
            <a:schemeClr val="accent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7" name="Graphic 1036">
            <a:extLst>
              <a:ext uri="{FF2B5EF4-FFF2-40B4-BE49-F238E27FC236}">
                <a16:creationId xmlns:a16="http://schemas.microsoft.com/office/drawing/2014/main" id="{912FA34A-8775-BE72-99A5-EF50AF499A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2357" y="2250467"/>
            <a:ext cx="775603" cy="775603"/>
          </a:xfrm>
          <a:prstGeom prst="rect">
            <a:avLst/>
          </a:prstGeom>
        </p:spPr>
      </p:pic>
      <p:pic>
        <p:nvPicPr>
          <p:cNvPr id="63" name="Graphic 62">
            <a:extLst>
              <a:ext uri="{FF2B5EF4-FFF2-40B4-BE49-F238E27FC236}">
                <a16:creationId xmlns:a16="http://schemas.microsoft.com/office/drawing/2014/main" id="{40934F8A-21D9-243A-1B7A-7786F6DC2A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7717" y="2123371"/>
            <a:ext cx="775609" cy="775609"/>
          </a:xfrm>
          <a:prstGeom prst="rect">
            <a:avLst/>
          </a:prstGeom>
        </p:spPr>
      </p:pic>
      <p:pic>
        <p:nvPicPr>
          <p:cNvPr id="1025" name="Graphic 1024">
            <a:extLst>
              <a:ext uri="{FF2B5EF4-FFF2-40B4-BE49-F238E27FC236}">
                <a16:creationId xmlns:a16="http://schemas.microsoft.com/office/drawing/2014/main" id="{3E1A7CA3-B8AD-3C6D-72ED-3C95D80707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2142" y="3638573"/>
            <a:ext cx="584004" cy="584004"/>
          </a:xfrm>
          <a:prstGeom prst="rect">
            <a:avLst/>
          </a:prstGeom>
        </p:spPr>
      </p:pic>
      <p:pic>
        <p:nvPicPr>
          <p:cNvPr id="1030" name="Graphic 1029">
            <a:extLst>
              <a:ext uri="{FF2B5EF4-FFF2-40B4-BE49-F238E27FC236}">
                <a16:creationId xmlns:a16="http://schemas.microsoft.com/office/drawing/2014/main" id="{8E6B5751-EC57-5BA9-69EC-EC21C50D9E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495" y="2123372"/>
            <a:ext cx="775608" cy="775608"/>
          </a:xfrm>
          <a:prstGeom prst="rect">
            <a:avLst/>
          </a:prstGeom>
        </p:spPr>
      </p:pic>
      <p:pic>
        <p:nvPicPr>
          <p:cNvPr id="1039" name="Graphic 1038">
            <a:extLst>
              <a:ext uri="{FF2B5EF4-FFF2-40B4-BE49-F238E27FC236}">
                <a16:creationId xmlns:a16="http://schemas.microsoft.com/office/drawing/2014/main" id="{7A6DA3E4-859F-EC9B-B631-CECFF8D03D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92142" y="853274"/>
            <a:ext cx="584004" cy="584004"/>
          </a:xfrm>
          <a:prstGeom prst="rect">
            <a:avLst/>
          </a:prstGeom>
        </p:spPr>
      </p:pic>
      <p:sp>
        <p:nvSpPr>
          <p:cNvPr id="1040" name="Arc 1039">
            <a:extLst>
              <a:ext uri="{FF2B5EF4-FFF2-40B4-BE49-F238E27FC236}">
                <a16:creationId xmlns:a16="http://schemas.microsoft.com/office/drawing/2014/main" id="{FADA5BA5-5E6C-C7DB-021C-4FA0A858B179}"/>
              </a:ext>
            </a:extLst>
          </p:cNvPr>
          <p:cNvSpPr/>
          <p:nvPr/>
        </p:nvSpPr>
        <p:spPr>
          <a:xfrm>
            <a:off x="2091882" y="2433716"/>
            <a:ext cx="384524" cy="406319"/>
          </a:xfrm>
          <a:prstGeom prst="arc">
            <a:avLst>
              <a:gd name="adj1" fmla="val 3333727"/>
              <a:gd name="adj2" fmla="val 0"/>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42" name="Straight Arrow Connector 1041">
            <a:extLst>
              <a:ext uri="{FF2B5EF4-FFF2-40B4-BE49-F238E27FC236}">
                <a16:creationId xmlns:a16="http://schemas.microsoft.com/office/drawing/2014/main" id="{BE1FC9FC-6C94-4C6F-AD94-EF26ADDF8F00}"/>
              </a:ext>
            </a:extLst>
          </p:cNvPr>
          <p:cNvCxnSpPr/>
          <p:nvPr/>
        </p:nvCxnSpPr>
        <p:spPr>
          <a:xfrm>
            <a:off x="2284145" y="317047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0" name="Straight Arrow Connector 1049">
            <a:extLst>
              <a:ext uri="{FF2B5EF4-FFF2-40B4-BE49-F238E27FC236}">
                <a16:creationId xmlns:a16="http://schemas.microsoft.com/office/drawing/2014/main" id="{84FC47A6-93A8-6581-639C-076B105C7846}"/>
              </a:ext>
            </a:extLst>
          </p:cNvPr>
          <p:cNvCxnSpPr>
            <a:cxnSpLocks/>
          </p:cNvCxnSpPr>
          <p:nvPr/>
        </p:nvCxnSpPr>
        <p:spPr>
          <a:xfrm>
            <a:off x="4017241" y="2622212"/>
            <a:ext cx="810431" cy="0"/>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56" name="Google Shape;91;p17">
            <a:extLst>
              <a:ext uri="{FF2B5EF4-FFF2-40B4-BE49-F238E27FC236}">
                <a16:creationId xmlns:a16="http://schemas.microsoft.com/office/drawing/2014/main" id="{B6112552-FE37-5B5A-7B00-471BEA58D554}"/>
              </a:ext>
            </a:extLst>
          </p:cNvPr>
          <p:cNvSpPr txBox="1"/>
          <p:nvPr/>
        </p:nvSpPr>
        <p:spPr>
          <a:xfrm>
            <a:off x="977111" y="2840035"/>
            <a:ext cx="1006316"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Analytical</a:t>
            </a:r>
          </a:p>
          <a:p>
            <a:pPr algn="ctr"/>
            <a:r>
              <a:rPr lang="en-US" sz="1400" dirty="0">
                <a:solidFill>
                  <a:schemeClr val="tx2">
                    <a:lumMod val="25000"/>
                  </a:schemeClr>
                </a:solidFill>
              </a:rPr>
              <a:t>Planning</a:t>
            </a:r>
          </a:p>
        </p:txBody>
      </p:sp>
      <p:sp>
        <p:nvSpPr>
          <p:cNvPr id="1057" name="Google Shape;91;p17">
            <a:extLst>
              <a:ext uri="{FF2B5EF4-FFF2-40B4-BE49-F238E27FC236}">
                <a16:creationId xmlns:a16="http://schemas.microsoft.com/office/drawing/2014/main" id="{E762BE78-4A27-B1ED-1679-58BCC4D9D714}"/>
              </a:ext>
            </a:extLst>
          </p:cNvPr>
          <p:cNvSpPr txBox="1"/>
          <p:nvPr/>
        </p:nvSpPr>
        <p:spPr>
          <a:xfrm>
            <a:off x="2302974" y="2799967"/>
            <a:ext cx="1765097"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Monte Carlo</a:t>
            </a:r>
          </a:p>
        </p:txBody>
      </p:sp>
      <p:sp>
        <p:nvSpPr>
          <p:cNvPr id="1060" name="Google Shape;91;p17">
            <a:extLst>
              <a:ext uri="{FF2B5EF4-FFF2-40B4-BE49-F238E27FC236}">
                <a16:creationId xmlns:a16="http://schemas.microsoft.com/office/drawing/2014/main" id="{08D99C9C-24DA-DF09-FD54-82097EEA0F10}"/>
              </a:ext>
            </a:extLst>
          </p:cNvPr>
          <p:cNvSpPr txBox="1"/>
          <p:nvPr/>
        </p:nvSpPr>
        <p:spPr>
          <a:xfrm>
            <a:off x="2570973" y="3730535"/>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sp>
        <p:nvSpPr>
          <p:cNvPr id="1062" name="Google Shape;91;p17">
            <a:extLst>
              <a:ext uri="{FF2B5EF4-FFF2-40B4-BE49-F238E27FC236}">
                <a16:creationId xmlns:a16="http://schemas.microsoft.com/office/drawing/2014/main" id="{9936937D-8E2F-295D-BBBC-86AF57871A9E}"/>
              </a:ext>
            </a:extLst>
          </p:cNvPr>
          <p:cNvSpPr txBox="1"/>
          <p:nvPr/>
        </p:nvSpPr>
        <p:spPr>
          <a:xfrm>
            <a:off x="2570973" y="956323"/>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pic>
        <p:nvPicPr>
          <p:cNvPr id="1077" name="Graphic 1076">
            <a:extLst>
              <a:ext uri="{FF2B5EF4-FFF2-40B4-BE49-F238E27FC236}">
                <a16:creationId xmlns:a16="http://schemas.microsoft.com/office/drawing/2014/main" id="{D8BD6735-C102-13C2-C823-470C7E84C3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3681" y="3638573"/>
            <a:ext cx="584004" cy="584004"/>
          </a:xfrm>
          <a:prstGeom prst="rect">
            <a:avLst/>
          </a:prstGeom>
        </p:spPr>
      </p:pic>
      <p:pic>
        <p:nvPicPr>
          <p:cNvPr id="1079" name="Graphic 1078">
            <a:extLst>
              <a:ext uri="{FF2B5EF4-FFF2-40B4-BE49-F238E27FC236}">
                <a16:creationId xmlns:a16="http://schemas.microsoft.com/office/drawing/2014/main" id="{B2916DAE-7DFE-DBA3-32AF-E8D2BD8372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04679" y="1094589"/>
            <a:ext cx="584004" cy="584004"/>
          </a:xfrm>
          <a:prstGeom prst="rect">
            <a:avLst/>
          </a:prstGeom>
        </p:spPr>
      </p:pic>
      <p:cxnSp>
        <p:nvCxnSpPr>
          <p:cNvPr id="1081" name="Straight Arrow Connector 1080">
            <a:extLst>
              <a:ext uri="{FF2B5EF4-FFF2-40B4-BE49-F238E27FC236}">
                <a16:creationId xmlns:a16="http://schemas.microsoft.com/office/drawing/2014/main" id="{C3C32FDD-9E58-C094-EE32-BD76BDA67469}"/>
              </a:ext>
            </a:extLst>
          </p:cNvPr>
          <p:cNvCxnSpPr/>
          <p:nvPr/>
        </p:nvCxnSpPr>
        <p:spPr>
          <a:xfrm>
            <a:off x="6445684" y="317047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84" name="Google Shape;91;p17">
            <a:extLst>
              <a:ext uri="{FF2B5EF4-FFF2-40B4-BE49-F238E27FC236}">
                <a16:creationId xmlns:a16="http://schemas.microsoft.com/office/drawing/2014/main" id="{557D48AA-25D5-FD11-6F7C-7C41DBC2F241}"/>
              </a:ext>
            </a:extLst>
          </p:cNvPr>
          <p:cNvSpPr txBox="1"/>
          <p:nvPr/>
        </p:nvSpPr>
        <p:spPr>
          <a:xfrm>
            <a:off x="6732512" y="3730535"/>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cxnSp>
        <p:nvCxnSpPr>
          <p:cNvPr id="1085" name="Straight Arrow Connector 1084">
            <a:extLst>
              <a:ext uri="{FF2B5EF4-FFF2-40B4-BE49-F238E27FC236}">
                <a16:creationId xmlns:a16="http://schemas.microsoft.com/office/drawing/2014/main" id="{2BDCFCF7-E8FB-EC1B-7CCE-ED9A8BB056E8}"/>
              </a:ext>
            </a:extLst>
          </p:cNvPr>
          <p:cNvCxnSpPr/>
          <p:nvPr/>
        </p:nvCxnSpPr>
        <p:spPr>
          <a:xfrm>
            <a:off x="6420159" y="1823300"/>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86" name="Google Shape;91;p17">
            <a:extLst>
              <a:ext uri="{FF2B5EF4-FFF2-40B4-BE49-F238E27FC236}">
                <a16:creationId xmlns:a16="http://schemas.microsoft.com/office/drawing/2014/main" id="{46CAF006-9D93-AB6F-3055-A65190D0F36E}"/>
              </a:ext>
            </a:extLst>
          </p:cNvPr>
          <p:cNvSpPr txBox="1"/>
          <p:nvPr/>
        </p:nvSpPr>
        <p:spPr>
          <a:xfrm>
            <a:off x="6656376" y="1183384"/>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sp>
        <p:nvSpPr>
          <p:cNvPr id="6" name="Rectangle 5">
            <a:extLst>
              <a:ext uri="{FF2B5EF4-FFF2-40B4-BE49-F238E27FC236}">
                <a16:creationId xmlns:a16="http://schemas.microsoft.com/office/drawing/2014/main" id="{22C3C8EE-15E9-E418-C47D-D2314A498A94}"/>
              </a:ext>
            </a:extLst>
          </p:cNvPr>
          <p:cNvSpPr/>
          <p:nvPr/>
        </p:nvSpPr>
        <p:spPr>
          <a:xfrm>
            <a:off x="899957" y="1883975"/>
            <a:ext cx="2900115" cy="1517757"/>
          </a:xfrm>
          <a:prstGeom prst="rect">
            <a:avLst/>
          </a:prstGeom>
          <a:solidFill>
            <a:schemeClr val="bg1">
              <a:lumMod val="85000"/>
              <a:alpha val="0"/>
            </a:schemeClr>
          </a:solidFill>
          <a:ln w="31750">
            <a:solidFill>
              <a:srgbClr val="02020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7" name="Google Shape;91;p17">
            <a:extLst>
              <a:ext uri="{FF2B5EF4-FFF2-40B4-BE49-F238E27FC236}">
                <a16:creationId xmlns:a16="http://schemas.microsoft.com/office/drawing/2014/main" id="{FDA0C7EE-C861-DA11-09E7-AC2AA584F563}"/>
              </a:ext>
            </a:extLst>
          </p:cNvPr>
          <p:cNvSpPr txBox="1"/>
          <p:nvPr/>
        </p:nvSpPr>
        <p:spPr>
          <a:xfrm>
            <a:off x="6485884" y="2732007"/>
            <a:ext cx="1740085"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Autonomous Planner</a:t>
            </a:r>
          </a:p>
        </p:txBody>
      </p:sp>
      <p:sp>
        <p:nvSpPr>
          <p:cNvPr id="9" name="Arc 8">
            <a:extLst>
              <a:ext uri="{FF2B5EF4-FFF2-40B4-BE49-F238E27FC236}">
                <a16:creationId xmlns:a16="http://schemas.microsoft.com/office/drawing/2014/main" id="{5EB85499-9E88-6373-2E81-D6C8D8AFE0CE}"/>
              </a:ext>
            </a:extLst>
          </p:cNvPr>
          <p:cNvSpPr/>
          <p:nvPr/>
        </p:nvSpPr>
        <p:spPr>
          <a:xfrm>
            <a:off x="3697866" y="3285313"/>
            <a:ext cx="384524" cy="406319"/>
          </a:xfrm>
          <a:prstGeom prst="arc">
            <a:avLst>
              <a:gd name="adj1" fmla="val 3333727"/>
              <a:gd name="adj2" fmla="val 0"/>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Footer Placeholder 2">
            <a:extLst>
              <a:ext uri="{FF2B5EF4-FFF2-40B4-BE49-F238E27FC236}">
                <a16:creationId xmlns:a16="http://schemas.microsoft.com/office/drawing/2014/main" id="{72B20C7B-F4E2-EA96-28A7-6154F971C720}"/>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2029252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A1A881-2F93-4425-5940-5E60B7E9E65D}"/>
              </a:ext>
            </a:extLst>
          </p:cNvPr>
          <p:cNvSpPr>
            <a:spLocks noGrp="1"/>
          </p:cNvSpPr>
          <p:nvPr>
            <p:ph type="title"/>
          </p:nvPr>
        </p:nvSpPr>
        <p:spPr/>
        <p:txBody>
          <a:bodyPr/>
          <a:lstStyle/>
          <a:p>
            <a:r>
              <a:rPr lang="en-US" sz="2200" dirty="0"/>
              <a:t>Autonomous Trajectory Planner for Asteroid Reconnaissance</a:t>
            </a:r>
          </a:p>
        </p:txBody>
      </p:sp>
      <p:sp>
        <p:nvSpPr>
          <p:cNvPr id="5" name="Date Placeholder 4">
            <a:extLst>
              <a:ext uri="{FF2B5EF4-FFF2-40B4-BE49-F238E27FC236}">
                <a16:creationId xmlns:a16="http://schemas.microsoft.com/office/drawing/2014/main" id="{C764BE96-6119-6DE0-1733-10074094A8A7}"/>
              </a:ext>
            </a:extLst>
          </p:cNvPr>
          <p:cNvSpPr>
            <a:spLocks noGrp="1"/>
          </p:cNvSpPr>
          <p:nvPr>
            <p:ph type="dt" sz="half" idx="18"/>
          </p:nvPr>
        </p:nvSpPr>
        <p:spPr/>
        <p:txBody>
          <a:bodyPr/>
          <a:lstStyle/>
          <a:p>
            <a:r>
              <a:rPr lang="en-US"/>
              <a:t>7/11/24</a:t>
            </a:r>
            <a:endParaRPr lang="en-US" dirty="0"/>
          </a:p>
        </p:txBody>
      </p:sp>
      <p:sp>
        <p:nvSpPr>
          <p:cNvPr id="7" name="Slide Number Placeholder 6">
            <a:extLst>
              <a:ext uri="{FF2B5EF4-FFF2-40B4-BE49-F238E27FC236}">
                <a16:creationId xmlns:a16="http://schemas.microsoft.com/office/drawing/2014/main" id="{4A44E210-C303-4EB3-D92A-80A6CCF60AEB}"/>
              </a:ext>
            </a:extLst>
          </p:cNvPr>
          <p:cNvSpPr>
            <a:spLocks noGrp="1"/>
          </p:cNvSpPr>
          <p:nvPr>
            <p:ph type="sldNum" sz="quarter" idx="20"/>
          </p:nvPr>
        </p:nvSpPr>
        <p:spPr/>
        <p:txBody>
          <a:bodyPr/>
          <a:lstStyle/>
          <a:p>
            <a:fld id="{8F0EA35C-A248-4E6E-81BC-49187525F2A8}" type="slidenum">
              <a:rPr lang="en-US" smtClean="0"/>
              <a:pPr/>
              <a:t>7</a:t>
            </a:fld>
            <a:endParaRPr lang="en-US" dirty="0"/>
          </a:p>
        </p:txBody>
      </p:sp>
      <p:pic>
        <p:nvPicPr>
          <p:cNvPr id="6" name="Picture 5">
            <a:extLst>
              <a:ext uri="{FF2B5EF4-FFF2-40B4-BE49-F238E27FC236}">
                <a16:creationId xmlns:a16="http://schemas.microsoft.com/office/drawing/2014/main" id="{46479149-7155-C82B-1F27-53D62A4E2C7B}"/>
              </a:ext>
            </a:extLst>
          </p:cNvPr>
          <p:cNvPicPr>
            <a:picLocks noChangeAspect="1"/>
          </p:cNvPicPr>
          <p:nvPr/>
        </p:nvPicPr>
        <p:blipFill>
          <a:blip r:embed="rId3"/>
          <a:stretch>
            <a:fillRect/>
          </a:stretch>
        </p:blipFill>
        <p:spPr>
          <a:xfrm>
            <a:off x="1513924" y="1270293"/>
            <a:ext cx="6116151" cy="3175284"/>
          </a:xfrm>
          <a:prstGeom prst="rect">
            <a:avLst/>
          </a:prstGeom>
        </p:spPr>
      </p:pic>
      <p:sp>
        <p:nvSpPr>
          <p:cNvPr id="14" name="Text Placeholder 2">
            <a:extLst>
              <a:ext uri="{FF2B5EF4-FFF2-40B4-BE49-F238E27FC236}">
                <a16:creationId xmlns:a16="http://schemas.microsoft.com/office/drawing/2014/main" id="{F2D49204-9953-CF5B-70EB-0583E7B58229}"/>
              </a:ext>
            </a:extLst>
          </p:cNvPr>
          <p:cNvSpPr>
            <a:spLocks noGrp="1"/>
          </p:cNvSpPr>
          <p:nvPr>
            <p:ph type="body" sz="quarter" idx="14"/>
          </p:nvPr>
        </p:nvSpPr>
        <p:spPr>
          <a:xfrm>
            <a:off x="254000" y="757179"/>
            <a:ext cx="8514080" cy="350262"/>
          </a:xfrm>
        </p:spPr>
        <p:txBody>
          <a:bodyPr/>
          <a:lstStyle/>
          <a:p>
            <a:r>
              <a:rPr lang="en-US" sz="1200" dirty="0">
                <a:solidFill>
                  <a:schemeClr val="tx1"/>
                </a:solidFill>
              </a:rPr>
              <a:t>Goal: Autonomous trajectory planner considering </a:t>
            </a:r>
            <a:r>
              <a:rPr lang="en-US" sz="1200" dirty="0">
                <a:solidFill>
                  <a:schemeClr val="accent1"/>
                </a:solidFill>
              </a:rPr>
              <a:t>uncertainty</a:t>
            </a:r>
          </a:p>
        </p:txBody>
      </p:sp>
      <p:sp>
        <p:nvSpPr>
          <p:cNvPr id="9" name="Text Placeholder 4">
            <a:extLst>
              <a:ext uri="{FF2B5EF4-FFF2-40B4-BE49-F238E27FC236}">
                <a16:creationId xmlns:a16="http://schemas.microsoft.com/office/drawing/2014/main" id="{9E636BF1-C957-6BE0-BF36-D4F996CF897A}"/>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3" name="Footer Placeholder 2">
            <a:extLst>
              <a:ext uri="{FF2B5EF4-FFF2-40B4-BE49-F238E27FC236}">
                <a16:creationId xmlns:a16="http://schemas.microsoft.com/office/drawing/2014/main" id="{1BDFA1CF-6EE3-1A2C-AEAB-9706BB9EA805}"/>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455420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17FE32C6-E26A-C44E-E317-2563E4918F3F}"/>
              </a:ext>
            </a:extLst>
          </p:cNvPr>
          <p:cNvSpPr/>
          <p:nvPr/>
        </p:nvSpPr>
        <p:spPr>
          <a:xfrm>
            <a:off x="665968" y="926794"/>
            <a:ext cx="3138429" cy="3433388"/>
          </a:xfrm>
          <a:prstGeom prst="rect">
            <a:avLst/>
          </a:prstGeom>
          <a:solidFill>
            <a:schemeClr val="accent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B4B5147F-42E9-9CCF-6DDB-FFAFEF467107}"/>
              </a:ext>
            </a:extLst>
          </p:cNvPr>
          <p:cNvSpPr>
            <a:spLocks noGrp="1"/>
          </p:cNvSpPr>
          <p:nvPr>
            <p:ph type="sldNum" sz="quarter" idx="22"/>
          </p:nvPr>
        </p:nvSpPr>
        <p:spPr/>
        <p:txBody>
          <a:bodyPr/>
          <a:lstStyle/>
          <a:p>
            <a:fld id="{224B4221-436D-4A56-A870-FCD944AD4DA9}" type="slidenum">
              <a:rPr lang="en-US" smtClean="0"/>
              <a:pPr/>
              <a:t>70</a:t>
            </a:fld>
            <a:endParaRPr lang="en-US" dirty="0"/>
          </a:p>
        </p:txBody>
      </p:sp>
      <p:sp>
        <p:nvSpPr>
          <p:cNvPr id="3" name="Title 2"/>
          <p:cNvSpPr>
            <a:spLocks noGrp="1"/>
          </p:cNvSpPr>
          <p:nvPr>
            <p:ph type="title"/>
          </p:nvPr>
        </p:nvSpPr>
        <p:spPr/>
        <p:txBody>
          <a:bodyPr/>
          <a:lstStyle/>
          <a:p>
            <a:r>
              <a:rPr lang="en-US" dirty="0"/>
              <a:t>Why Autonomous Planner under Uncertainty ?</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1054" name="Google Shape;91;p17">
            <a:extLst>
              <a:ext uri="{FF2B5EF4-FFF2-40B4-BE49-F238E27FC236}">
                <a16:creationId xmlns:a16="http://schemas.microsoft.com/office/drawing/2014/main" id="{6C064F08-7F9A-79E3-B29D-156C6F1DB190}"/>
              </a:ext>
            </a:extLst>
          </p:cNvPr>
          <p:cNvSpPr txBox="1"/>
          <p:nvPr/>
        </p:nvSpPr>
        <p:spPr>
          <a:xfrm>
            <a:off x="349822" y="4524977"/>
            <a:ext cx="8257262" cy="400079"/>
          </a:xfrm>
          <a:prstGeom prst="rect">
            <a:avLst/>
          </a:prstGeom>
          <a:noFill/>
          <a:ln>
            <a:noFill/>
          </a:ln>
        </p:spPr>
        <p:txBody>
          <a:bodyPr spcFirstLastPara="1" wrap="square" lIns="91425" tIns="91425" rIns="91425" bIns="91425" anchor="t" anchorCtr="0">
            <a:spAutoFit/>
          </a:bodyPr>
          <a:lstStyle/>
          <a:p>
            <a:pPr algn="r"/>
            <a:r>
              <a:rPr lang="en-US" sz="1400" dirty="0">
                <a:solidFill>
                  <a:schemeClr val="tx2">
                    <a:lumMod val="25000"/>
                  </a:schemeClr>
                </a:solidFill>
              </a:rPr>
              <a:t>It </a:t>
            </a:r>
            <a:r>
              <a:rPr lang="en-US" sz="1400" dirty="0">
                <a:solidFill>
                  <a:schemeClr val="accent1"/>
                </a:solidFill>
              </a:rPr>
              <a:t>reduces</a:t>
            </a:r>
            <a:r>
              <a:rPr lang="en-US" sz="1400" dirty="0">
                <a:solidFill>
                  <a:schemeClr val="tx2">
                    <a:lumMod val="25000"/>
                  </a:schemeClr>
                </a:solidFill>
              </a:rPr>
              <a:t> operations costs and is </a:t>
            </a:r>
            <a:r>
              <a:rPr lang="en-US" sz="1400" dirty="0">
                <a:solidFill>
                  <a:schemeClr val="accent1"/>
                </a:solidFill>
              </a:rPr>
              <a:t>scalable</a:t>
            </a:r>
            <a:r>
              <a:rPr lang="en-US" sz="1400" dirty="0">
                <a:solidFill>
                  <a:schemeClr val="tx2">
                    <a:lumMod val="25000"/>
                  </a:schemeClr>
                </a:solidFill>
              </a:rPr>
              <a:t> for other missions</a:t>
            </a:r>
          </a:p>
        </p:txBody>
      </p:sp>
      <p:sp>
        <p:nvSpPr>
          <p:cNvPr id="1075" name="Rectangle 1074">
            <a:extLst>
              <a:ext uri="{FF2B5EF4-FFF2-40B4-BE49-F238E27FC236}">
                <a16:creationId xmlns:a16="http://schemas.microsoft.com/office/drawing/2014/main" id="{565F134C-E80D-E23E-FE17-AA8B11CE3CE9}"/>
              </a:ext>
            </a:extLst>
          </p:cNvPr>
          <p:cNvSpPr/>
          <p:nvPr/>
        </p:nvSpPr>
        <p:spPr>
          <a:xfrm>
            <a:off x="4850944" y="921574"/>
            <a:ext cx="3138428" cy="3433388"/>
          </a:xfrm>
          <a:prstGeom prst="rect">
            <a:avLst/>
          </a:prstGeom>
          <a:solidFill>
            <a:schemeClr val="accent4">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7" name="Graphic 1036">
            <a:extLst>
              <a:ext uri="{FF2B5EF4-FFF2-40B4-BE49-F238E27FC236}">
                <a16:creationId xmlns:a16="http://schemas.microsoft.com/office/drawing/2014/main" id="{912FA34A-8775-BE72-99A5-EF50AF499A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2357" y="2250467"/>
            <a:ext cx="775603" cy="775603"/>
          </a:xfrm>
          <a:prstGeom prst="rect">
            <a:avLst/>
          </a:prstGeom>
        </p:spPr>
      </p:pic>
      <p:pic>
        <p:nvPicPr>
          <p:cNvPr id="63" name="Graphic 62">
            <a:extLst>
              <a:ext uri="{FF2B5EF4-FFF2-40B4-BE49-F238E27FC236}">
                <a16:creationId xmlns:a16="http://schemas.microsoft.com/office/drawing/2014/main" id="{40934F8A-21D9-243A-1B7A-7786F6DC2A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6863" y="2119386"/>
            <a:ext cx="775609" cy="775609"/>
          </a:xfrm>
          <a:prstGeom prst="rect">
            <a:avLst/>
          </a:prstGeom>
        </p:spPr>
      </p:pic>
      <p:pic>
        <p:nvPicPr>
          <p:cNvPr id="1025" name="Graphic 1024">
            <a:extLst>
              <a:ext uri="{FF2B5EF4-FFF2-40B4-BE49-F238E27FC236}">
                <a16:creationId xmlns:a16="http://schemas.microsoft.com/office/drawing/2014/main" id="{3E1A7CA3-B8AD-3C6D-72ED-3C95D80707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3140" y="3591314"/>
            <a:ext cx="584004" cy="584004"/>
          </a:xfrm>
          <a:prstGeom prst="rect">
            <a:avLst/>
          </a:prstGeom>
        </p:spPr>
      </p:pic>
      <p:pic>
        <p:nvPicPr>
          <p:cNvPr id="1030" name="Graphic 1029">
            <a:extLst>
              <a:ext uri="{FF2B5EF4-FFF2-40B4-BE49-F238E27FC236}">
                <a16:creationId xmlns:a16="http://schemas.microsoft.com/office/drawing/2014/main" id="{8E6B5751-EC57-5BA9-69EC-EC21C50D9E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495" y="2123372"/>
            <a:ext cx="775608" cy="775608"/>
          </a:xfrm>
          <a:prstGeom prst="rect">
            <a:avLst/>
          </a:prstGeom>
        </p:spPr>
      </p:pic>
      <p:pic>
        <p:nvPicPr>
          <p:cNvPr id="1039" name="Graphic 1038">
            <a:extLst>
              <a:ext uri="{FF2B5EF4-FFF2-40B4-BE49-F238E27FC236}">
                <a16:creationId xmlns:a16="http://schemas.microsoft.com/office/drawing/2014/main" id="{7A6DA3E4-859F-EC9B-B631-CECFF8D03D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43140" y="1094589"/>
            <a:ext cx="584004" cy="584004"/>
          </a:xfrm>
          <a:prstGeom prst="rect">
            <a:avLst/>
          </a:prstGeom>
        </p:spPr>
      </p:pic>
      <p:sp>
        <p:nvSpPr>
          <p:cNvPr id="1040" name="Arc 1039">
            <a:extLst>
              <a:ext uri="{FF2B5EF4-FFF2-40B4-BE49-F238E27FC236}">
                <a16:creationId xmlns:a16="http://schemas.microsoft.com/office/drawing/2014/main" id="{FADA5BA5-5E6C-C7DB-021C-4FA0A858B179}"/>
              </a:ext>
            </a:extLst>
          </p:cNvPr>
          <p:cNvSpPr/>
          <p:nvPr/>
        </p:nvSpPr>
        <p:spPr>
          <a:xfrm>
            <a:off x="2042880" y="2419390"/>
            <a:ext cx="384524" cy="406319"/>
          </a:xfrm>
          <a:prstGeom prst="arc">
            <a:avLst>
              <a:gd name="adj1" fmla="val 3333727"/>
              <a:gd name="adj2" fmla="val 0"/>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42" name="Straight Arrow Connector 1041">
            <a:extLst>
              <a:ext uri="{FF2B5EF4-FFF2-40B4-BE49-F238E27FC236}">
                <a16:creationId xmlns:a16="http://schemas.microsoft.com/office/drawing/2014/main" id="{BE1FC9FC-6C94-4C6F-AD94-EF26ADDF8F00}"/>
              </a:ext>
            </a:extLst>
          </p:cNvPr>
          <p:cNvCxnSpPr/>
          <p:nvPr/>
        </p:nvCxnSpPr>
        <p:spPr>
          <a:xfrm>
            <a:off x="2235142" y="310166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0" name="Straight Arrow Connector 1049">
            <a:extLst>
              <a:ext uri="{FF2B5EF4-FFF2-40B4-BE49-F238E27FC236}">
                <a16:creationId xmlns:a16="http://schemas.microsoft.com/office/drawing/2014/main" id="{84FC47A6-93A8-6581-639C-076B105C7846}"/>
              </a:ext>
            </a:extLst>
          </p:cNvPr>
          <p:cNvCxnSpPr>
            <a:cxnSpLocks/>
          </p:cNvCxnSpPr>
          <p:nvPr/>
        </p:nvCxnSpPr>
        <p:spPr>
          <a:xfrm>
            <a:off x="3927215" y="2622549"/>
            <a:ext cx="810431" cy="0"/>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56" name="Google Shape;91;p17">
            <a:extLst>
              <a:ext uri="{FF2B5EF4-FFF2-40B4-BE49-F238E27FC236}">
                <a16:creationId xmlns:a16="http://schemas.microsoft.com/office/drawing/2014/main" id="{B6112552-FE37-5B5A-7B00-471BEA58D554}"/>
              </a:ext>
            </a:extLst>
          </p:cNvPr>
          <p:cNvSpPr txBox="1"/>
          <p:nvPr/>
        </p:nvSpPr>
        <p:spPr>
          <a:xfrm>
            <a:off x="977111" y="2840035"/>
            <a:ext cx="1006316"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Analytical</a:t>
            </a:r>
          </a:p>
          <a:p>
            <a:pPr algn="ctr"/>
            <a:r>
              <a:rPr lang="en-US" sz="1400" dirty="0">
                <a:solidFill>
                  <a:schemeClr val="tx2">
                    <a:lumMod val="25000"/>
                  </a:schemeClr>
                </a:solidFill>
              </a:rPr>
              <a:t>Planning</a:t>
            </a:r>
          </a:p>
        </p:txBody>
      </p:sp>
      <p:sp>
        <p:nvSpPr>
          <p:cNvPr id="1057" name="Google Shape;91;p17">
            <a:extLst>
              <a:ext uri="{FF2B5EF4-FFF2-40B4-BE49-F238E27FC236}">
                <a16:creationId xmlns:a16="http://schemas.microsoft.com/office/drawing/2014/main" id="{E762BE78-4A27-B1ED-1679-58BCC4D9D714}"/>
              </a:ext>
            </a:extLst>
          </p:cNvPr>
          <p:cNvSpPr txBox="1"/>
          <p:nvPr/>
        </p:nvSpPr>
        <p:spPr>
          <a:xfrm>
            <a:off x="2162118" y="2898973"/>
            <a:ext cx="1765097"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Monte Carlo</a:t>
            </a:r>
          </a:p>
        </p:txBody>
      </p:sp>
      <p:sp>
        <p:nvSpPr>
          <p:cNvPr id="1060" name="Google Shape;91;p17">
            <a:extLst>
              <a:ext uri="{FF2B5EF4-FFF2-40B4-BE49-F238E27FC236}">
                <a16:creationId xmlns:a16="http://schemas.microsoft.com/office/drawing/2014/main" id="{08D99C9C-24DA-DF09-FD54-82097EEA0F10}"/>
              </a:ext>
            </a:extLst>
          </p:cNvPr>
          <p:cNvSpPr txBox="1"/>
          <p:nvPr/>
        </p:nvSpPr>
        <p:spPr>
          <a:xfrm>
            <a:off x="2485971" y="3683276"/>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cxnSp>
        <p:nvCxnSpPr>
          <p:cNvPr id="1061" name="Straight Arrow Connector 1060">
            <a:extLst>
              <a:ext uri="{FF2B5EF4-FFF2-40B4-BE49-F238E27FC236}">
                <a16:creationId xmlns:a16="http://schemas.microsoft.com/office/drawing/2014/main" id="{55D8492E-4BB3-83BB-335F-2962002ECA78}"/>
              </a:ext>
            </a:extLst>
          </p:cNvPr>
          <p:cNvCxnSpPr/>
          <p:nvPr/>
        </p:nvCxnSpPr>
        <p:spPr>
          <a:xfrm>
            <a:off x="2091882" y="1810512"/>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62" name="Google Shape;91;p17">
            <a:extLst>
              <a:ext uri="{FF2B5EF4-FFF2-40B4-BE49-F238E27FC236}">
                <a16:creationId xmlns:a16="http://schemas.microsoft.com/office/drawing/2014/main" id="{9936937D-8E2F-295D-BBBC-86AF57871A9E}"/>
              </a:ext>
            </a:extLst>
          </p:cNvPr>
          <p:cNvSpPr txBox="1"/>
          <p:nvPr/>
        </p:nvSpPr>
        <p:spPr>
          <a:xfrm>
            <a:off x="2485971" y="1191257"/>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pic>
        <p:nvPicPr>
          <p:cNvPr id="1077" name="Graphic 1076">
            <a:extLst>
              <a:ext uri="{FF2B5EF4-FFF2-40B4-BE49-F238E27FC236}">
                <a16:creationId xmlns:a16="http://schemas.microsoft.com/office/drawing/2014/main" id="{D8BD6735-C102-13C2-C823-470C7E84C3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3681" y="3638573"/>
            <a:ext cx="584004" cy="584004"/>
          </a:xfrm>
          <a:prstGeom prst="rect">
            <a:avLst/>
          </a:prstGeom>
        </p:spPr>
      </p:pic>
      <p:pic>
        <p:nvPicPr>
          <p:cNvPr id="1079" name="Graphic 1078">
            <a:extLst>
              <a:ext uri="{FF2B5EF4-FFF2-40B4-BE49-F238E27FC236}">
                <a16:creationId xmlns:a16="http://schemas.microsoft.com/office/drawing/2014/main" id="{B2916DAE-7DFE-DBA3-32AF-E8D2BD8372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04679" y="1094589"/>
            <a:ext cx="584004" cy="584004"/>
          </a:xfrm>
          <a:prstGeom prst="rect">
            <a:avLst/>
          </a:prstGeom>
        </p:spPr>
      </p:pic>
      <p:cxnSp>
        <p:nvCxnSpPr>
          <p:cNvPr id="1081" name="Straight Arrow Connector 1080">
            <a:extLst>
              <a:ext uri="{FF2B5EF4-FFF2-40B4-BE49-F238E27FC236}">
                <a16:creationId xmlns:a16="http://schemas.microsoft.com/office/drawing/2014/main" id="{C3C32FDD-9E58-C094-EE32-BD76BDA67469}"/>
              </a:ext>
            </a:extLst>
          </p:cNvPr>
          <p:cNvCxnSpPr/>
          <p:nvPr/>
        </p:nvCxnSpPr>
        <p:spPr>
          <a:xfrm>
            <a:off x="6445684" y="317047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84" name="Google Shape;91;p17">
            <a:extLst>
              <a:ext uri="{FF2B5EF4-FFF2-40B4-BE49-F238E27FC236}">
                <a16:creationId xmlns:a16="http://schemas.microsoft.com/office/drawing/2014/main" id="{557D48AA-25D5-FD11-6F7C-7C41DBC2F241}"/>
              </a:ext>
            </a:extLst>
          </p:cNvPr>
          <p:cNvSpPr txBox="1"/>
          <p:nvPr/>
        </p:nvSpPr>
        <p:spPr>
          <a:xfrm>
            <a:off x="6737685" y="3683276"/>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sp>
        <p:nvSpPr>
          <p:cNvPr id="1086" name="Google Shape;91;p17">
            <a:extLst>
              <a:ext uri="{FF2B5EF4-FFF2-40B4-BE49-F238E27FC236}">
                <a16:creationId xmlns:a16="http://schemas.microsoft.com/office/drawing/2014/main" id="{46CAF006-9D93-AB6F-3055-A65190D0F36E}"/>
              </a:ext>
            </a:extLst>
          </p:cNvPr>
          <p:cNvSpPr txBox="1"/>
          <p:nvPr/>
        </p:nvSpPr>
        <p:spPr>
          <a:xfrm>
            <a:off x="6656376" y="1183384"/>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sp>
        <p:nvSpPr>
          <p:cNvPr id="1087" name="Google Shape;91;p17">
            <a:extLst>
              <a:ext uri="{FF2B5EF4-FFF2-40B4-BE49-F238E27FC236}">
                <a16:creationId xmlns:a16="http://schemas.microsoft.com/office/drawing/2014/main" id="{FDA0C7EE-C861-DA11-09E7-AC2AA584F563}"/>
              </a:ext>
            </a:extLst>
          </p:cNvPr>
          <p:cNvSpPr txBox="1"/>
          <p:nvPr/>
        </p:nvSpPr>
        <p:spPr>
          <a:xfrm>
            <a:off x="6485884" y="2732007"/>
            <a:ext cx="1740085"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Autonomous Planner</a:t>
            </a:r>
          </a:p>
        </p:txBody>
      </p:sp>
      <p:cxnSp>
        <p:nvCxnSpPr>
          <p:cNvPr id="5" name="Straight Arrow Connector 4">
            <a:extLst>
              <a:ext uri="{FF2B5EF4-FFF2-40B4-BE49-F238E27FC236}">
                <a16:creationId xmlns:a16="http://schemas.microsoft.com/office/drawing/2014/main" id="{52FF1CEF-5107-F6FE-365A-C73C44DBEA2C}"/>
              </a:ext>
            </a:extLst>
          </p:cNvPr>
          <p:cNvCxnSpPr>
            <a:cxnSpLocks/>
          </p:cNvCxnSpPr>
          <p:nvPr/>
        </p:nvCxnSpPr>
        <p:spPr>
          <a:xfrm>
            <a:off x="2390897" y="1782214"/>
            <a:ext cx="0" cy="341157"/>
          </a:xfrm>
          <a:prstGeom prst="straightConnector1">
            <a:avLst/>
          </a:prstGeom>
          <a:ln w="57150" cap="rnd"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6B721635-8971-22B6-7B44-45B4E88C2564}"/>
              </a:ext>
            </a:extLst>
          </p:cNvPr>
          <p:cNvCxnSpPr/>
          <p:nvPr/>
        </p:nvCxnSpPr>
        <p:spPr>
          <a:xfrm>
            <a:off x="6258598" y="1810512"/>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4380320-44A7-6FB3-7E82-18EF969AF6DE}"/>
              </a:ext>
            </a:extLst>
          </p:cNvPr>
          <p:cNvCxnSpPr>
            <a:cxnSpLocks/>
          </p:cNvCxnSpPr>
          <p:nvPr/>
        </p:nvCxnSpPr>
        <p:spPr>
          <a:xfrm>
            <a:off x="6557613" y="1783080"/>
            <a:ext cx="0" cy="341157"/>
          </a:xfrm>
          <a:prstGeom prst="straightConnector1">
            <a:avLst/>
          </a:prstGeom>
          <a:ln w="57150" cap="rnd"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9" name="Footer Placeholder 2">
            <a:extLst>
              <a:ext uri="{FF2B5EF4-FFF2-40B4-BE49-F238E27FC236}">
                <a16:creationId xmlns:a16="http://schemas.microsoft.com/office/drawing/2014/main" id="{1CE1BEE2-9F8D-D74B-A8AC-7005EF87D45B}"/>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895403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E254CD-B351-81F8-FB48-C854C70925D1}"/>
              </a:ext>
            </a:extLst>
          </p:cNvPr>
          <p:cNvSpPr>
            <a:spLocks noGrp="1"/>
          </p:cNvSpPr>
          <p:nvPr>
            <p:ph type="title"/>
          </p:nvPr>
        </p:nvSpPr>
        <p:spPr/>
        <p:txBody>
          <a:bodyPr/>
          <a:lstStyle/>
          <a:p>
            <a:r>
              <a:rPr lang="en-US" dirty="0"/>
              <a:t>Paper Plans &amp; Future Works</a:t>
            </a:r>
          </a:p>
        </p:txBody>
      </p:sp>
      <p:sp>
        <p:nvSpPr>
          <p:cNvPr id="4" name="Date Placeholder 3">
            <a:extLst>
              <a:ext uri="{FF2B5EF4-FFF2-40B4-BE49-F238E27FC236}">
                <a16:creationId xmlns:a16="http://schemas.microsoft.com/office/drawing/2014/main" id="{6DB670E3-5B58-10E7-F889-C6A27E425582}"/>
              </a:ext>
            </a:extLst>
          </p:cNvPr>
          <p:cNvSpPr>
            <a:spLocks noGrp="1"/>
          </p:cNvSpPr>
          <p:nvPr>
            <p:ph type="dt" sz="half" idx="18"/>
          </p:nvPr>
        </p:nvSpPr>
        <p:spPr/>
        <p:txBody>
          <a:bodyPr/>
          <a:lstStyle/>
          <a:p>
            <a:r>
              <a:rPr lang="en-US"/>
              <a:t>7/11/24</a:t>
            </a:r>
            <a:endParaRPr lang="en-US" dirty="0"/>
          </a:p>
        </p:txBody>
      </p:sp>
      <p:sp>
        <p:nvSpPr>
          <p:cNvPr id="5" name="Slide Number Placeholder 4">
            <a:extLst>
              <a:ext uri="{FF2B5EF4-FFF2-40B4-BE49-F238E27FC236}">
                <a16:creationId xmlns:a16="http://schemas.microsoft.com/office/drawing/2014/main" id="{10A664C9-D81F-5797-D3B4-75BBB985B1C8}"/>
              </a:ext>
            </a:extLst>
          </p:cNvPr>
          <p:cNvSpPr>
            <a:spLocks noGrp="1"/>
          </p:cNvSpPr>
          <p:nvPr>
            <p:ph type="sldNum" sz="quarter" idx="20"/>
          </p:nvPr>
        </p:nvSpPr>
        <p:spPr/>
        <p:txBody>
          <a:bodyPr/>
          <a:lstStyle/>
          <a:p>
            <a:fld id="{4F9B971E-2AE2-4733-B5FD-67030972C437}" type="slidenum">
              <a:rPr lang="en-US" smtClean="0"/>
              <a:pPr/>
              <a:t>71</a:t>
            </a:fld>
            <a:endParaRPr lang="en-US" dirty="0"/>
          </a:p>
        </p:txBody>
      </p:sp>
      <p:sp>
        <p:nvSpPr>
          <p:cNvPr id="6" name="TextBox 5">
            <a:extLst>
              <a:ext uri="{FF2B5EF4-FFF2-40B4-BE49-F238E27FC236}">
                <a16:creationId xmlns:a16="http://schemas.microsoft.com/office/drawing/2014/main" id="{514E5D33-1662-2FF0-802B-162940A9BF40}"/>
              </a:ext>
            </a:extLst>
          </p:cNvPr>
          <p:cNvSpPr txBox="1"/>
          <p:nvPr/>
        </p:nvSpPr>
        <p:spPr>
          <a:xfrm>
            <a:off x="478456" y="1402199"/>
            <a:ext cx="8187088"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Submitted 25p paper to SciTech -&gt; JGCD extension in this August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More Numerical Examples (ex. DROID)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Make TOF variables</a:t>
            </a:r>
          </a:p>
        </p:txBody>
      </p:sp>
      <p:pic>
        <p:nvPicPr>
          <p:cNvPr id="7" name="Picture 6">
            <a:extLst>
              <a:ext uri="{FF2B5EF4-FFF2-40B4-BE49-F238E27FC236}">
                <a16:creationId xmlns:a16="http://schemas.microsoft.com/office/drawing/2014/main" id="{74F24ABC-B9BD-7CBD-E92B-4C1DF56DD06E}"/>
              </a:ext>
            </a:extLst>
          </p:cNvPr>
          <p:cNvPicPr>
            <a:picLocks noChangeAspect="1"/>
          </p:cNvPicPr>
          <p:nvPr/>
        </p:nvPicPr>
        <p:blipFill>
          <a:blip r:embed="rId3"/>
          <a:stretch>
            <a:fillRect/>
          </a:stretch>
        </p:blipFill>
        <p:spPr>
          <a:xfrm>
            <a:off x="2696963" y="2831432"/>
            <a:ext cx="3628154" cy="1883606"/>
          </a:xfrm>
          <a:prstGeom prst="rect">
            <a:avLst/>
          </a:prstGeom>
        </p:spPr>
      </p:pic>
      <p:sp>
        <p:nvSpPr>
          <p:cNvPr id="9" name="Text Placeholder 4">
            <a:extLst>
              <a:ext uri="{FF2B5EF4-FFF2-40B4-BE49-F238E27FC236}">
                <a16:creationId xmlns:a16="http://schemas.microsoft.com/office/drawing/2014/main" id="{15883AE1-BF7C-F574-B09B-66F921260B07}"/>
              </a:ext>
            </a:extLst>
          </p:cNvPr>
          <p:cNvSpPr txBox="1">
            <a:spLocks/>
          </p:cNvSpPr>
          <p:nvPr/>
        </p:nvSpPr>
        <p:spPr>
          <a:xfrm>
            <a:off x="254000" y="132080"/>
            <a:ext cx="8514080" cy="205979"/>
          </a:xfrm>
          <a:prstGeom prst="rect">
            <a:avLst/>
          </a:prstGeom>
        </p:spPr>
        <p:txBody>
          <a:bodyPr anchor="t">
            <a:noAutofit/>
          </a:bodyPr>
          <a:lstStyle>
            <a:lvl1pPr marL="0" indent="0" algn="l" defTabSz="457200" rtl="0" eaLnBrk="1" latinLnBrk="0" hangingPunct="1">
              <a:spcBef>
                <a:spcPct val="20000"/>
              </a:spcBef>
              <a:buClr>
                <a:schemeClr val="bg1">
                  <a:lumMod val="50000"/>
                </a:schemeClr>
              </a:buClr>
              <a:buFont typeface="Arial"/>
              <a:buNone/>
              <a:tabLst/>
              <a:defRPr sz="800" kern="1200" baseline="0">
                <a:solidFill>
                  <a:schemeClr val="bg1">
                    <a:lumMod val="50000"/>
                  </a:schemeClr>
                </a:solidFill>
                <a:latin typeface="+mj-lt"/>
                <a:ea typeface="+mn-ea"/>
                <a:cs typeface="+mn-cs"/>
              </a:defRPr>
            </a:lvl1pPr>
            <a:lvl2pPr marL="411480" indent="0" algn="l" defTabSz="457200" rtl="0" eaLnBrk="1" latinLnBrk="0" hangingPunct="1">
              <a:spcBef>
                <a:spcPct val="20000"/>
              </a:spcBef>
              <a:buClr>
                <a:schemeClr val="bg1">
                  <a:lumMod val="50000"/>
                </a:schemeClr>
              </a:buClr>
              <a:buFont typeface="Arial"/>
              <a:buNone/>
              <a:defRPr sz="1000" b="0" i="0" u="none" kern="1200">
                <a:solidFill>
                  <a:schemeClr val="tx1"/>
                </a:solidFill>
                <a:latin typeface="+mn-lt"/>
                <a:ea typeface="+mn-ea"/>
                <a:cs typeface="+mn-cs"/>
              </a:defRPr>
            </a:lvl2pPr>
            <a:lvl3pPr marL="77724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3pPr>
            <a:lvl4pPr marL="105156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4pPr>
            <a:lvl5pPr marL="1325880" indent="0" algn="l" defTabSz="457200" rtl="0" eaLnBrk="1" latinLnBrk="0" hangingPunct="1">
              <a:spcBef>
                <a:spcPct val="20000"/>
              </a:spcBef>
              <a:buClr>
                <a:schemeClr val="bg1">
                  <a:lumMod val="50000"/>
                </a:schemeClr>
              </a:buClr>
              <a:buFont typeface="Arial"/>
              <a:buNone/>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DARE, Kazu </a:t>
            </a:r>
            <a:r>
              <a:rPr lang="en-US" dirty="0" err="1"/>
              <a:t>Echigo</a:t>
            </a:r>
            <a:r>
              <a:rPr lang="en-US" dirty="0"/>
              <a:t> (347F)</a:t>
            </a:r>
          </a:p>
        </p:txBody>
      </p:sp>
      <p:sp>
        <p:nvSpPr>
          <p:cNvPr id="2" name="Footer Placeholder 2">
            <a:extLst>
              <a:ext uri="{FF2B5EF4-FFF2-40B4-BE49-F238E27FC236}">
                <a16:creationId xmlns:a16="http://schemas.microsoft.com/office/drawing/2014/main" id="{B12109BD-56A1-9190-DD9D-BD2108E97B07}"/>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3111130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2"/>
          </p:nvPr>
        </p:nvSpPr>
        <p:spPr/>
        <p:txBody>
          <a:bodyPr/>
          <a:lstStyle/>
          <a:p>
            <a:r>
              <a:rPr lang="en-US"/>
              <a:t>7/11/24</a:t>
            </a:r>
            <a:endParaRPr lang="en-US" dirty="0"/>
          </a:p>
        </p:txBody>
      </p:sp>
      <p:sp>
        <p:nvSpPr>
          <p:cNvPr id="7" name="Slide Number Placeholder 6"/>
          <p:cNvSpPr>
            <a:spLocks noGrp="1"/>
          </p:cNvSpPr>
          <p:nvPr>
            <p:ph type="sldNum" sz="quarter" idx="13"/>
          </p:nvPr>
        </p:nvSpPr>
        <p:spPr/>
        <p:txBody>
          <a:bodyPr/>
          <a:lstStyle/>
          <a:p>
            <a:fld id="{1BA354C8-45E3-4E72-B8A7-299530F3F3A9}" type="slidenum">
              <a:rPr lang="en-US" smtClean="0"/>
              <a:pPr/>
              <a:t>72</a:t>
            </a:fld>
            <a:endParaRPr lang="en-US" dirty="0"/>
          </a:p>
        </p:txBody>
      </p:sp>
      <p:sp>
        <p:nvSpPr>
          <p:cNvPr id="2" name="Footer Placeholder 2">
            <a:extLst>
              <a:ext uri="{FF2B5EF4-FFF2-40B4-BE49-F238E27FC236}">
                <a16:creationId xmlns:a16="http://schemas.microsoft.com/office/drawing/2014/main" id="{A2E6AE26-8EAB-B40B-C8F0-EA8C6E9E1C65}"/>
              </a:ext>
            </a:extLst>
          </p:cNvPr>
          <p:cNvSpPr txBox="1">
            <a:spLocks/>
          </p:cNvSpPr>
          <p:nvPr/>
        </p:nvSpPr>
        <p:spPr>
          <a:xfrm>
            <a:off x="1691640" y="4848946"/>
            <a:ext cx="5760720" cy="27463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F0000"/>
                </a:solidFill>
              </a:rPr>
              <a:t>Reviewed and approved for public distribution via URS #329541.</a:t>
            </a:r>
          </a:p>
        </p:txBody>
      </p:sp>
    </p:spTree>
    <p:extLst>
      <p:ext uri="{BB962C8B-B14F-4D97-AF65-F5344CB8AC3E}">
        <p14:creationId xmlns:p14="http://schemas.microsoft.com/office/powerpoint/2010/main" val="1596474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17FE32C6-E26A-C44E-E317-2563E4918F3F}"/>
              </a:ext>
            </a:extLst>
          </p:cNvPr>
          <p:cNvSpPr/>
          <p:nvPr/>
        </p:nvSpPr>
        <p:spPr>
          <a:xfrm>
            <a:off x="665968" y="926794"/>
            <a:ext cx="3138429" cy="3433388"/>
          </a:xfrm>
          <a:prstGeom prst="rect">
            <a:avLst/>
          </a:prstGeom>
          <a:solidFill>
            <a:schemeClr val="accent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B4B5147F-42E9-9CCF-6DDB-FFAFEF467107}"/>
              </a:ext>
            </a:extLst>
          </p:cNvPr>
          <p:cNvSpPr>
            <a:spLocks noGrp="1"/>
          </p:cNvSpPr>
          <p:nvPr>
            <p:ph type="sldNum" sz="quarter" idx="22"/>
          </p:nvPr>
        </p:nvSpPr>
        <p:spPr/>
        <p:txBody>
          <a:bodyPr/>
          <a:lstStyle/>
          <a:p>
            <a:fld id="{224B4221-436D-4A56-A870-FCD944AD4DA9}" type="slidenum">
              <a:rPr lang="en-US" smtClean="0"/>
              <a:pPr/>
              <a:t>8</a:t>
            </a:fld>
            <a:endParaRPr lang="en-US" dirty="0"/>
          </a:p>
        </p:txBody>
      </p:sp>
      <p:sp>
        <p:nvSpPr>
          <p:cNvPr id="3" name="Title 2"/>
          <p:cNvSpPr>
            <a:spLocks noGrp="1"/>
          </p:cNvSpPr>
          <p:nvPr>
            <p:ph type="title"/>
          </p:nvPr>
        </p:nvSpPr>
        <p:spPr/>
        <p:txBody>
          <a:bodyPr/>
          <a:lstStyle/>
          <a:p>
            <a:r>
              <a:rPr lang="en-US" dirty="0"/>
              <a:t>Why Autonomous Planner under Uncertainty ?</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1054" name="Google Shape;91;p17">
            <a:extLst>
              <a:ext uri="{FF2B5EF4-FFF2-40B4-BE49-F238E27FC236}">
                <a16:creationId xmlns:a16="http://schemas.microsoft.com/office/drawing/2014/main" id="{6C064F08-7F9A-79E3-B29D-156C6F1DB190}"/>
              </a:ext>
            </a:extLst>
          </p:cNvPr>
          <p:cNvSpPr txBox="1"/>
          <p:nvPr/>
        </p:nvSpPr>
        <p:spPr>
          <a:xfrm>
            <a:off x="349822" y="4524977"/>
            <a:ext cx="8257262" cy="400079"/>
          </a:xfrm>
          <a:prstGeom prst="rect">
            <a:avLst/>
          </a:prstGeom>
          <a:noFill/>
          <a:ln>
            <a:noFill/>
          </a:ln>
        </p:spPr>
        <p:txBody>
          <a:bodyPr spcFirstLastPara="1" wrap="square" lIns="91425" tIns="91425" rIns="91425" bIns="91425" anchor="t" anchorCtr="0">
            <a:spAutoFit/>
          </a:bodyPr>
          <a:lstStyle/>
          <a:p>
            <a:pPr algn="r"/>
            <a:r>
              <a:rPr lang="en-US" sz="1400" dirty="0">
                <a:solidFill>
                  <a:schemeClr val="tx2">
                    <a:lumMod val="25000"/>
                  </a:schemeClr>
                </a:solidFill>
              </a:rPr>
              <a:t>It </a:t>
            </a:r>
            <a:r>
              <a:rPr lang="en-US" sz="1400" dirty="0">
                <a:solidFill>
                  <a:schemeClr val="accent1"/>
                </a:solidFill>
              </a:rPr>
              <a:t>reduces</a:t>
            </a:r>
            <a:r>
              <a:rPr lang="en-US" sz="1400" dirty="0">
                <a:solidFill>
                  <a:schemeClr val="tx2">
                    <a:lumMod val="25000"/>
                  </a:schemeClr>
                </a:solidFill>
              </a:rPr>
              <a:t> operations costs and is </a:t>
            </a:r>
            <a:r>
              <a:rPr lang="en-US" sz="1400" dirty="0">
                <a:solidFill>
                  <a:schemeClr val="accent1"/>
                </a:solidFill>
              </a:rPr>
              <a:t>scalable</a:t>
            </a:r>
            <a:r>
              <a:rPr lang="en-US" sz="1400" dirty="0">
                <a:solidFill>
                  <a:schemeClr val="tx2">
                    <a:lumMod val="25000"/>
                  </a:schemeClr>
                </a:solidFill>
              </a:rPr>
              <a:t> for other missions</a:t>
            </a:r>
          </a:p>
        </p:txBody>
      </p:sp>
      <p:sp>
        <p:nvSpPr>
          <p:cNvPr id="1075" name="Rectangle 1074">
            <a:extLst>
              <a:ext uri="{FF2B5EF4-FFF2-40B4-BE49-F238E27FC236}">
                <a16:creationId xmlns:a16="http://schemas.microsoft.com/office/drawing/2014/main" id="{565F134C-E80D-E23E-FE17-AA8B11CE3CE9}"/>
              </a:ext>
            </a:extLst>
          </p:cNvPr>
          <p:cNvSpPr/>
          <p:nvPr/>
        </p:nvSpPr>
        <p:spPr>
          <a:xfrm>
            <a:off x="4850944" y="921574"/>
            <a:ext cx="3138428" cy="3433388"/>
          </a:xfrm>
          <a:prstGeom prst="rect">
            <a:avLst/>
          </a:prstGeom>
          <a:solidFill>
            <a:schemeClr val="accent4">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7" name="Graphic 1036">
            <a:extLst>
              <a:ext uri="{FF2B5EF4-FFF2-40B4-BE49-F238E27FC236}">
                <a16:creationId xmlns:a16="http://schemas.microsoft.com/office/drawing/2014/main" id="{912FA34A-8775-BE72-99A5-EF50AF499A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2357" y="2250467"/>
            <a:ext cx="775603" cy="775603"/>
          </a:xfrm>
          <a:prstGeom prst="rect">
            <a:avLst/>
          </a:prstGeom>
        </p:spPr>
      </p:pic>
      <p:pic>
        <p:nvPicPr>
          <p:cNvPr id="63" name="Graphic 62">
            <a:extLst>
              <a:ext uri="{FF2B5EF4-FFF2-40B4-BE49-F238E27FC236}">
                <a16:creationId xmlns:a16="http://schemas.microsoft.com/office/drawing/2014/main" id="{40934F8A-21D9-243A-1B7A-7786F6DC2A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7153" y="2123364"/>
            <a:ext cx="775609" cy="775609"/>
          </a:xfrm>
          <a:prstGeom prst="rect">
            <a:avLst/>
          </a:prstGeom>
        </p:spPr>
      </p:pic>
      <p:pic>
        <p:nvPicPr>
          <p:cNvPr id="1025" name="Graphic 1024">
            <a:extLst>
              <a:ext uri="{FF2B5EF4-FFF2-40B4-BE49-F238E27FC236}">
                <a16:creationId xmlns:a16="http://schemas.microsoft.com/office/drawing/2014/main" id="{3E1A7CA3-B8AD-3C6D-72ED-3C95D80707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3140" y="3591314"/>
            <a:ext cx="584004" cy="584004"/>
          </a:xfrm>
          <a:prstGeom prst="rect">
            <a:avLst/>
          </a:prstGeom>
        </p:spPr>
      </p:pic>
      <p:pic>
        <p:nvPicPr>
          <p:cNvPr id="1030" name="Graphic 1029">
            <a:extLst>
              <a:ext uri="{FF2B5EF4-FFF2-40B4-BE49-F238E27FC236}">
                <a16:creationId xmlns:a16="http://schemas.microsoft.com/office/drawing/2014/main" id="{8E6B5751-EC57-5BA9-69EC-EC21C50D9E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121" y="2123371"/>
            <a:ext cx="775608" cy="775608"/>
          </a:xfrm>
          <a:prstGeom prst="rect">
            <a:avLst/>
          </a:prstGeom>
        </p:spPr>
      </p:pic>
      <p:pic>
        <p:nvPicPr>
          <p:cNvPr id="1039" name="Graphic 1038">
            <a:extLst>
              <a:ext uri="{FF2B5EF4-FFF2-40B4-BE49-F238E27FC236}">
                <a16:creationId xmlns:a16="http://schemas.microsoft.com/office/drawing/2014/main" id="{7A6DA3E4-859F-EC9B-B631-CECFF8D03D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43140" y="1094589"/>
            <a:ext cx="584004" cy="584004"/>
          </a:xfrm>
          <a:prstGeom prst="rect">
            <a:avLst/>
          </a:prstGeom>
        </p:spPr>
      </p:pic>
      <p:sp>
        <p:nvSpPr>
          <p:cNvPr id="1040" name="Arc 1039">
            <a:extLst>
              <a:ext uri="{FF2B5EF4-FFF2-40B4-BE49-F238E27FC236}">
                <a16:creationId xmlns:a16="http://schemas.microsoft.com/office/drawing/2014/main" id="{FADA5BA5-5E6C-C7DB-021C-4FA0A858B179}"/>
              </a:ext>
            </a:extLst>
          </p:cNvPr>
          <p:cNvSpPr/>
          <p:nvPr/>
        </p:nvSpPr>
        <p:spPr>
          <a:xfrm>
            <a:off x="2042880" y="2419390"/>
            <a:ext cx="384524" cy="406319"/>
          </a:xfrm>
          <a:prstGeom prst="arc">
            <a:avLst>
              <a:gd name="adj1" fmla="val 3333727"/>
              <a:gd name="adj2" fmla="val 0"/>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42" name="Straight Arrow Connector 1041">
            <a:extLst>
              <a:ext uri="{FF2B5EF4-FFF2-40B4-BE49-F238E27FC236}">
                <a16:creationId xmlns:a16="http://schemas.microsoft.com/office/drawing/2014/main" id="{BE1FC9FC-6C94-4C6F-AD94-EF26ADDF8F00}"/>
              </a:ext>
            </a:extLst>
          </p:cNvPr>
          <p:cNvCxnSpPr/>
          <p:nvPr/>
        </p:nvCxnSpPr>
        <p:spPr>
          <a:xfrm>
            <a:off x="2235142" y="310166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0" name="Straight Arrow Connector 1049">
            <a:extLst>
              <a:ext uri="{FF2B5EF4-FFF2-40B4-BE49-F238E27FC236}">
                <a16:creationId xmlns:a16="http://schemas.microsoft.com/office/drawing/2014/main" id="{84FC47A6-93A8-6581-639C-076B105C7846}"/>
              </a:ext>
            </a:extLst>
          </p:cNvPr>
          <p:cNvCxnSpPr>
            <a:cxnSpLocks/>
          </p:cNvCxnSpPr>
          <p:nvPr/>
        </p:nvCxnSpPr>
        <p:spPr>
          <a:xfrm>
            <a:off x="3927215" y="2622549"/>
            <a:ext cx="810431" cy="0"/>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56" name="Google Shape;91;p17">
            <a:extLst>
              <a:ext uri="{FF2B5EF4-FFF2-40B4-BE49-F238E27FC236}">
                <a16:creationId xmlns:a16="http://schemas.microsoft.com/office/drawing/2014/main" id="{B6112552-FE37-5B5A-7B00-471BEA58D554}"/>
              </a:ext>
            </a:extLst>
          </p:cNvPr>
          <p:cNvSpPr txBox="1"/>
          <p:nvPr/>
        </p:nvSpPr>
        <p:spPr>
          <a:xfrm>
            <a:off x="875767" y="2830553"/>
            <a:ext cx="1006316"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Analytical</a:t>
            </a:r>
          </a:p>
          <a:p>
            <a:pPr algn="ctr"/>
            <a:r>
              <a:rPr lang="en-US" sz="1400" dirty="0">
                <a:solidFill>
                  <a:schemeClr val="tx2">
                    <a:lumMod val="25000"/>
                  </a:schemeClr>
                </a:solidFill>
              </a:rPr>
              <a:t>Planning</a:t>
            </a:r>
          </a:p>
        </p:txBody>
      </p:sp>
      <p:sp>
        <p:nvSpPr>
          <p:cNvPr id="1057" name="Google Shape;91;p17">
            <a:extLst>
              <a:ext uri="{FF2B5EF4-FFF2-40B4-BE49-F238E27FC236}">
                <a16:creationId xmlns:a16="http://schemas.microsoft.com/office/drawing/2014/main" id="{E762BE78-4A27-B1ED-1679-58BCC4D9D714}"/>
              </a:ext>
            </a:extLst>
          </p:cNvPr>
          <p:cNvSpPr txBox="1"/>
          <p:nvPr/>
        </p:nvSpPr>
        <p:spPr>
          <a:xfrm>
            <a:off x="2212408" y="2881696"/>
            <a:ext cx="1765097"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Monte Carlo</a:t>
            </a:r>
          </a:p>
        </p:txBody>
      </p:sp>
      <p:sp>
        <p:nvSpPr>
          <p:cNvPr id="1060" name="Google Shape;91;p17">
            <a:extLst>
              <a:ext uri="{FF2B5EF4-FFF2-40B4-BE49-F238E27FC236}">
                <a16:creationId xmlns:a16="http://schemas.microsoft.com/office/drawing/2014/main" id="{08D99C9C-24DA-DF09-FD54-82097EEA0F10}"/>
              </a:ext>
            </a:extLst>
          </p:cNvPr>
          <p:cNvSpPr txBox="1"/>
          <p:nvPr/>
        </p:nvSpPr>
        <p:spPr>
          <a:xfrm>
            <a:off x="2524355" y="3683276"/>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cxnSp>
        <p:nvCxnSpPr>
          <p:cNvPr id="1061" name="Straight Arrow Connector 1060">
            <a:extLst>
              <a:ext uri="{FF2B5EF4-FFF2-40B4-BE49-F238E27FC236}">
                <a16:creationId xmlns:a16="http://schemas.microsoft.com/office/drawing/2014/main" id="{55D8492E-4BB3-83BB-335F-2962002ECA78}"/>
              </a:ext>
            </a:extLst>
          </p:cNvPr>
          <p:cNvCxnSpPr/>
          <p:nvPr/>
        </p:nvCxnSpPr>
        <p:spPr>
          <a:xfrm>
            <a:off x="2091882" y="1810512"/>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62" name="Google Shape;91;p17">
            <a:extLst>
              <a:ext uri="{FF2B5EF4-FFF2-40B4-BE49-F238E27FC236}">
                <a16:creationId xmlns:a16="http://schemas.microsoft.com/office/drawing/2014/main" id="{9936937D-8E2F-295D-BBBC-86AF57871A9E}"/>
              </a:ext>
            </a:extLst>
          </p:cNvPr>
          <p:cNvSpPr txBox="1"/>
          <p:nvPr/>
        </p:nvSpPr>
        <p:spPr>
          <a:xfrm>
            <a:off x="2485971" y="1191257"/>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pic>
        <p:nvPicPr>
          <p:cNvPr id="1077" name="Graphic 1076">
            <a:extLst>
              <a:ext uri="{FF2B5EF4-FFF2-40B4-BE49-F238E27FC236}">
                <a16:creationId xmlns:a16="http://schemas.microsoft.com/office/drawing/2014/main" id="{D8BD6735-C102-13C2-C823-470C7E84C3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3681" y="3638573"/>
            <a:ext cx="584004" cy="584004"/>
          </a:xfrm>
          <a:prstGeom prst="rect">
            <a:avLst/>
          </a:prstGeom>
        </p:spPr>
      </p:pic>
      <p:pic>
        <p:nvPicPr>
          <p:cNvPr id="1079" name="Graphic 1078">
            <a:extLst>
              <a:ext uri="{FF2B5EF4-FFF2-40B4-BE49-F238E27FC236}">
                <a16:creationId xmlns:a16="http://schemas.microsoft.com/office/drawing/2014/main" id="{B2916DAE-7DFE-DBA3-32AF-E8D2BD8372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04679" y="1094589"/>
            <a:ext cx="584004" cy="584004"/>
          </a:xfrm>
          <a:prstGeom prst="rect">
            <a:avLst/>
          </a:prstGeom>
        </p:spPr>
      </p:pic>
      <p:cxnSp>
        <p:nvCxnSpPr>
          <p:cNvPr id="1081" name="Straight Arrow Connector 1080">
            <a:extLst>
              <a:ext uri="{FF2B5EF4-FFF2-40B4-BE49-F238E27FC236}">
                <a16:creationId xmlns:a16="http://schemas.microsoft.com/office/drawing/2014/main" id="{C3C32FDD-9E58-C094-EE32-BD76BDA67469}"/>
              </a:ext>
            </a:extLst>
          </p:cNvPr>
          <p:cNvCxnSpPr/>
          <p:nvPr/>
        </p:nvCxnSpPr>
        <p:spPr>
          <a:xfrm>
            <a:off x="6445684" y="3170478"/>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84" name="Google Shape;91;p17">
            <a:extLst>
              <a:ext uri="{FF2B5EF4-FFF2-40B4-BE49-F238E27FC236}">
                <a16:creationId xmlns:a16="http://schemas.microsoft.com/office/drawing/2014/main" id="{557D48AA-25D5-FD11-6F7C-7C41DBC2F241}"/>
              </a:ext>
            </a:extLst>
          </p:cNvPr>
          <p:cNvSpPr txBox="1"/>
          <p:nvPr/>
        </p:nvSpPr>
        <p:spPr>
          <a:xfrm>
            <a:off x="6737685" y="3683276"/>
            <a:ext cx="1229102"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Verification</a:t>
            </a:r>
          </a:p>
        </p:txBody>
      </p:sp>
      <p:sp>
        <p:nvSpPr>
          <p:cNvPr id="1086" name="Google Shape;91;p17">
            <a:extLst>
              <a:ext uri="{FF2B5EF4-FFF2-40B4-BE49-F238E27FC236}">
                <a16:creationId xmlns:a16="http://schemas.microsoft.com/office/drawing/2014/main" id="{46CAF006-9D93-AB6F-3055-A65190D0F36E}"/>
              </a:ext>
            </a:extLst>
          </p:cNvPr>
          <p:cNvSpPr txBox="1"/>
          <p:nvPr/>
        </p:nvSpPr>
        <p:spPr>
          <a:xfrm>
            <a:off x="6656376" y="1183384"/>
            <a:ext cx="1399100" cy="400079"/>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Science Team</a:t>
            </a:r>
          </a:p>
        </p:txBody>
      </p:sp>
      <p:sp>
        <p:nvSpPr>
          <p:cNvPr id="1087" name="Google Shape;91;p17">
            <a:extLst>
              <a:ext uri="{FF2B5EF4-FFF2-40B4-BE49-F238E27FC236}">
                <a16:creationId xmlns:a16="http://schemas.microsoft.com/office/drawing/2014/main" id="{FDA0C7EE-C861-DA11-09E7-AC2AA584F563}"/>
              </a:ext>
            </a:extLst>
          </p:cNvPr>
          <p:cNvSpPr txBox="1"/>
          <p:nvPr/>
        </p:nvSpPr>
        <p:spPr>
          <a:xfrm>
            <a:off x="6485884" y="2732007"/>
            <a:ext cx="1740085" cy="615523"/>
          </a:xfrm>
          <a:prstGeom prst="rect">
            <a:avLst/>
          </a:prstGeom>
          <a:noFill/>
          <a:ln>
            <a:noFill/>
          </a:ln>
        </p:spPr>
        <p:txBody>
          <a:bodyPr spcFirstLastPara="1" wrap="square" lIns="91425" tIns="91425" rIns="91425" bIns="91425" anchor="t" anchorCtr="0">
            <a:spAutoFit/>
          </a:bodyPr>
          <a:lstStyle/>
          <a:p>
            <a:pPr algn="ctr"/>
            <a:r>
              <a:rPr lang="en-US" sz="1400" dirty="0">
                <a:solidFill>
                  <a:schemeClr val="tx2">
                    <a:lumMod val="25000"/>
                  </a:schemeClr>
                </a:solidFill>
              </a:rPr>
              <a:t>Autonomous Planner</a:t>
            </a:r>
          </a:p>
        </p:txBody>
      </p:sp>
      <p:cxnSp>
        <p:nvCxnSpPr>
          <p:cNvPr id="5" name="Straight Arrow Connector 4">
            <a:extLst>
              <a:ext uri="{FF2B5EF4-FFF2-40B4-BE49-F238E27FC236}">
                <a16:creationId xmlns:a16="http://schemas.microsoft.com/office/drawing/2014/main" id="{52FF1CEF-5107-F6FE-365A-C73C44DBEA2C}"/>
              </a:ext>
            </a:extLst>
          </p:cNvPr>
          <p:cNvCxnSpPr>
            <a:cxnSpLocks/>
          </p:cNvCxnSpPr>
          <p:nvPr/>
        </p:nvCxnSpPr>
        <p:spPr>
          <a:xfrm>
            <a:off x="2390897" y="1782214"/>
            <a:ext cx="0" cy="341157"/>
          </a:xfrm>
          <a:prstGeom prst="straightConnector1">
            <a:avLst/>
          </a:prstGeom>
          <a:ln w="57150" cap="rnd"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6B721635-8971-22B6-7B44-45B4E88C2564}"/>
              </a:ext>
            </a:extLst>
          </p:cNvPr>
          <p:cNvCxnSpPr/>
          <p:nvPr/>
        </p:nvCxnSpPr>
        <p:spPr>
          <a:xfrm>
            <a:off x="6258598" y="1810512"/>
            <a:ext cx="0" cy="341157"/>
          </a:xfrm>
          <a:prstGeom prst="straightConnector1">
            <a:avLst/>
          </a:prstGeom>
          <a:ln w="57150" cap="rnd"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4380320-44A7-6FB3-7E82-18EF969AF6DE}"/>
              </a:ext>
            </a:extLst>
          </p:cNvPr>
          <p:cNvCxnSpPr>
            <a:cxnSpLocks/>
          </p:cNvCxnSpPr>
          <p:nvPr/>
        </p:nvCxnSpPr>
        <p:spPr>
          <a:xfrm>
            <a:off x="6557613" y="1783080"/>
            <a:ext cx="0" cy="341157"/>
          </a:xfrm>
          <a:prstGeom prst="straightConnector1">
            <a:avLst/>
          </a:prstGeom>
          <a:ln w="57150" cap="rnd"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9" name="Footer Placeholder 2">
            <a:extLst>
              <a:ext uri="{FF2B5EF4-FFF2-40B4-BE49-F238E27FC236}">
                <a16:creationId xmlns:a16="http://schemas.microsoft.com/office/drawing/2014/main" id="{E35145E3-6FAA-D3CA-3CD8-F9D316456AA4}"/>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507668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4000" y="327899"/>
            <a:ext cx="3111276" cy="434101"/>
          </a:xfrm>
        </p:spPr>
        <p:txBody>
          <a:bodyPr/>
          <a:lstStyle/>
          <a:p>
            <a:r>
              <a:rPr lang="en-US" sz="2200" dirty="0"/>
              <a:t>Optimal Control for Autonomous Planner</a:t>
            </a:r>
          </a:p>
        </p:txBody>
      </p:sp>
      <p:sp>
        <p:nvSpPr>
          <p:cNvPr id="8" name="Date Placeholder 7"/>
          <p:cNvSpPr>
            <a:spLocks noGrp="1"/>
          </p:cNvSpPr>
          <p:nvPr>
            <p:ph type="dt" sz="half" idx="20"/>
          </p:nvPr>
        </p:nvSpPr>
        <p:spPr/>
        <p:txBody>
          <a:bodyPr/>
          <a:lstStyle/>
          <a:p>
            <a:r>
              <a:rPr lang="en-US"/>
              <a:t>7/11/24</a:t>
            </a:r>
            <a:endParaRPr lang="en-US" dirty="0"/>
          </a:p>
        </p:txBody>
      </p:sp>
      <p:sp>
        <p:nvSpPr>
          <p:cNvPr id="7" name="Text Placeholder 1">
            <a:extLst>
              <a:ext uri="{FF2B5EF4-FFF2-40B4-BE49-F238E27FC236}">
                <a16:creationId xmlns:a16="http://schemas.microsoft.com/office/drawing/2014/main" id="{F8AED5D5-E021-82D5-A6A3-786EB62FCC4D}"/>
              </a:ext>
            </a:extLst>
          </p:cNvPr>
          <p:cNvSpPr>
            <a:spLocks noGrp="1"/>
          </p:cNvSpPr>
          <p:nvPr>
            <p:ph type="body" sz="quarter" idx="17"/>
          </p:nvPr>
        </p:nvSpPr>
        <p:spPr>
          <a:xfrm>
            <a:off x="254000" y="132080"/>
            <a:ext cx="8514080" cy="205979"/>
          </a:xfrm>
        </p:spPr>
        <p:txBody>
          <a:bodyPr/>
          <a:lstStyle/>
          <a:p>
            <a:r>
              <a:rPr lang="en-US" dirty="0"/>
              <a:t>DARE, Kazu Echigo (347F)</a:t>
            </a:r>
          </a:p>
        </p:txBody>
      </p:sp>
      <p:sp>
        <p:nvSpPr>
          <p:cNvPr id="1048" name="Slide Number Placeholder 6">
            <a:extLst>
              <a:ext uri="{FF2B5EF4-FFF2-40B4-BE49-F238E27FC236}">
                <a16:creationId xmlns:a16="http://schemas.microsoft.com/office/drawing/2014/main" id="{2E6C8555-22E3-12B0-F83D-D1399E5994EF}"/>
              </a:ext>
            </a:extLst>
          </p:cNvPr>
          <p:cNvSpPr txBox="1">
            <a:spLocks/>
          </p:cNvSpPr>
          <p:nvPr/>
        </p:nvSpPr>
        <p:spPr>
          <a:xfrm>
            <a:off x="7711440" y="4800283"/>
            <a:ext cx="895644" cy="27463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5</a:t>
            </a:r>
          </a:p>
        </p:txBody>
      </p:sp>
      <p:sp>
        <p:nvSpPr>
          <p:cNvPr id="4" name="Slide Number Placeholder 3">
            <a:extLst>
              <a:ext uri="{FF2B5EF4-FFF2-40B4-BE49-F238E27FC236}">
                <a16:creationId xmlns:a16="http://schemas.microsoft.com/office/drawing/2014/main" id="{B4B5147F-42E9-9CCF-6DDB-FFAFEF467107}"/>
              </a:ext>
            </a:extLst>
          </p:cNvPr>
          <p:cNvSpPr>
            <a:spLocks noGrp="1"/>
          </p:cNvSpPr>
          <p:nvPr>
            <p:ph type="sldNum" sz="quarter" idx="22"/>
          </p:nvPr>
        </p:nvSpPr>
        <p:spPr/>
        <p:txBody>
          <a:bodyPr/>
          <a:lstStyle/>
          <a:p>
            <a:fld id="{224B4221-436D-4A56-A870-FCD944AD4DA9}" type="slidenum">
              <a:rPr lang="en-US" smtClean="0"/>
              <a:pPr/>
              <a:t>9</a:t>
            </a:fld>
            <a:endParaRPr lang="en-US" dirty="0"/>
          </a:p>
        </p:txBody>
      </p:sp>
      <p:sp>
        <p:nvSpPr>
          <p:cNvPr id="28" name="Rectangle 27">
            <a:extLst>
              <a:ext uri="{FF2B5EF4-FFF2-40B4-BE49-F238E27FC236}">
                <a16:creationId xmlns:a16="http://schemas.microsoft.com/office/drawing/2014/main" id="{57774007-7A42-89AC-0A5B-554EF76143E5}"/>
              </a:ext>
            </a:extLst>
          </p:cNvPr>
          <p:cNvSpPr/>
          <p:nvPr/>
        </p:nvSpPr>
        <p:spPr>
          <a:xfrm>
            <a:off x="8335108" y="4784169"/>
            <a:ext cx="709246" cy="290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D22092B-41ED-683C-4408-75DD6AC28F20}"/>
              </a:ext>
            </a:extLst>
          </p:cNvPr>
          <p:cNvGrpSpPr>
            <a:grpSpLocks noChangeAspect="1"/>
          </p:cNvGrpSpPr>
          <p:nvPr/>
        </p:nvGrpSpPr>
        <p:grpSpPr>
          <a:xfrm>
            <a:off x="3577699" y="193110"/>
            <a:ext cx="5466655" cy="4768237"/>
            <a:chOff x="3466330" y="324192"/>
            <a:chExt cx="5140754" cy="4483973"/>
          </a:xfrm>
        </p:grpSpPr>
        <p:grpSp>
          <p:nvGrpSpPr>
            <p:cNvPr id="14" name="Group 13">
              <a:extLst>
                <a:ext uri="{FF2B5EF4-FFF2-40B4-BE49-F238E27FC236}">
                  <a16:creationId xmlns:a16="http://schemas.microsoft.com/office/drawing/2014/main" id="{F5E7DD09-CB61-B20E-5326-D449ECBC6150}"/>
                </a:ext>
              </a:extLst>
            </p:cNvPr>
            <p:cNvGrpSpPr/>
            <p:nvPr/>
          </p:nvGrpSpPr>
          <p:grpSpPr>
            <a:xfrm>
              <a:off x="3466330" y="324192"/>
              <a:ext cx="5140754" cy="4476091"/>
              <a:chOff x="3559496" y="218444"/>
              <a:chExt cx="5140754" cy="4476091"/>
            </a:xfrm>
          </p:grpSpPr>
          <p:pic>
            <p:nvPicPr>
              <p:cNvPr id="9" name="Picture 8" descr="A pair of rockets taking off&#10;&#10;Description automatically generated">
                <a:extLst>
                  <a:ext uri="{FF2B5EF4-FFF2-40B4-BE49-F238E27FC236}">
                    <a16:creationId xmlns:a16="http://schemas.microsoft.com/office/drawing/2014/main" id="{83DC765D-816E-66B1-40FF-9D6FE3E78E85}"/>
                  </a:ext>
                </a:extLst>
              </p:cNvPr>
              <p:cNvPicPr>
                <a:picLocks noChangeAspect="1"/>
              </p:cNvPicPr>
              <p:nvPr/>
            </p:nvPicPr>
            <p:blipFill rotWithShape="1">
              <a:blip r:embed="rId3"/>
              <a:srcRect l="6136" r="-6136"/>
              <a:stretch/>
            </p:blipFill>
            <p:spPr>
              <a:xfrm>
                <a:off x="3559496" y="2755857"/>
                <a:ext cx="2736022" cy="1935932"/>
              </a:xfrm>
              <a:prstGeom prst="rect">
                <a:avLst/>
              </a:prstGeom>
            </p:spPr>
          </p:pic>
          <p:pic>
            <p:nvPicPr>
              <p:cNvPr id="11" name="Picture 10">
                <a:extLst>
                  <a:ext uri="{FF2B5EF4-FFF2-40B4-BE49-F238E27FC236}">
                    <a16:creationId xmlns:a16="http://schemas.microsoft.com/office/drawing/2014/main" id="{1CD0D91F-BD4A-1B17-D856-87ED49C9AF54}"/>
                  </a:ext>
                </a:extLst>
              </p:cNvPr>
              <p:cNvPicPr>
                <a:picLocks noChangeAspect="1"/>
              </p:cNvPicPr>
              <p:nvPr/>
            </p:nvPicPr>
            <p:blipFill>
              <a:blip r:embed="rId4"/>
              <a:stretch>
                <a:fillRect/>
              </a:stretch>
            </p:blipFill>
            <p:spPr>
              <a:xfrm>
                <a:off x="3559496" y="218444"/>
                <a:ext cx="2568142" cy="1929680"/>
              </a:xfrm>
              <a:prstGeom prst="rect">
                <a:avLst/>
              </a:prstGeom>
            </p:spPr>
          </p:pic>
          <p:pic>
            <p:nvPicPr>
              <p:cNvPr id="13" name="Picture 12" descr="A close-up of a space craft&#10;&#10;Description automatically generated">
                <a:extLst>
                  <a:ext uri="{FF2B5EF4-FFF2-40B4-BE49-F238E27FC236}">
                    <a16:creationId xmlns:a16="http://schemas.microsoft.com/office/drawing/2014/main" id="{6E6EEEAB-3772-D8CC-9EE1-701022CDD15C}"/>
                  </a:ext>
                </a:extLst>
              </p:cNvPr>
              <p:cNvPicPr>
                <a:picLocks noChangeAspect="1"/>
              </p:cNvPicPr>
              <p:nvPr/>
            </p:nvPicPr>
            <p:blipFill rotWithShape="1">
              <a:blip r:embed="rId5"/>
              <a:srcRect r="11562"/>
              <a:stretch/>
            </p:blipFill>
            <p:spPr>
              <a:xfrm>
                <a:off x="6127638" y="218444"/>
                <a:ext cx="2568142" cy="1926821"/>
              </a:xfrm>
              <a:prstGeom prst="rect">
                <a:avLst/>
              </a:prstGeom>
            </p:spPr>
          </p:pic>
          <p:pic>
            <p:nvPicPr>
              <p:cNvPr id="1026" name="Picture 2" descr="Image">
                <a:extLst>
                  <a:ext uri="{FF2B5EF4-FFF2-40B4-BE49-F238E27FC236}">
                    <a16:creationId xmlns:a16="http://schemas.microsoft.com/office/drawing/2014/main" id="{EC1E1F59-9523-A6D0-5AD1-20D228DA19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638" y="2893977"/>
                <a:ext cx="2568142" cy="16641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63387E-9249-82BC-9601-1CD821755F73}"/>
                  </a:ext>
                </a:extLst>
              </p:cNvPr>
              <p:cNvSpPr txBox="1"/>
              <p:nvPr/>
            </p:nvSpPr>
            <p:spPr>
              <a:xfrm>
                <a:off x="5094505" y="4460957"/>
                <a:ext cx="1028663" cy="230832"/>
              </a:xfrm>
              <a:prstGeom prst="rect">
                <a:avLst/>
              </a:prstGeom>
              <a:noFill/>
            </p:spPr>
            <p:txBody>
              <a:bodyPr wrap="square" rtlCol="0">
                <a:spAutoFit/>
              </a:bodyPr>
              <a:lstStyle/>
              <a:p>
                <a:pPr algn="r"/>
                <a:r>
                  <a:rPr lang="en-US" sz="900" dirty="0">
                    <a:solidFill>
                      <a:schemeClr val="bg1">
                        <a:lumMod val="85000"/>
                      </a:schemeClr>
                    </a:solidFill>
                  </a:rPr>
                  <a:t>Credit: SpaceX</a:t>
                </a:r>
              </a:p>
            </p:txBody>
          </p:sp>
          <p:sp>
            <p:nvSpPr>
              <p:cNvPr id="5" name="TextBox 4">
                <a:extLst>
                  <a:ext uri="{FF2B5EF4-FFF2-40B4-BE49-F238E27FC236}">
                    <a16:creationId xmlns:a16="http://schemas.microsoft.com/office/drawing/2014/main" id="{B9389A6D-CBCA-5C2B-B9D6-FDC665D46F49}"/>
                  </a:ext>
                </a:extLst>
              </p:cNvPr>
              <p:cNvSpPr txBox="1"/>
              <p:nvPr/>
            </p:nvSpPr>
            <p:spPr>
              <a:xfrm>
                <a:off x="4849978" y="1914433"/>
                <a:ext cx="1253215" cy="230832"/>
              </a:xfrm>
              <a:prstGeom prst="rect">
                <a:avLst/>
              </a:prstGeom>
              <a:noFill/>
            </p:spPr>
            <p:txBody>
              <a:bodyPr wrap="square" rtlCol="0">
                <a:spAutoFit/>
              </a:bodyPr>
              <a:lstStyle/>
              <a:p>
                <a:pPr algn="r"/>
                <a:r>
                  <a:rPr lang="en-US" sz="900" dirty="0">
                    <a:solidFill>
                      <a:schemeClr val="bg1">
                        <a:lumMod val="85000"/>
                      </a:schemeClr>
                    </a:solidFill>
                  </a:rPr>
                  <a:t>Credit: NASA/JPL</a:t>
                </a:r>
              </a:p>
            </p:txBody>
          </p:sp>
          <p:sp>
            <p:nvSpPr>
              <p:cNvPr id="6" name="TextBox 5">
                <a:extLst>
                  <a:ext uri="{FF2B5EF4-FFF2-40B4-BE49-F238E27FC236}">
                    <a16:creationId xmlns:a16="http://schemas.microsoft.com/office/drawing/2014/main" id="{1B64B835-A17C-1356-DEDA-F825BCAD57B2}"/>
                  </a:ext>
                </a:extLst>
              </p:cNvPr>
              <p:cNvSpPr txBox="1"/>
              <p:nvPr/>
            </p:nvSpPr>
            <p:spPr>
              <a:xfrm>
                <a:off x="7359283" y="1914433"/>
                <a:ext cx="1336497" cy="230832"/>
              </a:xfrm>
              <a:prstGeom prst="rect">
                <a:avLst/>
              </a:prstGeom>
              <a:noFill/>
            </p:spPr>
            <p:txBody>
              <a:bodyPr wrap="square" rtlCol="0">
                <a:spAutoFit/>
              </a:bodyPr>
              <a:lstStyle/>
              <a:p>
                <a:pPr algn="r"/>
                <a:r>
                  <a:rPr lang="en-US" sz="900" dirty="0">
                    <a:solidFill>
                      <a:schemeClr val="bg1">
                        <a:lumMod val="95000"/>
                      </a:schemeClr>
                    </a:solidFill>
                  </a:rPr>
                  <a:t>Credit: </a:t>
                </a:r>
                <a:r>
                  <a:rPr lang="en-US" sz="900" dirty="0" err="1">
                    <a:solidFill>
                      <a:schemeClr val="bg1">
                        <a:lumMod val="95000"/>
                      </a:schemeClr>
                    </a:solidFill>
                  </a:rPr>
                  <a:t>Astrobotics</a:t>
                </a:r>
                <a:endParaRPr lang="en-US" sz="900" dirty="0">
                  <a:solidFill>
                    <a:schemeClr val="bg1">
                      <a:lumMod val="95000"/>
                    </a:schemeClr>
                  </a:solidFill>
                </a:endParaRPr>
              </a:p>
            </p:txBody>
          </p:sp>
          <p:sp>
            <p:nvSpPr>
              <p:cNvPr id="12" name="Google Shape;91;p17">
                <a:extLst>
                  <a:ext uri="{FF2B5EF4-FFF2-40B4-BE49-F238E27FC236}">
                    <a16:creationId xmlns:a16="http://schemas.microsoft.com/office/drawing/2014/main" id="{11F3335D-BF7E-8E24-3AA9-A99C07719AC9}"/>
                  </a:ext>
                </a:extLst>
              </p:cNvPr>
              <p:cNvSpPr txBox="1"/>
              <p:nvPr/>
            </p:nvSpPr>
            <p:spPr>
              <a:xfrm>
                <a:off x="3559497" y="2140334"/>
                <a:ext cx="5136284" cy="578828"/>
              </a:xfrm>
              <a:prstGeom prst="rect">
                <a:avLst/>
              </a:prstGeom>
              <a:noFill/>
              <a:ln>
                <a:solidFill>
                  <a:schemeClr val="tx1"/>
                </a:solidFill>
              </a:ln>
            </p:spPr>
            <p:txBody>
              <a:bodyPr spcFirstLastPara="1" wrap="square" lIns="91425" tIns="91425" rIns="91425" bIns="91425" anchor="t" anchorCtr="0">
                <a:spAutoFit/>
              </a:bodyPr>
              <a:lstStyle/>
              <a:p>
                <a:pPr algn="ctr"/>
                <a:r>
                  <a:rPr lang="en-US" sz="1400" dirty="0">
                    <a:solidFill>
                      <a:schemeClr val="tx2">
                        <a:lumMod val="25000"/>
                      </a:schemeClr>
                    </a:solidFill>
                  </a:rPr>
                  <a:t>Optimal control </a:t>
                </a:r>
                <a:r>
                  <a:rPr lang="en-US" sz="1400" dirty="0">
                    <a:solidFill>
                      <a:schemeClr val="accent1"/>
                    </a:solidFill>
                  </a:rPr>
                  <a:t>enables</a:t>
                </a:r>
                <a:r>
                  <a:rPr lang="en-US" sz="1400" dirty="0">
                    <a:solidFill>
                      <a:schemeClr val="tx2">
                        <a:lumMod val="25000"/>
                      </a:schemeClr>
                    </a:solidFill>
                  </a:rPr>
                  <a:t> transformative new science missions and </a:t>
                </a:r>
                <a:r>
                  <a:rPr lang="en-US" sz="1400" dirty="0">
                    <a:solidFill>
                      <a:schemeClr val="accent1"/>
                    </a:solidFill>
                  </a:rPr>
                  <a:t>reduces</a:t>
                </a:r>
                <a:r>
                  <a:rPr lang="en-US" sz="1400" dirty="0">
                    <a:solidFill>
                      <a:schemeClr val="tx2">
                        <a:lumMod val="25000"/>
                      </a:schemeClr>
                    </a:solidFill>
                  </a:rPr>
                  <a:t> operations costs</a:t>
                </a:r>
              </a:p>
            </p:txBody>
          </p:sp>
          <p:sp>
            <p:nvSpPr>
              <p:cNvPr id="10" name="TextBox 9">
                <a:extLst>
                  <a:ext uri="{FF2B5EF4-FFF2-40B4-BE49-F238E27FC236}">
                    <a16:creationId xmlns:a16="http://schemas.microsoft.com/office/drawing/2014/main" id="{01F5968F-BEF3-4006-E1F4-FE0E71196205}"/>
                  </a:ext>
                </a:extLst>
              </p:cNvPr>
              <p:cNvSpPr txBox="1"/>
              <p:nvPr/>
            </p:nvSpPr>
            <p:spPr>
              <a:xfrm>
                <a:off x="7363753" y="4463703"/>
                <a:ext cx="1336497" cy="230832"/>
              </a:xfrm>
              <a:prstGeom prst="rect">
                <a:avLst/>
              </a:prstGeom>
              <a:noFill/>
            </p:spPr>
            <p:txBody>
              <a:bodyPr wrap="square" rtlCol="0">
                <a:spAutoFit/>
              </a:bodyPr>
              <a:lstStyle/>
              <a:p>
                <a:pPr algn="r"/>
                <a:r>
                  <a:rPr lang="en-US" sz="900" dirty="0"/>
                  <a:t>[Blackmore 2016]</a:t>
                </a:r>
              </a:p>
            </p:txBody>
          </p:sp>
        </p:grpSp>
        <p:cxnSp>
          <p:nvCxnSpPr>
            <p:cNvPr id="16" name="Straight Connector 15">
              <a:extLst>
                <a:ext uri="{FF2B5EF4-FFF2-40B4-BE49-F238E27FC236}">
                  <a16:creationId xmlns:a16="http://schemas.microsoft.com/office/drawing/2014/main" id="{AD7CEAF4-EF75-89CB-3B83-0CD02A4BF1B4}"/>
                </a:ext>
              </a:extLst>
            </p:cNvPr>
            <p:cNvCxnSpPr/>
            <p:nvPr/>
          </p:nvCxnSpPr>
          <p:spPr>
            <a:xfrm>
              <a:off x="6030002" y="338059"/>
              <a:ext cx="0" cy="190802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FAF7E3E-2970-D105-293A-1675E811C575}"/>
                </a:ext>
              </a:extLst>
            </p:cNvPr>
            <p:cNvCxnSpPr>
              <a:cxnSpLocks/>
            </p:cNvCxnSpPr>
            <p:nvPr/>
          </p:nvCxnSpPr>
          <p:spPr>
            <a:xfrm>
              <a:off x="8602614" y="2861605"/>
              <a:ext cx="0" cy="194656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49F83E5-5985-C35B-6DA5-B1F50A978D38}"/>
                </a:ext>
              </a:extLst>
            </p:cNvPr>
            <p:cNvCxnSpPr>
              <a:cxnSpLocks/>
            </p:cNvCxnSpPr>
            <p:nvPr/>
          </p:nvCxnSpPr>
          <p:spPr>
            <a:xfrm>
              <a:off x="6030002" y="4797537"/>
              <a:ext cx="2572612" cy="10628"/>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 name="Footer Placeholder 2">
            <a:extLst>
              <a:ext uri="{FF2B5EF4-FFF2-40B4-BE49-F238E27FC236}">
                <a16:creationId xmlns:a16="http://schemas.microsoft.com/office/drawing/2014/main" id="{B03B5637-3E01-CB76-B8C9-7B79FFA385D3}"/>
              </a:ext>
            </a:extLst>
          </p:cNvPr>
          <p:cNvSpPr>
            <a:spLocks noGrp="1"/>
          </p:cNvSpPr>
          <p:nvPr>
            <p:ph type="ftr" sz="quarter" idx="21"/>
          </p:nvPr>
        </p:nvSpPr>
        <p:spPr>
          <a:xfrm>
            <a:off x="1691640" y="4848946"/>
            <a:ext cx="5760720" cy="274637"/>
          </a:xfrm>
        </p:spPr>
        <p:txBody>
          <a:bodyPr/>
          <a:lstStyle/>
          <a:p>
            <a:r>
              <a:rPr lang="en-US" dirty="0"/>
              <a:t>Reviewed and approved for public distribution via URS #329541.</a:t>
            </a:r>
          </a:p>
        </p:txBody>
      </p:sp>
    </p:spTree>
    <p:extLst>
      <p:ext uri="{BB962C8B-B14F-4D97-AF65-F5344CB8AC3E}">
        <p14:creationId xmlns:p14="http://schemas.microsoft.com/office/powerpoint/2010/main" val="844362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8&quot; unique_id=&quot;10048&quot;&gt;&lt;/object&gt;&lt;object type=&quot;2&quot; unique_id=&quot;10049&quot;&gt;&lt;object type=&quot;3&quot; unique_id=&quot;10050&quot;&gt;&lt;property id=&quot;20148&quot; value=&quot;5&quot;/&gt;&lt;property id=&quot;20300&quot; value=&quot;Slide 1&quot;/&gt;&lt;property id=&quot;20307&quot; value=&quot;277&quot;/&gt;&lt;/object&gt;&lt;object type=&quot;3&quot; unique_id=&quot;10051&quot;&gt;&lt;property id=&quot;20148&quot; value=&quot;5&quot;/&gt;&lt;property id=&quot;20300&quot; value=&quot;Slide 2&quot;/&gt;&lt;property id=&quot;20307&quot; value=&quot;281&quot;/&gt;&lt;/object&gt;&lt;object type=&quot;3&quot; unique_id=&quot;10052&quot;&gt;&lt;property id=&quot;20148&quot; value=&quot;5&quot;/&gt;&lt;property id=&quot;20300&quot; value=&quot;Slide 3&quot;/&gt;&lt;property id=&quot;20307&quot; value=&quot;280&quot;/&gt;&lt;/object&gt;&lt;object type=&quot;3&quot; unique_id=&quot;10053&quot;&gt;&lt;property id=&quot;20148&quot; value=&quot;5&quot;/&gt;&lt;property id=&quot;20300&quot; value=&quot;Slide 4&quot;/&gt;&lt;property id=&quot;20307&quot; value=&quot;278&quot;/&gt;&lt;/object&gt;&lt;/object&gt;&lt;/object&gt;&lt;/database&gt;"/>
  <p:tag name="SECTOMILLISECCONVERTED" val="1"/>
</p:tagLst>
</file>

<file path=ppt/theme/theme1.xml><?xml version="1.0" encoding="utf-8"?>
<a:theme xmlns:a="http://schemas.openxmlformats.org/drawingml/2006/main" name="JPL-WhiteTheme-16x9-vA6">
  <a:themeElements>
    <a:clrScheme name="JPL Colors - Jan 2017">
      <a:dk1>
        <a:sysClr val="windowText" lastClr="000000"/>
      </a:dk1>
      <a:lt1>
        <a:sysClr val="window" lastClr="FFFFFF"/>
      </a:lt1>
      <a:dk2>
        <a:srgbClr val="5D5D60"/>
      </a:dk2>
      <a:lt2>
        <a:srgbClr val="A5A5A5"/>
      </a:lt2>
      <a:accent1>
        <a:srgbClr val="E31937"/>
      </a:accent1>
      <a:accent2>
        <a:srgbClr val="94A8C2"/>
      </a:accent2>
      <a:accent3>
        <a:srgbClr val="617998"/>
      </a:accent3>
      <a:accent4>
        <a:srgbClr val="A4B34C"/>
      </a:accent4>
      <a:accent5>
        <a:srgbClr val="FF6E1E"/>
      </a:accent5>
      <a:accent6>
        <a:srgbClr val="F2A900"/>
      </a:accent6>
      <a:hlink>
        <a:srgbClr val="E31937"/>
      </a:hlink>
      <a:folHlink>
        <a:srgbClr val="E3193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JPL-BlackTheme-16x9-vA6">
  <a:themeElements>
    <a:clrScheme name="JPL Colors - Jan 2017">
      <a:dk1>
        <a:sysClr val="windowText" lastClr="000000"/>
      </a:dk1>
      <a:lt1>
        <a:sysClr val="window" lastClr="FFFFFF"/>
      </a:lt1>
      <a:dk2>
        <a:srgbClr val="5D5D60"/>
      </a:dk2>
      <a:lt2>
        <a:srgbClr val="A5A5A5"/>
      </a:lt2>
      <a:accent1>
        <a:srgbClr val="E31937"/>
      </a:accent1>
      <a:accent2>
        <a:srgbClr val="94A8C2"/>
      </a:accent2>
      <a:accent3>
        <a:srgbClr val="617998"/>
      </a:accent3>
      <a:accent4>
        <a:srgbClr val="A4B34C"/>
      </a:accent4>
      <a:accent5>
        <a:srgbClr val="FF6E1E"/>
      </a:accent5>
      <a:accent6>
        <a:srgbClr val="F2A900"/>
      </a:accent6>
      <a:hlink>
        <a:srgbClr val="E31937"/>
      </a:hlink>
      <a:folHlink>
        <a:srgbClr val="E3193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5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2"/>
          </a:solidFill>
          <a:headEnd type="arrow"/>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chemeClr val="bg1"/>
            </a:solidFill>
          </a:defRPr>
        </a:defPPr>
      </a:lstStyle>
    </a:txDef>
  </a:objectDefaults>
  <a:extraClrSchemeLst/>
</a:theme>
</file>

<file path=ppt/theme/theme3.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131826</TotalTime>
  <Words>6465</Words>
  <Application>Microsoft Macintosh PowerPoint</Application>
  <PresentationFormat>On-screen Show (16:9)</PresentationFormat>
  <Paragraphs>902</Paragraphs>
  <Slides>72</Slides>
  <Notes>65</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72</vt:i4>
      </vt:variant>
    </vt:vector>
  </HeadingPairs>
  <TitlesOfParts>
    <vt:vector size="78" baseType="lpstr">
      <vt:lpstr>ＭＳ Ｐゴシック</vt:lpstr>
      <vt:lpstr>Arial</vt:lpstr>
      <vt:lpstr>Cambria Math</vt:lpstr>
      <vt:lpstr>JPL-WhiteTheme-16x9-vA6</vt:lpstr>
      <vt:lpstr>JPL-BlackTheme-16x9-vA6</vt:lpstr>
      <vt:lpstr>NASAjpl-WhiteTheme-16x9-vA6</vt:lpstr>
      <vt:lpstr>PowerPoint Presentation</vt:lpstr>
      <vt:lpstr>         Kazu Echigo</vt:lpstr>
      <vt:lpstr>         Kazu Echigo</vt:lpstr>
      <vt:lpstr>Content Overview</vt:lpstr>
      <vt:lpstr>Content Overview</vt:lpstr>
      <vt:lpstr>Deep-space Autonomous Robotic Explorer (DARE)</vt:lpstr>
      <vt:lpstr>Autonomous Trajectory Planner for Asteroid Reconnaissance</vt:lpstr>
      <vt:lpstr>Why Autonomous Planner under Uncertainty ?</vt:lpstr>
      <vt:lpstr>Optimal Control for Autonomous Planner</vt:lpstr>
      <vt:lpstr>Optimal Control for the Reconnaissance Phase</vt:lpstr>
      <vt:lpstr>Proposed Idea: Stochastic Optimal Control Approach</vt:lpstr>
      <vt:lpstr>Proposed Idea: Stochastic Optimal Control Approach</vt:lpstr>
      <vt:lpstr>Proposed Idea: Stochastic Optimal Control Approach</vt:lpstr>
      <vt:lpstr>Proposed Idea: Stochastic Optimal Control Approach</vt:lpstr>
      <vt:lpstr>Proposed Idea: Stochastic Optimal Control Approach</vt:lpstr>
      <vt:lpstr>The Multi-Spacecraft Concept and Autonomy Tool (MuSCAT)</vt:lpstr>
      <vt:lpstr>Content Overview</vt:lpstr>
      <vt:lpstr>Why Autonomous Planner under Uncertainty ?</vt:lpstr>
      <vt:lpstr>Proposed Framework</vt:lpstr>
      <vt:lpstr>Proposed Framework</vt:lpstr>
      <vt:lpstr>Proposed Optimization Problem</vt:lpstr>
      <vt:lpstr>Verifying Model Fidelity 1: Dynamics</vt:lpstr>
      <vt:lpstr>Proposed Optimization Problem</vt:lpstr>
      <vt:lpstr>Verifying Model Fidelity 2: Uncertainty Quantification </vt:lpstr>
      <vt:lpstr>Proposed Optimization Problem</vt:lpstr>
      <vt:lpstr>Modeling Uncertainty Propagation</vt:lpstr>
      <vt:lpstr>Modeling Uncertainty Propagation</vt:lpstr>
      <vt:lpstr>Modeling Uncertainty Propagation</vt:lpstr>
      <vt:lpstr>Proposed Optimization Problem</vt:lpstr>
      <vt:lpstr>Observation Constraints for the Reconnaissance Phase</vt:lpstr>
      <vt:lpstr>PowerPoint Presentation</vt:lpstr>
      <vt:lpstr>Mathematical Representation of the Proposed Problem </vt:lpstr>
      <vt:lpstr>Mathematical Representation of the Proposed Problem </vt:lpstr>
      <vt:lpstr>Mathematical Representation of the Proposed Problem </vt:lpstr>
      <vt:lpstr>Mathematical Representation of the Proposed Problem </vt:lpstr>
      <vt:lpstr>Mathematical Representation of the State Constraints 1</vt:lpstr>
      <vt:lpstr>Mathematical Representation of the State Constraints 2</vt:lpstr>
      <vt:lpstr>Content Overview</vt:lpstr>
      <vt:lpstr>DEMO using MuSCAT</vt:lpstr>
      <vt:lpstr>Resulting Trajectory (Recon B for Nightingale)</vt:lpstr>
      <vt:lpstr>Resulting Trajectory (Recon B for Nightingale)</vt:lpstr>
      <vt:lpstr>Constraints Satisfaction (Recon B for Nightingale)</vt:lpstr>
      <vt:lpstr>Constraints Satisfaction (Recon B for Nightingale)</vt:lpstr>
      <vt:lpstr>Attitude and Battery SoC Profile (Recon B for Nightingale)</vt:lpstr>
      <vt:lpstr>Autonomous Planner Outperforms the Current Practice (OSIRIS-Rex, Recon B phase)</vt:lpstr>
      <vt:lpstr>Takeaways</vt:lpstr>
      <vt:lpstr>Papers</vt:lpstr>
      <vt:lpstr>Acknowledgements</vt:lpstr>
      <vt:lpstr>PowerPoint Presentation</vt:lpstr>
      <vt:lpstr>Proposed Framework</vt:lpstr>
      <vt:lpstr>Proposed Optimization Problem</vt:lpstr>
      <vt:lpstr>Example of Model Verifications – Decoupling Battery</vt:lpstr>
      <vt:lpstr>Modeling Uncertainty Propagation</vt:lpstr>
      <vt:lpstr>Constraints Satisfaction</vt:lpstr>
      <vt:lpstr>Model Assurance using MuSCAT </vt:lpstr>
      <vt:lpstr>Problem Formulation</vt:lpstr>
      <vt:lpstr>PowerPoint Presentation</vt:lpstr>
      <vt:lpstr>PowerPoint Presentation</vt:lpstr>
      <vt:lpstr>PowerPoint Presentation</vt:lpstr>
      <vt:lpstr>Mathematical Representation of the Proposed Problem </vt:lpstr>
      <vt:lpstr>Mathematical Representation of the Proposed Problem </vt:lpstr>
      <vt:lpstr>Mathematical Representation of the Proposed Problem </vt:lpstr>
      <vt:lpstr>Mathematical Representation of the Proposed Problem </vt:lpstr>
      <vt:lpstr>Proposed Idea: Stochastic Optimal Control Approach</vt:lpstr>
      <vt:lpstr>Proposed Idea: Stochastic Optimal Control Approach</vt:lpstr>
      <vt:lpstr>Proposed Idea: Stochastic Optimal Control Approach</vt:lpstr>
      <vt:lpstr>Proposed Idea: Stochastic Optimal Control Approach</vt:lpstr>
      <vt:lpstr>Why Autonomous Planner under Uncertainty ?</vt:lpstr>
      <vt:lpstr>Why Autonomous Planner under Uncertainty ?</vt:lpstr>
      <vt:lpstr>Why Autonomous Planner under Uncertainty ?</vt:lpstr>
      <vt:lpstr>Paper Plans &amp; Future Works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Cauligi, Abhishek S (US 347F)</cp:lastModifiedBy>
  <cp:revision>912</cp:revision>
  <dcterms:created xsi:type="dcterms:W3CDTF">2016-09-08T21:41:17Z</dcterms:created>
  <dcterms:modified xsi:type="dcterms:W3CDTF">2024-12-10T01:55:31Z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0acc92f-88bb-42c6-a58c-f45ee27daa37_Enabled">
    <vt:lpwstr>true</vt:lpwstr>
  </property>
  <property fmtid="{D5CDD505-2E9C-101B-9397-08002B2CF9AE}" pid="3" name="MSIP_Label_70acc92f-88bb-42c6-a58c-f45ee27daa37_SetDate">
    <vt:lpwstr>2024-08-30T07:09:50Z</vt:lpwstr>
  </property>
  <property fmtid="{D5CDD505-2E9C-101B-9397-08002B2CF9AE}" pid="4" name="MSIP_Label_70acc92f-88bb-42c6-a58c-f45ee27daa37_Method">
    <vt:lpwstr>Privileged</vt:lpwstr>
  </property>
  <property fmtid="{D5CDD505-2E9C-101B-9397-08002B2CF9AE}" pid="5" name="MSIP_Label_70acc92f-88bb-42c6-a58c-f45ee27daa37_Name">
    <vt:lpwstr>JPL Caltech Proprietary - Business Discreet Restricted​</vt:lpwstr>
  </property>
  <property fmtid="{D5CDD505-2E9C-101B-9397-08002B2CF9AE}" pid="6" name="MSIP_Label_70acc92f-88bb-42c6-a58c-f45ee27daa37_SiteId">
    <vt:lpwstr>545921e0-10ef-4398-8713-9832ac563dad</vt:lpwstr>
  </property>
  <property fmtid="{D5CDD505-2E9C-101B-9397-08002B2CF9AE}" pid="7" name="MSIP_Label_70acc92f-88bb-42c6-a58c-f45ee27daa37_ActionId">
    <vt:lpwstr>768d71cc-b77c-48d4-b4f9-131930d1440c</vt:lpwstr>
  </property>
  <property fmtid="{D5CDD505-2E9C-101B-9397-08002B2CF9AE}" pid="8" name="MSIP_Label_70acc92f-88bb-42c6-a58c-f45ee27daa37_ContentBits">
    <vt:lpwstr>0</vt:lpwstr>
  </property>
</Properties>
</file>