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73" r:id="rId2"/>
  </p:sldMasterIdLst>
  <p:notesMasterIdLst>
    <p:notesMasterId r:id="rId25"/>
  </p:notesMasterIdLst>
  <p:handoutMasterIdLst>
    <p:handoutMasterId r:id="rId26"/>
  </p:handoutMasterIdLst>
  <p:sldIdLst>
    <p:sldId id="277" r:id="rId3"/>
    <p:sldId id="281" r:id="rId4"/>
    <p:sldId id="282" r:id="rId5"/>
    <p:sldId id="283" r:id="rId6"/>
    <p:sldId id="286" r:id="rId7"/>
    <p:sldId id="288" r:id="rId8"/>
    <p:sldId id="290" r:id="rId9"/>
    <p:sldId id="293" r:id="rId10"/>
    <p:sldId id="294" r:id="rId11"/>
    <p:sldId id="291" r:id="rId12"/>
    <p:sldId id="295" r:id="rId13"/>
    <p:sldId id="296" r:id="rId14"/>
    <p:sldId id="297" r:id="rId15"/>
    <p:sldId id="301" r:id="rId16"/>
    <p:sldId id="300" r:id="rId17"/>
    <p:sldId id="304" r:id="rId18"/>
    <p:sldId id="303" r:id="rId19"/>
    <p:sldId id="278" r:id="rId20"/>
    <p:sldId id="287" r:id="rId21"/>
    <p:sldId id="298" r:id="rId22"/>
    <p:sldId id="305" r:id="rId23"/>
    <p:sldId id="306" r:id="rId24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EC718D-A90E-9E4E-AA04-C0E6DE6E16E3}">
          <p14:sldIdLst>
            <p14:sldId id="277"/>
            <p14:sldId id="281"/>
            <p14:sldId id="282"/>
            <p14:sldId id="283"/>
            <p14:sldId id="286"/>
            <p14:sldId id="288"/>
            <p14:sldId id="290"/>
            <p14:sldId id="293"/>
            <p14:sldId id="294"/>
            <p14:sldId id="291"/>
            <p14:sldId id="295"/>
            <p14:sldId id="296"/>
            <p14:sldId id="297"/>
            <p14:sldId id="301"/>
            <p14:sldId id="300"/>
            <p14:sldId id="304"/>
            <p14:sldId id="303"/>
            <p14:sldId id="278"/>
          </p14:sldIdLst>
        </p14:section>
        <p14:section name="Backup" id="{01BF098B-F45D-EF4D-9568-26CDA8EBA164}">
          <p14:sldIdLst>
            <p14:sldId id="287"/>
            <p14:sldId id="298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6"/>
    <p:restoredTop sz="90680" autoAdjust="0"/>
  </p:normalViewPr>
  <p:slideViewPr>
    <p:cSldViewPr snapToGrid="0" snapToObjects="1">
      <p:cViewPr varScale="1">
        <p:scale>
          <a:sx n="109" d="100"/>
          <a:sy n="109" d="100"/>
        </p:scale>
        <p:origin x="184" y="25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8/19/24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8/19/24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– Perpendicular to the axis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9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– Perpendicular to the axis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0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73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Design with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5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1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– Perpendicular to the axis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6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C96F477-1573-42B6-8124-1C5E2CCC0FD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9160BD7-9A24-46F0-B588-84A24FB50E43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0C67-0F6D-4A63-8E63-273C3D00EFA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D7FBDF3-D11F-4F70-8F9F-651D17F84E13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8357F6-0510-479E-9626-ED401C3312B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867B-514B-4F27-82D6-3C76A0181DB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A7BB-C868-4082-9DAC-3FE8412AC8FD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56" y="200823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090E-3817-4555-91F3-FAFE914C4AA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6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9" y="1184382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34" y="3921596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6" y="4219781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5605049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C27A7D9-79A5-4F31-811A-2700B483370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DFFDBDF-FD53-4339-9B2B-8D4083A87E6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F51E6BA-1B59-444E-9924-1C6BFE86556B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AEFA50C-A13C-4DCE-AFB3-2B7442276FB3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A287370-5FF0-4902-B346-9505C44AD782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813C2AF-4676-455E-83CB-EFCE637AA52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2AB4888-AE87-452C-ACA0-2DD465CE82D2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9C12B0F-F129-4DB1-8648-A5DD68566654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AE7DE20-9D8E-407E-8A33-FA12941AFDC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CD2BB3B-355B-433D-AA8F-2232AA9A09D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53B94B2-764B-4AEE-8E86-36209B57D673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3741-3649-40C7-AC1C-DC0B03113BF9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200823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B3C8-D16C-4285-BF05-882F8349482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33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84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61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05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08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40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78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24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75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1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62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73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56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21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8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26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38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18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4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A7BB-C868-4082-9DAC-3FE8412AC8FD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08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93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42240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6CB3C8-D16C-4285-BF05-882F83494820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2360" y="4802823"/>
            <a:ext cx="60137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4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07" r:id="rId36"/>
    <p:sldLayoutId id="2147483708" r:id="rId37"/>
    <p:sldLayoutId id="2147483718" r:id="rId38"/>
    <p:sldLayoutId id="2147483724" r:id="rId3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STS-Vision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Camera Pose Ground Truth Tool</a:t>
            </a:r>
          </a:p>
        </p:txBody>
      </p:sp>
      <p:pic>
        <p:nvPicPr>
          <p:cNvPr id="7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Jorge Enriquez</a:t>
            </a:r>
          </a:p>
          <a:p>
            <a:r>
              <a:rPr lang="en-US" dirty="0"/>
              <a:t>Mentors:</a:t>
            </a:r>
          </a:p>
          <a:p>
            <a:r>
              <a:rPr lang="en-US" dirty="0"/>
              <a:t>Philip Bailey, Tu-Hoa Pham</a:t>
            </a:r>
          </a:p>
          <a:p>
            <a:r>
              <a:rPr lang="en-US" dirty="0"/>
              <a:t>Jet Propulsion Laboratory, California Institute of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70DCD-5BF9-F28B-C299-57DDECE59843}"/>
              </a:ext>
            </a:extLst>
          </p:cNvPr>
          <p:cNvSpPr txBox="1"/>
          <p:nvPr/>
        </p:nvSpPr>
        <p:spPr>
          <a:xfrm>
            <a:off x="5546725" y="4681835"/>
            <a:ext cx="366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effectLst/>
              </a:rPr>
              <a:t>Pre-Decisional Information – For Planning and Discussion Purposes Only</a:t>
            </a:r>
            <a:br>
              <a:rPr lang="en-US" sz="800" dirty="0">
                <a:solidFill>
                  <a:schemeClr val="bg1"/>
                </a:solidFill>
              </a:rPr>
            </a:br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</p:spTree>
    <p:extLst>
      <p:ext uri="{BB962C8B-B14F-4D97-AF65-F5344CB8AC3E}">
        <p14:creationId xmlns:p14="http://schemas.microsoft.com/office/powerpoint/2010/main" val="23532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33925-EB75-9E0B-15C1-01DB3FCFAA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56D727E-8C73-3EA7-0CCC-40AB3341DA8D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640" y="839374"/>
            <a:ext cx="6400800" cy="36861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F3AC-E18E-C346-561A-6D7BE54DD3C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F95E-BB0C-392A-7CD7-EBF0A9DA7C5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877C-51F7-2AE1-2CB2-C2F52B689F5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84ECE61-499D-D36A-3318-2AB2A1DDA226}"/>
              </a:ext>
            </a:extLst>
          </p:cNvPr>
          <p:cNvSpPr txBox="1">
            <a:spLocks/>
          </p:cNvSpPr>
          <p:nvPr/>
        </p:nvSpPr>
        <p:spPr>
          <a:xfrm>
            <a:off x="254000" y="334933"/>
            <a:ext cx="8514080" cy="43410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Design [3]</a:t>
            </a:r>
          </a:p>
        </p:txBody>
      </p:sp>
    </p:spTree>
    <p:extLst>
      <p:ext uri="{BB962C8B-B14F-4D97-AF65-F5344CB8AC3E}">
        <p14:creationId xmlns:p14="http://schemas.microsoft.com/office/powerpoint/2010/main" val="29764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E29A68-0D14-32EF-BCF6-845E26A1C9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14629" y="949567"/>
            <a:ext cx="3211513" cy="345367"/>
          </a:xfrm>
        </p:spPr>
        <p:txBody>
          <a:bodyPr/>
          <a:lstStyle/>
          <a:p>
            <a:r>
              <a:rPr lang="en-US" sz="2000" dirty="0"/>
              <a:t>Render Images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EC1A6-51FA-096F-7CC9-11585E6D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[1]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2FE6F-7E34-77FD-7249-75245E82E2D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14629" y="1426250"/>
            <a:ext cx="3211513" cy="25482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 rasterizer tool is present, GTT can send commands to generate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Rendered Image can be toggled, displaying the original image and the rendered image like a gif.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Rendered Image is automatically saved with original image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E74C5-C176-C60E-1675-6568CA617D3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D00DCC-3CB8-A9FA-9958-521A0F4E877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0022FC-6DE4-B5C9-1300-0364375D780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0DA20B06-CFB9-A359-7A63-ABDD8B965E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9" y="957819"/>
            <a:ext cx="3713688" cy="3713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248C8C-321A-E4C9-4104-DFB1ADC5B00E}"/>
              </a:ext>
            </a:extLst>
          </p:cNvPr>
          <p:cNvSpPr txBox="1"/>
          <p:nvPr/>
        </p:nvSpPr>
        <p:spPr>
          <a:xfrm>
            <a:off x="5099538" y="1076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8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E29A68-0D14-32EF-BCF6-845E26A1C9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14629" y="949567"/>
            <a:ext cx="3211513" cy="345367"/>
          </a:xfrm>
        </p:spPr>
        <p:txBody>
          <a:bodyPr/>
          <a:lstStyle/>
          <a:p>
            <a:r>
              <a:rPr lang="en-US" sz="2000" dirty="0"/>
              <a:t>Slider Tool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EC1A6-51FA-096F-7CC9-11585E6D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[2]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2FE6F-7E34-77FD-7249-75245E82E2D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14629" y="1426250"/>
            <a:ext cx="3211513" cy="25482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Takes two images and overlays them in a way that a slider can blend seamlessly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Needs rasterizer to produce a rendered image if utilized within the GTT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run independently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E74C5-C176-C60E-1675-6568CA617D3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0022FC-6DE4-B5C9-1300-0364375D780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slider_but_better">
            <a:hlinkClick r:id="" action="ppaction://media"/>
            <a:extLst>
              <a:ext uri="{FF2B5EF4-FFF2-40B4-BE49-F238E27FC236}">
                <a16:creationId xmlns:a16="http://schemas.microsoft.com/office/drawing/2014/main" id="{74539B9F-62FA-C7E0-D636-F04D4C035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998" y="1002287"/>
            <a:ext cx="3813209" cy="3267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71A057-EF87-A64D-8947-9154B5252B5E}"/>
              </a:ext>
            </a:extLst>
          </p:cNvPr>
          <p:cNvSpPr txBox="1"/>
          <p:nvPr/>
        </p:nvSpPr>
        <p:spPr>
          <a:xfrm>
            <a:off x="3907279" y="6396335"/>
            <a:ext cx="366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effectLst/>
              </a:rPr>
              <a:t>Pre-Decisional Information – For Planning and Discussion Purposes Only</a:t>
            </a:r>
            <a:br>
              <a:rPr lang="en-US" sz="800" dirty="0">
                <a:solidFill>
                  <a:schemeClr val="bg1"/>
                </a:solidFill>
              </a:rPr>
            </a:br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978ABA8E-FC50-3C1F-2C4C-58EA055BADF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676400" y="4802823"/>
            <a:ext cx="5775960" cy="274637"/>
          </a:xfrm>
        </p:spPr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</p:spTree>
    <p:extLst>
      <p:ext uri="{BB962C8B-B14F-4D97-AF65-F5344CB8AC3E}">
        <p14:creationId xmlns:p14="http://schemas.microsoft.com/office/powerpoint/2010/main" val="6218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E29A68-0D14-32EF-BCF6-845E26A1C9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14629" y="949567"/>
            <a:ext cx="3211513" cy="345367"/>
          </a:xfrm>
        </p:spPr>
        <p:txBody>
          <a:bodyPr/>
          <a:lstStyle/>
          <a:p>
            <a:r>
              <a:rPr lang="en-US" sz="2000" dirty="0"/>
              <a:t>Save Files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EC1A6-51FA-096F-7CC9-11585E6D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[3]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2FE6F-7E34-77FD-7249-75245E82E2D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14629" y="1426250"/>
            <a:ext cx="3211513" cy="25482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Saves points (Reference, Test, Projected)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Saves the transformation matrix generated by PnP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Saves the current canvas on display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E74C5-C176-C60E-1675-6568CA617D3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0022FC-6DE4-B5C9-1300-0364375D780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A screenshot of a menu&#10;&#10;Description automatically generated">
            <a:extLst>
              <a:ext uri="{FF2B5EF4-FFF2-40B4-BE49-F238E27FC236}">
                <a16:creationId xmlns:a16="http://schemas.microsoft.com/office/drawing/2014/main" id="{C02B936D-0457-08B2-C30A-1B266647D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065" y="949567"/>
            <a:ext cx="3038621" cy="3094895"/>
          </a:xfrm>
          <a:prstGeom prst="rect">
            <a:avLst/>
          </a:prstGeom>
        </p:spPr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9EFB1DCF-D6AE-AAE2-D732-6436E5AE965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676400" y="4802823"/>
            <a:ext cx="5775960" cy="274637"/>
          </a:xfrm>
        </p:spPr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</p:spTree>
    <p:extLst>
      <p:ext uri="{BB962C8B-B14F-4D97-AF65-F5344CB8AC3E}">
        <p14:creationId xmlns:p14="http://schemas.microsoft.com/office/powerpoint/2010/main" val="339274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close-up of a machine&#10;&#10;Description automatically generated">
            <a:extLst>
              <a:ext uri="{FF2B5EF4-FFF2-40B4-BE49-F238E27FC236}">
                <a16:creationId xmlns:a16="http://schemas.microsoft.com/office/drawing/2014/main" id="{29E3BD5B-9E2B-8E29-53F1-5814E1344F3D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10" y="2303244"/>
            <a:ext cx="2474351" cy="24743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773A24-B346-5936-D0A0-0EE05C8B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[1]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AF640-B75E-8521-2D09-97690CF3EE6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2436" y="1209967"/>
            <a:ext cx="4216400" cy="3311234"/>
          </a:xfrm>
        </p:spPr>
        <p:txBody>
          <a:bodyPr/>
          <a:lstStyle/>
          <a:p>
            <a:r>
              <a:rPr lang="en-US" sz="1600" dirty="0"/>
              <a:t>0.3 mm normal error; 2 mm lateral; </a:t>
            </a:r>
            <a:br>
              <a:rPr lang="en-US" sz="1600" dirty="0"/>
            </a:br>
            <a:r>
              <a:rPr lang="en-US" sz="1600" dirty="0"/>
              <a:t>28 </a:t>
            </a:r>
            <a:r>
              <a:rPr lang="en-US" sz="1600" dirty="0" err="1"/>
              <a:t>mrad</a:t>
            </a:r>
            <a:r>
              <a:rPr lang="en-US" sz="1600" dirty="0"/>
              <a:t> in out of plane</a:t>
            </a:r>
          </a:p>
          <a:p>
            <a:r>
              <a:rPr lang="en-US" sz="1600" dirty="0"/>
              <a:t>Another round of testing with more points and lower reprojection error threshold is warranted</a:t>
            </a:r>
          </a:p>
          <a:p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071E3A-4A44-FC8B-20A7-5FB4B5907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436" y="766023"/>
            <a:ext cx="4216400" cy="443943"/>
          </a:xfrm>
        </p:spPr>
        <p:txBody>
          <a:bodyPr/>
          <a:lstStyle/>
          <a:p>
            <a:r>
              <a:rPr lang="en-US" dirty="0"/>
              <a:t>Douglass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84FE53-BC8D-96F9-F3B3-7E61D1E50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3600" y="755849"/>
            <a:ext cx="4216400" cy="443943"/>
          </a:xfrm>
        </p:spPr>
        <p:txBody>
          <a:bodyPr/>
          <a:lstStyle/>
          <a:p>
            <a:r>
              <a:rPr lang="en-US" dirty="0"/>
              <a:t>Mars 2020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804D910-CBA0-03FC-5531-8F3D0138EF2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240DB8-C8E9-83C6-AAD2-40125E61EBC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0C8E2BD-7189-9AD1-77C2-BAC26DFEBB67}"/>
              </a:ext>
            </a:extLst>
          </p:cNvPr>
          <p:cNvSpPr txBox="1">
            <a:spLocks/>
          </p:cNvSpPr>
          <p:nvPr/>
        </p:nvSpPr>
        <p:spPr>
          <a:xfrm>
            <a:off x="4511040" y="1189950"/>
            <a:ext cx="4216400" cy="331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Due to the close FOV of the camera, points bunch up, introducing bias</a:t>
            </a:r>
          </a:p>
          <a:p>
            <a:r>
              <a:rPr lang="en-US" sz="1600" dirty="0"/>
              <a:t>Images with a farther FOV lack the quality to correctly quantify error</a:t>
            </a:r>
          </a:p>
          <a:p>
            <a:endParaRPr lang="en-US" sz="1600" dirty="0"/>
          </a:p>
        </p:txBody>
      </p:sp>
      <p:pic>
        <p:nvPicPr>
          <p:cNvPr id="20" name="Picture 19" descr="A close up of a machine&#10;&#10;Description automatically generated">
            <a:extLst>
              <a:ext uri="{FF2B5EF4-FFF2-40B4-BE49-F238E27FC236}">
                <a16:creationId xmlns:a16="http://schemas.microsoft.com/office/drawing/2014/main" id="{1EFED3BB-0E54-0A62-4A01-82261CD545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39302" y="2626516"/>
            <a:ext cx="2474351" cy="1801711"/>
          </a:xfrm>
          <a:prstGeom prst="rect">
            <a:avLst/>
          </a:prstGeom>
        </p:spPr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AE3D5D35-517E-5BF6-91D0-5715F767E820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3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449528-E55B-E09E-E28A-EF23D1A4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[2]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5D9223-2FE9-2DD4-E15F-B0988E290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771247"/>
            <a:ext cx="8514080" cy="350262"/>
          </a:xfrm>
        </p:spPr>
        <p:txBody>
          <a:bodyPr/>
          <a:lstStyle/>
          <a:p>
            <a:r>
              <a:rPr lang="en-US" b="1" dirty="0"/>
              <a:t>Hi-Fidelity Douglass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20859-90CF-D212-FDFA-D8342DC3484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1A00FE-9C09-E82B-4F55-D90895B3BF6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C584FD-6488-1789-08E8-03791AF9035A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019" y="1119188"/>
            <a:ext cx="3360737" cy="336073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EFEE87D-E7E6-AF45-0AFA-C784ADF6290D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258596"/>
            <a:ext cx="4216400" cy="3096208"/>
          </a:xfrm>
          <a:prstGeom prst="rect">
            <a:avLst/>
          </a:prstGeom>
        </p:spPr>
      </p:pic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931AFECC-4B8E-87EC-73D0-39FC9B693749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81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F1C9AF-6460-6C34-4C30-3C3EDE04F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C8129-8ECB-5A0E-6F0D-E93196BF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Whats</a:t>
            </a:r>
            <a:r>
              <a:rPr lang="en-US" dirty="0"/>
              <a:t> next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816DE4-C76B-57D0-84AF-A8D7FE2837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762000"/>
            <a:ext cx="4216400" cy="3555999"/>
          </a:xfrm>
        </p:spPr>
        <p:txBody>
          <a:bodyPr/>
          <a:lstStyle/>
          <a:p>
            <a:r>
              <a:rPr lang="en-US" dirty="0"/>
              <a:t>Get a job! </a:t>
            </a:r>
          </a:p>
          <a:p>
            <a:pPr lvl="1"/>
            <a:r>
              <a:rPr lang="en-US" dirty="0"/>
              <a:t>Computer Vision</a:t>
            </a:r>
          </a:p>
          <a:p>
            <a:pPr lvl="1"/>
            <a:r>
              <a:rPr lang="en-US" dirty="0"/>
              <a:t>ML / AI</a:t>
            </a:r>
          </a:p>
          <a:p>
            <a:pPr lvl="1"/>
            <a:r>
              <a:rPr lang="en-US" dirty="0"/>
              <a:t>Compilers</a:t>
            </a:r>
          </a:p>
          <a:p>
            <a:r>
              <a:rPr lang="en-US" dirty="0"/>
              <a:t>Study for the GRE</a:t>
            </a:r>
          </a:p>
          <a:p>
            <a:r>
              <a:rPr lang="en-US" dirty="0"/>
              <a:t>Get Masters</a:t>
            </a:r>
          </a:p>
          <a:p>
            <a:r>
              <a:rPr lang="en-US" dirty="0"/>
              <a:t>???</a:t>
            </a:r>
          </a:p>
          <a:p>
            <a:r>
              <a:rPr lang="en-US" dirty="0"/>
              <a:t>Return to JPL!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4C823-A9BA-A4B7-5C89-58B8CEE66C3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813C2AF-4676-455E-83CB-EFCE637AA52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27F05-C37F-8863-5C3A-D9FE686E527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Content Placeholder 5" descr="A machine attached to a vehicle&#10;&#10;Description automatically generated">
            <a:extLst>
              <a:ext uri="{FF2B5EF4-FFF2-40B4-BE49-F238E27FC236}">
                <a16:creationId xmlns:a16="http://schemas.microsoft.com/office/drawing/2014/main" id="{23CB10A9-A35F-3E20-1CA0-1FDEA4AAA0A9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809" y="762000"/>
            <a:ext cx="2328862" cy="3186112"/>
          </a:xfrm>
        </p:spPr>
      </p:pic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023177A6-34F4-DF4B-465B-C3C676C7EC9F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1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F1C9AF-6460-6C34-4C30-3C3EDE04F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C8129-8ECB-5A0E-6F0D-E93196BF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816DE4-C76B-57D0-84AF-A8D7FE2837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762000"/>
            <a:ext cx="4216400" cy="3555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Special Thanks</a:t>
            </a:r>
          </a:p>
          <a:p>
            <a:r>
              <a:rPr lang="en-US" dirty="0"/>
              <a:t>Phil Bailey</a:t>
            </a:r>
          </a:p>
          <a:p>
            <a:r>
              <a:rPr lang="en-US" dirty="0"/>
              <a:t>Tu-Hoa Pham</a:t>
            </a:r>
          </a:p>
          <a:p>
            <a:r>
              <a:rPr lang="en-US" dirty="0"/>
              <a:t>Philip </a:t>
            </a:r>
            <a:r>
              <a:rPr lang="en-US" dirty="0" err="1"/>
              <a:t>Twu</a:t>
            </a:r>
            <a:endParaRPr lang="en-US" dirty="0"/>
          </a:p>
          <a:p>
            <a:r>
              <a:rPr lang="en-US" dirty="0"/>
              <a:t>Todd Litwin</a:t>
            </a:r>
          </a:p>
          <a:p>
            <a:r>
              <a:rPr lang="en-US" dirty="0"/>
              <a:t>Austin Kwon</a:t>
            </a:r>
          </a:p>
          <a:p>
            <a:r>
              <a:rPr lang="en-US" dirty="0"/>
              <a:t>Federico Pizarro</a:t>
            </a:r>
          </a:p>
          <a:p>
            <a:pPr marL="0" indent="0">
              <a:buNone/>
            </a:pPr>
            <a:r>
              <a:rPr lang="en-US" dirty="0"/>
              <a:t>And to everyone else, </a:t>
            </a:r>
            <a:r>
              <a:rPr lang="en-US"/>
              <a:t>Thank You!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4C823-A9BA-A4B7-5C89-58B8CEE66C3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813C2AF-4676-455E-83CB-EFCE637AA52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27F05-C37F-8863-5C3A-D9FE686E527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A93AF-CEF8-7F4B-08EB-B8469015D39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D698EC33-969C-3EB1-3C9F-FC520B5BDED9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63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C76D-3E31-417C-980A-EE629F2F26A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9E3D49C8-7EA3-4961-54A2-DA6AB8B868AD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2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DDB4-37F6-8314-C7C9-CCEE16D75F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A2D52F-2A3E-2F51-AA1A-112D28FB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D9D7CB-2BE2-3D84-92EF-1DBAE4A0C1D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762000"/>
            <a:ext cx="8513763" cy="3981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/>
              <a:t>Perspective N Point</a:t>
            </a:r>
          </a:p>
          <a:p>
            <a:pPr marL="0" indent="0">
              <a:buNone/>
            </a:pPr>
            <a:r>
              <a:rPr lang="en-US" sz="1600" dirty="0"/>
              <a:t>Camera Matrix: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3D Points (w/r the world): 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2D Points (w/r the frame):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Rotation / Translation Matrix: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7F318-687B-3395-FE35-C7F9F1E2214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32271-CEA0-DA1E-E66B-6D3BD2F927E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 descr="A close-up of a number&#10;&#10;Description automatically generated">
            <a:extLst>
              <a:ext uri="{FF2B5EF4-FFF2-40B4-BE49-F238E27FC236}">
                <a16:creationId xmlns:a16="http://schemas.microsoft.com/office/drawing/2014/main" id="{920FBEF5-665A-5DFC-C410-70ACA46F7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628" y="1104258"/>
            <a:ext cx="1142998" cy="81581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036183-78B0-E92C-A5C5-A471F1AFC179}"/>
              </a:ext>
            </a:extLst>
          </p:cNvPr>
          <p:cNvCxnSpPr>
            <a:cxnSpLocks/>
          </p:cNvCxnSpPr>
          <p:nvPr/>
        </p:nvCxnSpPr>
        <p:spPr>
          <a:xfrm flipH="1">
            <a:off x="3413857" y="1470634"/>
            <a:ext cx="613184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rame 10">
            <a:extLst>
              <a:ext uri="{FF2B5EF4-FFF2-40B4-BE49-F238E27FC236}">
                <a16:creationId xmlns:a16="http://schemas.microsoft.com/office/drawing/2014/main" id="{7348F8B2-2EA7-030A-889D-DEDB37A2F2B3}"/>
              </a:ext>
            </a:extLst>
          </p:cNvPr>
          <p:cNvSpPr/>
          <p:nvPr/>
        </p:nvSpPr>
        <p:spPr>
          <a:xfrm>
            <a:off x="1906171" y="1082445"/>
            <a:ext cx="1279912" cy="853447"/>
          </a:xfrm>
          <a:prstGeom prst="frame">
            <a:avLst>
              <a:gd name="adj1" fmla="val 8034"/>
            </a:avLst>
          </a:prstGeom>
          <a:solidFill>
            <a:srgbClr val="7030A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2836A-BE90-AED0-6CED-0324F7A3C96A}"/>
              </a:ext>
            </a:extLst>
          </p:cNvPr>
          <p:cNvSpPr txBox="1"/>
          <p:nvPr/>
        </p:nvSpPr>
        <p:spPr>
          <a:xfrm>
            <a:off x="4027041" y="1273709"/>
            <a:ext cx="1874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Pinhole Camera </a:t>
            </a:r>
          </a:p>
        </p:txBody>
      </p:sp>
      <p:pic>
        <p:nvPicPr>
          <p:cNvPr id="13" name="Picture 12" descr="A black and white rectangular object with letters and numbers&#10;&#10;Description automatically generated">
            <a:extLst>
              <a:ext uri="{FF2B5EF4-FFF2-40B4-BE49-F238E27FC236}">
                <a16:creationId xmlns:a16="http://schemas.microsoft.com/office/drawing/2014/main" id="{C6C8A4D3-86A6-F26F-7375-14CE8ED4E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34" y="2054641"/>
            <a:ext cx="402683" cy="785232"/>
          </a:xfrm>
          <a:prstGeom prst="rect">
            <a:avLst/>
          </a:prstGeom>
        </p:spPr>
      </p:pic>
      <p:sp>
        <p:nvSpPr>
          <p:cNvPr id="14" name="Frame 13">
            <a:extLst>
              <a:ext uri="{FF2B5EF4-FFF2-40B4-BE49-F238E27FC236}">
                <a16:creationId xmlns:a16="http://schemas.microsoft.com/office/drawing/2014/main" id="{B3F16CF2-AE51-EBFF-7290-EDAF4B49105E}"/>
              </a:ext>
            </a:extLst>
          </p:cNvPr>
          <p:cNvSpPr/>
          <p:nvPr/>
        </p:nvSpPr>
        <p:spPr>
          <a:xfrm>
            <a:off x="2785151" y="2029241"/>
            <a:ext cx="499655" cy="825500"/>
          </a:xfrm>
          <a:prstGeom prst="frame">
            <a:avLst>
              <a:gd name="adj1" fmla="val 10100"/>
            </a:avLst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5942B1-F891-D38C-2228-97CD777711CA}"/>
              </a:ext>
            </a:extLst>
          </p:cNvPr>
          <p:cNvCxnSpPr>
            <a:cxnSpLocks/>
          </p:cNvCxnSpPr>
          <p:nvPr/>
        </p:nvCxnSpPr>
        <p:spPr>
          <a:xfrm flipH="1">
            <a:off x="3475058" y="2425679"/>
            <a:ext cx="613184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37C234-D1ED-C887-3CBB-0E523D3CC838}"/>
              </a:ext>
            </a:extLst>
          </p:cNvPr>
          <p:cNvSpPr txBox="1"/>
          <p:nvPr/>
        </p:nvSpPr>
        <p:spPr>
          <a:xfrm>
            <a:off x="4219892" y="2241013"/>
            <a:ext cx="479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Given by CAD Model (3D Reference Points)</a:t>
            </a:r>
          </a:p>
        </p:txBody>
      </p:sp>
      <p:pic>
        <p:nvPicPr>
          <p:cNvPr id="18" name="Picture 17" descr="A black rectangular object with letters and numbers&#10;&#10;Description automatically generated">
            <a:extLst>
              <a:ext uri="{FF2B5EF4-FFF2-40B4-BE49-F238E27FC236}">
                <a16:creationId xmlns:a16="http://schemas.microsoft.com/office/drawing/2014/main" id="{9BD304F0-9C44-1003-8BC1-51EE98475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412" y="2948090"/>
            <a:ext cx="567066" cy="780953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DEC0B573-5B31-BEB1-67CC-29C6D87466E8}"/>
              </a:ext>
            </a:extLst>
          </p:cNvPr>
          <p:cNvSpPr/>
          <p:nvPr/>
        </p:nvSpPr>
        <p:spPr>
          <a:xfrm>
            <a:off x="2791729" y="2925274"/>
            <a:ext cx="567066" cy="825500"/>
          </a:xfrm>
          <a:prstGeom prst="frame">
            <a:avLst>
              <a:gd name="adj1" fmla="val 1010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B31933-5F3A-B875-7FFE-983444FC0FFC}"/>
              </a:ext>
            </a:extLst>
          </p:cNvPr>
          <p:cNvCxnSpPr>
            <a:cxnSpLocks/>
          </p:cNvCxnSpPr>
          <p:nvPr/>
        </p:nvCxnSpPr>
        <p:spPr>
          <a:xfrm flipH="1">
            <a:off x="3439888" y="3347498"/>
            <a:ext cx="613184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F7076AD-213D-B3CC-857D-85E1831FA1A9}"/>
              </a:ext>
            </a:extLst>
          </p:cNvPr>
          <p:cNvSpPr txBox="1"/>
          <p:nvPr/>
        </p:nvSpPr>
        <p:spPr>
          <a:xfrm>
            <a:off x="4134165" y="3165887"/>
            <a:ext cx="34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Given by GTT (2D Test Points)</a:t>
            </a:r>
          </a:p>
        </p:txBody>
      </p:sp>
      <p:pic>
        <p:nvPicPr>
          <p:cNvPr id="25" name="Picture 24" descr="A number symbols on a white background&#10;&#10;Description automatically generated">
            <a:extLst>
              <a:ext uri="{FF2B5EF4-FFF2-40B4-BE49-F238E27FC236}">
                <a16:creationId xmlns:a16="http://schemas.microsoft.com/office/drawing/2014/main" id="{7583B582-1824-F691-029D-2C8C5C729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247" y="3861770"/>
            <a:ext cx="1273563" cy="786958"/>
          </a:xfrm>
          <a:prstGeom prst="rect">
            <a:avLst/>
          </a:prstGeom>
        </p:spPr>
      </p:pic>
      <p:sp>
        <p:nvSpPr>
          <p:cNvPr id="26" name="Frame 25">
            <a:extLst>
              <a:ext uri="{FF2B5EF4-FFF2-40B4-BE49-F238E27FC236}">
                <a16:creationId xmlns:a16="http://schemas.microsoft.com/office/drawing/2014/main" id="{EA936B58-CC4F-6347-7119-5DD1CD9AA790}"/>
              </a:ext>
            </a:extLst>
          </p:cNvPr>
          <p:cNvSpPr/>
          <p:nvPr/>
        </p:nvSpPr>
        <p:spPr>
          <a:xfrm>
            <a:off x="3001747" y="3806795"/>
            <a:ext cx="1333199" cy="890954"/>
          </a:xfrm>
          <a:prstGeom prst="frame">
            <a:avLst>
              <a:gd name="adj1" fmla="val 5461"/>
            </a:avLst>
          </a:prstGeom>
          <a:solidFill>
            <a:schemeClr val="accent6"/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AE4F16-321F-FD34-1F8E-13A01367096A}"/>
              </a:ext>
            </a:extLst>
          </p:cNvPr>
          <p:cNvCxnSpPr>
            <a:cxnSpLocks/>
          </p:cNvCxnSpPr>
          <p:nvPr/>
        </p:nvCxnSpPr>
        <p:spPr>
          <a:xfrm flipH="1">
            <a:off x="4510881" y="4252272"/>
            <a:ext cx="9544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9CCE23-02BD-F506-735D-E1DB36476750}"/>
              </a:ext>
            </a:extLst>
          </p:cNvPr>
          <p:cNvSpPr txBox="1"/>
          <p:nvPr/>
        </p:nvSpPr>
        <p:spPr>
          <a:xfrm>
            <a:off x="5572473" y="4079554"/>
            <a:ext cx="666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Goal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3200C46-A13A-A2E5-E3C9-6D941F772E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06"/>
          <a:stretch/>
        </p:blipFill>
        <p:spPr>
          <a:xfrm>
            <a:off x="6913655" y="759757"/>
            <a:ext cx="1408710" cy="243242"/>
          </a:xfrm>
          <a:prstGeom prst="rect">
            <a:avLst/>
          </a:prstGeom>
        </p:spPr>
      </p:pic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62A8E270-3EDD-A88E-4EA8-3DE710B2B5B9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0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253999" y="762000"/>
            <a:ext cx="8514080" cy="384717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Ground Truth is often acquired through external means (Vicon balls, April tags)</a:t>
            </a:r>
          </a:p>
          <a:p>
            <a:pPr>
              <a:buFontTx/>
              <a:buChar char="-"/>
            </a:pPr>
            <a:r>
              <a:rPr lang="en-US" dirty="0"/>
              <a:t>The Ground Truth Tool (GTT) allows ground truth to be generated in otherwise unreliable or unattainable circumstances.</a:t>
            </a:r>
          </a:p>
          <a:p>
            <a:pPr>
              <a:buFontTx/>
              <a:buChar char="-"/>
            </a:pPr>
            <a:r>
              <a:rPr lang="en-US" dirty="0"/>
              <a:t>Allows 2D selection of points, which are fed into a Perspective N Point algorithm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D8DE3BB-C968-463B-A792-13C1A8F9CDAD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E73B36-9D9F-489B-BCD2-77D69007A2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7A320-AE17-4D41-962E-82CE37BA3B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9336775-C238-4BA2-9145-769A49B582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4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C1097-88B1-E103-AA47-2002A9A6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EDC245-46E7-05A8-3F0E-08A442406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218A37B1-7DAF-4587-7377-BEE160DDF6C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658796"/>
            <a:ext cx="4216400" cy="2479958"/>
          </a:xfrm>
        </p:spPr>
      </p:pic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ED157DF-C240-57EF-1BA9-B6CB757E783C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838" y="1662793"/>
            <a:ext cx="4216400" cy="2484664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EE8C7-FB04-B758-1A06-0CD50F0FC8F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BC3C8-90AE-D762-1570-3E0067601F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D96A34F-3A27-9072-C488-2123A7071DEF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9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984C1C-B632-E169-1267-743ED87C5D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301E7D-3C91-EC2A-3B57-EAE46BB6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38621-C5C6-3C26-1575-81FDC23EF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B004B32-4903-224B-291B-775A850D3273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90" y="1598613"/>
            <a:ext cx="3339420" cy="2719387"/>
          </a:xfrm>
        </p:spPr>
      </p:pic>
      <p:pic>
        <p:nvPicPr>
          <p:cNvPr id="13" name="Content Placeholder 12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C3112DCF-CD63-7CA9-6C0F-2E0622A8CF79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188" y="1701933"/>
            <a:ext cx="4216400" cy="251274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9AFAF-F66E-AF08-8706-CA4C000B4C0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813C2AF-4676-455E-83CB-EFCE637AA52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C7BCA-77FF-8324-D86B-E9A939370B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E3F37F85-EC2B-59A8-B910-2D07ED8402A9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55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EC6154-30A6-A274-F84A-F4BCA7857B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B62537-260F-06C7-C53C-74DDC850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4E950-9D63-1D66-38EF-8FF410314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close up of a machine&#10;&#10;Description automatically generated">
            <a:extLst>
              <a:ext uri="{FF2B5EF4-FFF2-40B4-BE49-F238E27FC236}">
                <a16:creationId xmlns:a16="http://schemas.microsoft.com/office/drawing/2014/main" id="{92A6005A-E381-074E-FB71-6FFCFD27B180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626845" y="1598613"/>
            <a:ext cx="3470709" cy="2719387"/>
          </a:xfrm>
        </p:spPr>
      </p:pic>
      <p:pic>
        <p:nvPicPr>
          <p:cNvPr id="13" name="Content Placeholder 12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247C30ED-7C68-67D1-780B-FA6B27ADE6CB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188" y="1706474"/>
            <a:ext cx="4216400" cy="2503665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D41DC9-5E39-1CA3-337B-461A779B83C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813C2AF-4676-455E-83CB-EFCE637AA527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9C905-4DFA-CFC5-C8DB-1FC750171BF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3CC09FC-C45B-8857-ADA5-1A605C54B38E}"/>
              </a:ext>
            </a:extLst>
          </p:cNvPr>
          <p:cNvSpPr txBox="1">
            <a:spLocks/>
          </p:cNvSpPr>
          <p:nvPr/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</a:rPr>
              <a:t>Reviewed and determined not to contain CUI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8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CB494-612C-07C6-D6D6-51F02C4F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C4FDF-BE4F-D6F4-871A-0143CC5F98B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762001"/>
            <a:ext cx="3211513" cy="169870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1200" dirty="0"/>
              <a:t>Graduated CSU Northridge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B.S in Computer Science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Undergraduate Research Assistant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Image Classification using </a:t>
            </a:r>
            <a:r>
              <a:rPr lang="en-US" sz="1200" dirty="0" err="1"/>
              <a:t>EfficientNet</a:t>
            </a:r>
            <a:r>
              <a:rPr lang="en-US" sz="1200" dirty="0"/>
              <a:t>, </a:t>
            </a:r>
            <a:r>
              <a:rPr lang="en-US" sz="1200" dirty="0" err="1"/>
              <a:t>DaVit</a:t>
            </a:r>
            <a:r>
              <a:rPr lang="en-US" sz="1200" dirty="0"/>
              <a:t>, </a:t>
            </a:r>
            <a:r>
              <a:rPr lang="en-US" sz="1200" dirty="0" err="1"/>
              <a:t>MobileOne</a:t>
            </a: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/>
              <a:t>Compiler for Hierarchical State Machine language (Proteus)</a:t>
            </a:r>
          </a:p>
        </p:txBody>
      </p:sp>
      <p:pic>
        <p:nvPicPr>
          <p:cNvPr id="4" name="Content Placeholder 3" descr="A cat sitting on a wood floor&#10;&#10;Description automatically generated">
            <a:extLst>
              <a:ext uri="{FF2B5EF4-FFF2-40B4-BE49-F238E27FC236}">
                <a16:creationId xmlns:a16="http://schemas.microsoft.com/office/drawing/2014/main" id="{75609F3D-A84F-8605-BAD8-B0E0F275CAA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2" y="2523932"/>
            <a:ext cx="1505244" cy="2215662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CD3133D-0D31-D9C7-5757-4F5F7931370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5D1E817-23A5-FB6F-CA5C-E66EDFC3C9E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D61463-152F-2DA1-C9A5-5D22259B3A4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E41FACC2-CA8E-A127-2CA5-67F9D668A3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369" y="327899"/>
            <a:ext cx="1965711" cy="3494248"/>
          </a:xfrm>
          <a:prstGeom prst="rect">
            <a:avLst/>
          </a:prstGeom>
        </p:spPr>
      </p:pic>
      <p:pic>
        <p:nvPicPr>
          <p:cNvPr id="13" name="Picture 12" descr="A person playing guitar and singing into microphone&#10;&#10;Description automatically generated">
            <a:extLst>
              <a:ext uri="{FF2B5EF4-FFF2-40B4-BE49-F238E27FC236}">
                <a16:creationId xmlns:a16="http://schemas.microsoft.com/office/drawing/2014/main" id="{F39DBB92-EF81-D962-75FC-2724D5F310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477" y="2523932"/>
            <a:ext cx="1678156" cy="2237542"/>
          </a:xfrm>
          <a:prstGeom prst="rect">
            <a:avLst/>
          </a:prstGeom>
        </p:spPr>
      </p:pic>
      <p:pic>
        <p:nvPicPr>
          <p:cNvPr id="15" name="Picture 14" descr="A person standing in front of a waterfall&#10;&#10;Description automatically generated">
            <a:extLst>
              <a:ext uri="{FF2B5EF4-FFF2-40B4-BE49-F238E27FC236}">
                <a16:creationId xmlns:a16="http://schemas.microsoft.com/office/drawing/2014/main" id="{3B37840E-7208-22E3-B46D-D52B9B2F58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472" y="2523932"/>
            <a:ext cx="2975126" cy="2237542"/>
          </a:xfrm>
          <a:prstGeom prst="rect">
            <a:avLst/>
          </a:prstGeom>
        </p:spPr>
      </p:pic>
      <p:pic>
        <p:nvPicPr>
          <p:cNvPr id="17" name="Picture 16" descr="A blue character with a white face&#10;&#10;Description automatically generated">
            <a:extLst>
              <a:ext uri="{FF2B5EF4-FFF2-40B4-BE49-F238E27FC236}">
                <a16:creationId xmlns:a16="http://schemas.microsoft.com/office/drawing/2014/main" id="{B38F20E5-37D1-E370-26F2-B8F306E7A8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90712" y="4484778"/>
            <a:ext cx="93715" cy="1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DDB4-37F6-8314-C7C9-CCEE16D75F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A2D52F-2A3E-2F51-AA1A-112D28FB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Acronyms [1]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8E66D-1547-010D-9770-B94F7B50FC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762000"/>
            <a:ext cx="8514080" cy="3980985"/>
          </a:xfrm>
        </p:spPr>
        <p:txBody>
          <a:bodyPr>
            <a:normAutofit/>
          </a:bodyPr>
          <a:lstStyle/>
          <a:p>
            <a:r>
              <a:rPr lang="en-US" sz="1200" u="sng" dirty="0"/>
              <a:t>PnP: Perspective N Point</a:t>
            </a:r>
          </a:p>
          <a:p>
            <a:pPr lvl="1"/>
            <a:r>
              <a:rPr lang="en-US" sz="1200" dirty="0"/>
              <a:t>Algorithm that takes a subset of 2d points in the image, 3d points in the world, and a camera model, calculating a best fit camera position that allows those rays to coincide</a:t>
            </a:r>
          </a:p>
          <a:p>
            <a:r>
              <a:rPr lang="en-US" sz="1200" u="sng" dirty="0"/>
              <a:t>RANSAC: Random Sample Consensus</a:t>
            </a:r>
          </a:p>
          <a:p>
            <a:pPr lvl="1"/>
            <a:r>
              <a:rPr lang="en-US" sz="1200" dirty="0"/>
              <a:t>Sampling method that randomly selects a small subset of 2d points, just large enough to run PnP (about 3 points)</a:t>
            </a:r>
          </a:p>
          <a:p>
            <a:pPr lvl="1"/>
            <a:r>
              <a:rPr lang="en-US" sz="1200" dirty="0"/>
              <a:t>Creates a model and checks how many inliers fit in the estimated model. </a:t>
            </a:r>
          </a:p>
          <a:p>
            <a:pPr lvl="1"/>
            <a:r>
              <a:rPr lang="en-US" sz="1200" dirty="0"/>
              <a:t>Iterates over a parametrized number (10,000)</a:t>
            </a:r>
          </a:p>
          <a:p>
            <a:r>
              <a:rPr lang="en-US" sz="1200" u="sng" dirty="0"/>
              <a:t>Inliers / Outliers</a:t>
            </a:r>
          </a:p>
          <a:p>
            <a:pPr lvl="1"/>
            <a:r>
              <a:rPr lang="en-US" sz="1200" dirty="0"/>
              <a:t>After calculating a camera pose, all 3d test coordinates are reprojected into the image such and compared to their corresponding 2d coordinate</a:t>
            </a:r>
          </a:p>
          <a:p>
            <a:pPr lvl="1"/>
            <a:r>
              <a:rPr lang="en-US" sz="1200" dirty="0"/>
              <a:t>The error in pixels between the resulting projected 2d point and the original input 2d point is compared against a parameterizable </a:t>
            </a:r>
            <a:r>
              <a:rPr lang="en-US" sz="1200" b="1" dirty="0"/>
              <a:t>reprojection error </a:t>
            </a:r>
            <a:r>
              <a:rPr lang="en-US" sz="1200" dirty="0"/>
              <a:t>defined in pixels.</a:t>
            </a:r>
          </a:p>
          <a:p>
            <a:pPr lvl="1"/>
            <a:r>
              <a:rPr lang="en-US" sz="1200" dirty="0"/>
              <a:t>Points that have a delta of less than the reprojection error are considered Inliers, and the rest are considered Outliers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7F318-687B-3395-FE35-C7F9F1E2214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19224-7545-34C5-FD06-8F74E46B0A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32271-CEA0-DA1E-E66B-6D3BD2F927E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2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DDB4-37F6-8314-C7C9-CCEE16D75F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A2D52F-2A3E-2F51-AA1A-112D28FB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Acronyms [2]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8E66D-1547-010D-9770-B94F7B50FC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762000"/>
            <a:ext cx="8514080" cy="3980985"/>
          </a:xfrm>
        </p:spPr>
        <p:txBody>
          <a:bodyPr/>
          <a:lstStyle/>
          <a:p>
            <a:r>
              <a:rPr lang="en-US" sz="1200" u="sng" dirty="0"/>
              <a:t>TSM: Template Synthesis (and) Matching</a:t>
            </a:r>
          </a:p>
          <a:p>
            <a:pPr lvl="1"/>
            <a:r>
              <a:rPr lang="en-US" sz="1200" dirty="0"/>
              <a:t>The current primary localization algorithm for SRL’s STS Vision System that takes in a 3d model, renders an image of said model in the expected current pose relative to the camera, then locally searches for predefined patches (templates) from the rendered image in a larger area in the test image</a:t>
            </a:r>
          </a:p>
          <a:p>
            <a:pPr lvl="1"/>
            <a:r>
              <a:rPr lang="en-US" sz="1200" dirty="0"/>
              <a:t>Template 2d coordinates on the rendered image, have a corresponding 3d depth value provided by the renderer. These 2d (Test Image) to 3d (Rendered Image) correspondences are fed to PnP to generate a pose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7F318-687B-3395-FE35-C7F9F1E2214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19224-7545-34C5-FD06-8F74E46B0A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32271-CEA0-DA1E-E66B-6D3BD2F927E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8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C1097-88B1-E103-AA47-2002A9A6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[1]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240870-3638-0565-3A3C-9E70829C25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762000"/>
            <a:ext cx="4216400" cy="3555999"/>
          </a:xfrm>
        </p:spPr>
        <p:txBody>
          <a:bodyPr/>
          <a:lstStyle/>
          <a:p>
            <a:r>
              <a:rPr lang="en-US" dirty="0"/>
              <a:t>TSM works on simulated images incredibly well</a:t>
            </a:r>
            <a:endParaRPr lang="en-US" sz="2000" dirty="0"/>
          </a:p>
          <a:p>
            <a:r>
              <a:rPr lang="en-US" sz="2000" dirty="0"/>
              <a:t>Pose Error: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0.009 mm Normal Translational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0.09 mm Lateral Translational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0.1 </a:t>
            </a:r>
            <a:r>
              <a:rPr lang="en-US" dirty="0" err="1"/>
              <a:t>mrad</a:t>
            </a:r>
            <a:r>
              <a:rPr lang="en-US" dirty="0"/>
              <a:t> in-plane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</a:t>
            </a:r>
            <a:r>
              <a:rPr lang="en-US" dirty="0" err="1"/>
              <a:t>mrad</a:t>
            </a:r>
            <a:r>
              <a:rPr lang="en-US" dirty="0"/>
              <a:t> out-of-plane rotation</a:t>
            </a:r>
          </a:p>
          <a:p>
            <a:endParaRPr lang="en-US" dirty="0"/>
          </a:p>
        </p:txBody>
      </p:sp>
      <p:pic>
        <p:nvPicPr>
          <p:cNvPr id="10" name="Content Placeholder 9" descr="A close up of a machine&#10;&#10;Description automatically generated">
            <a:extLst>
              <a:ext uri="{FF2B5EF4-FFF2-40B4-BE49-F238E27FC236}">
                <a16:creationId xmlns:a16="http://schemas.microsoft.com/office/drawing/2014/main" id="{86B04A57-0FF1-6259-0328-36213BFD83F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900" y="762001"/>
            <a:ext cx="3556000" cy="3556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EE8C7-FB04-B758-1A06-0CD50F0FC8F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E5B3C1-4650-92FB-A2AA-E324F0DB51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BC3C8-90AE-D762-1570-3E0067601F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0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C1097-88B1-E103-AA47-2002A9A6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[2]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240870-3638-0565-3A3C-9E70829C25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762000"/>
            <a:ext cx="4216400" cy="3555999"/>
          </a:xfrm>
        </p:spPr>
        <p:txBody>
          <a:bodyPr/>
          <a:lstStyle/>
          <a:p>
            <a:r>
              <a:rPr lang="en-US" dirty="0"/>
              <a:t>TSM on Douglass Dock visually runs well, however, with respect to the ground truth, shows large margin of error </a:t>
            </a:r>
            <a:endParaRPr lang="en-US" sz="2000" dirty="0"/>
          </a:p>
          <a:p>
            <a:r>
              <a:rPr lang="en-US" sz="2000" dirty="0"/>
              <a:t>Pose Error:</a:t>
            </a:r>
          </a:p>
          <a:p>
            <a:pPr lvl="1"/>
            <a:r>
              <a:rPr lang="en-US" sz="1800" dirty="0"/>
              <a:t> 2 mm Normal Translation</a:t>
            </a:r>
          </a:p>
          <a:p>
            <a:pPr lvl="1"/>
            <a:r>
              <a:rPr lang="en-US" sz="1800" dirty="0"/>
              <a:t>5.3 mm Lateral Translation</a:t>
            </a:r>
          </a:p>
          <a:p>
            <a:pPr lvl="1"/>
            <a:r>
              <a:rPr lang="en-US" sz="1800" dirty="0"/>
              <a:t>2.2 </a:t>
            </a:r>
            <a:r>
              <a:rPr lang="en-US" sz="1800" dirty="0" err="1"/>
              <a:t>mrad</a:t>
            </a:r>
            <a:r>
              <a:rPr lang="en-US" sz="1800" dirty="0"/>
              <a:t> in-plane rotation</a:t>
            </a:r>
          </a:p>
          <a:p>
            <a:pPr lvl="1"/>
            <a:r>
              <a:rPr lang="en-US" sz="1800" dirty="0"/>
              <a:t>9.3 </a:t>
            </a:r>
            <a:r>
              <a:rPr lang="en-US" sz="1800" dirty="0" err="1"/>
              <a:t>mrad</a:t>
            </a:r>
            <a:r>
              <a:rPr lang="en-US" sz="1800" dirty="0"/>
              <a:t> out of plane rotation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604696E-09B1-CAAB-6C0A-3907CF7BB0B0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985" y="753953"/>
            <a:ext cx="3571081" cy="357108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EE8C7-FB04-B758-1A06-0CD50F0FC8F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E5B3C1-4650-92FB-A2AA-E324F0DB51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BC3C8-90AE-D762-1570-3E0067601F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37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28D3E3-F0E1-486D-997A-DF4D1E3F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34933"/>
            <a:ext cx="8514080" cy="434101"/>
          </a:xfrm>
        </p:spPr>
        <p:txBody>
          <a:bodyPr/>
          <a:lstStyle/>
          <a:p>
            <a:r>
              <a:rPr lang="en-US" dirty="0"/>
              <a:t>Design [1]</a:t>
            </a:r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A7FC07D-9141-A361-0DE3-6C62EBCD5A33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37" y="957819"/>
            <a:ext cx="4449325" cy="369219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3A641D-AF4D-9196-625C-EE0097F5EF3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6D7EFF3-776D-DF47-2337-DA7E64997B9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BFC3EF-1278-D2B2-E7D0-5714565D7D7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78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65A2DC-E8AA-D1D8-820A-A71BDAB8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34933"/>
            <a:ext cx="8514080" cy="434101"/>
          </a:xfrm>
        </p:spPr>
        <p:txBody>
          <a:bodyPr/>
          <a:lstStyle/>
          <a:p>
            <a:r>
              <a:rPr lang="en-US" dirty="0"/>
              <a:t>Design [2]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42D3459-3349-11FE-3AB6-0D84986F89F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BAA73CE-40CF-68C2-13E3-32E6BD19DC9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Reviewed and determined not to contain CUI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265723-F0F9-262B-B1CF-D7273A96675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D9999AD0-B251-C6A5-3549-D869F67949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93" y="858765"/>
            <a:ext cx="6443016" cy="39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8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20367</TotalTime>
  <Words>1009</Words>
  <Application>Microsoft Macintosh PowerPoint</Application>
  <PresentationFormat>On-screen Show (16:9)</PresentationFormat>
  <Paragraphs>188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NASAjpl-WhiteTheme-16x9-vA6</vt:lpstr>
      <vt:lpstr>NASAjpl-BlackTheme-16x9-vA6</vt:lpstr>
      <vt:lpstr>PowerPoint Presentation</vt:lpstr>
      <vt:lpstr>Abstract</vt:lpstr>
      <vt:lpstr>Bio</vt:lpstr>
      <vt:lpstr>Acronyms [1]</vt:lpstr>
      <vt:lpstr>Acronyms [2]</vt:lpstr>
      <vt:lpstr>Overview [1]</vt:lpstr>
      <vt:lpstr>Overview [2]</vt:lpstr>
      <vt:lpstr>Design [1]</vt:lpstr>
      <vt:lpstr>Design [2]</vt:lpstr>
      <vt:lpstr>PowerPoint Presentation</vt:lpstr>
      <vt:lpstr>Features [1]</vt:lpstr>
      <vt:lpstr>Features [2]</vt:lpstr>
      <vt:lpstr>Features [3]</vt:lpstr>
      <vt:lpstr>Results [1]</vt:lpstr>
      <vt:lpstr>Results [2]</vt:lpstr>
      <vt:lpstr>Whats next</vt:lpstr>
      <vt:lpstr>Thank You!</vt:lpstr>
      <vt:lpstr>PowerPoint Presentation</vt:lpstr>
      <vt:lpstr>Prerequisites</vt:lpstr>
      <vt:lpstr>Requirements</vt:lpstr>
      <vt:lpstr>Other Images</vt:lpstr>
      <vt:lpstr>Other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Bailey, Philip (US 347R)</cp:lastModifiedBy>
  <cp:revision>135</cp:revision>
  <dcterms:created xsi:type="dcterms:W3CDTF">2016-09-08T21:41:17Z</dcterms:created>
  <dcterms:modified xsi:type="dcterms:W3CDTF">2024-08-19T16:58:51Z</dcterms:modified>
</cp:coreProperties>
</file>