
<file path=[Content_Types].xml><?xml version="1.0" encoding="utf-8"?>
<Types xmlns="http://schemas.openxmlformats.org/package/2006/content-types">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 id="2147483702" r:id="rId2"/>
  </p:sldMasterIdLst>
  <p:notesMasterIdLst>
    <p:notesMasterId r:id="rId25"/>
  </p:notesMasterIdLst>
  <p:handoutMasterIdLst>
    <p:handoutMasterId r:id="rId26"/>
  </p:handoutMasterIdLst>
  <p:sldIdLst>
    <p:sldId id="336" r:id="rId3"/>
    <p:sldId id="414" r:id="rId4"/>
    <p:sldId id="407" r:id="rId5"/>
    <p:sldId id="387" r:id="rId6"/>
    <p:sldId id="400" r:id="rId7"/>
    <p:sldId id="409" r:id="rId8"/>
    <p:sldId id="410" r:id="rId9"/>
    <p:sldId id="411" r:id="rId10"/>
    <p:sldId id="412" r:id="rId11"/>
    <p:sldId id="399" r:id="rId12"/>
    <p:sldId id="392" r:id="rId13"/>
    <p:sldId id="393" r:id="rId14"/>
    <p:sldId id="394" r:id="rId15"/>
    <p:sldId id="395" r:id="rId16"/>
    <p:sldId id="396" r:id="rId17"/>
    <p:sldId id="397" r:id="rId18"/>
    <p:sldId id="398" r:id="rId19"/>
    <p:sldId id="403" r:id="rId20"/>
    <p:sldId id="404" r:id="rId21"/>
    <p:sldId id="405" r:id="rId22"/>
    <p:sldId id="406" r:id="rId23"/>
    <p:sldId id="413"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2"/>
    <a:srgbClr val="000065"/>
    <a:srgbClr val="6B0000"/>
    <a:srgbClr val="D87A00"/>
    <a:srgbClr val="262626"/>
    <a:srgbClr val="941100"/>
    <a:srgbClr val="42BEF2"/>
    <a:srgbClr val="FFC000"/>
    <a:srgbClr val="008000"/>
    <a:srgbClr val="02076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3" autoAdjust="0"/>
    <p:restoredTop sz="85141" autoAdjust="0"/>
  </p:normalViewPr>
  <p:slideViewPr>
    <p:cSldViewPr snapToGrid="0" snapToObjects="1">
      <p:cViewPr varScale="1">
        <p:scale>
          <a:sx n="104" d="100"/>
          <a:sy n="104" d="100"/>
        </p:scale>
        <p:origin x="176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136" d="100"/>
          <a:sy n="136" d="100"/>
        </p:scale>
        <p:origin x="3776"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21059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07758A-C615-AA45-95E3-B1FDCD8C3D92}" type="datetimeFigureOut">
              <a:rPr lang="en-US" smtClean="0"/>
              <a:pPr/>
              <a:t>1/9/22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C5B811-F7F3-B24A-BE02-AD797A3C40C4}" type="slidenum">
              <a:rPr lang="en-US" smtClean="0"/>
              <a:pPr/>
              <a:t>‹#›</a:t>
            </a:fld>
            <a:endParaRPr lang="en-US"/>
          </a:p>
        </p:txBody>
      </p:sp>
    </p:spTree>
    <p:extLst>
      <p:ext uri="{BB962C8B-B14F-4D97-AF65-F5344CB8AC3E}">
        <p14:creationId xmlns:p14="http://schemas.microsoft.com/office/powerpoint/2010/main" val="3472272765"/>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DF80A6-3162-C54A-9E55-9A443B083F0F}" type="slidenum">
              <a:rPr lang="en-US" smtClean="0"/>
              <a:pPr/>
              <a:t>1</a:t>
            </a:fld>
            <a:endParaRPr lang="en-US" dirty="0"/>
          </a:p>
        </p:txBody>
      </p:sp>
    </p:spTree>
    <p:extLst>
      <p:ext uri="{BB962C8B-B14F-4D97-AF65-F5344CB8AC3E}">
        <p14:creationId xmlns:p14="http://schemas.microsoft.com/office/powerpoint/2010/main" val="729043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find the change in heading, </a:t>
            </a:r>
            <a:r>
              <a:rPr lang="en-US" dirty="0" err="1"/>
              <a:t>theta_Delta</a:t>
            </a:r>
            <a:r>
              <a:rPr lang="en-US" dirty="0"/>
              <a:t> and signed arc length d that will move the rover such that it simultaneously meets the waydisc and points at the navigation goal. In this case, the final position is rover is bound by both the equation of an arc, so x final = d / theta * sin theta, and is also bound by the waydisc radius and the heading at that point, so x final = x goal – w times cosine theta . Below x are the equivalent equations for y.  Both of these equations can be solved for d, the arc length. Then the arc length equations can be set equal and solved for theta, the change in heading (which can then be substituted back in).</a:t>
            </a:r>
          </a:p>
          <a:p>
            <a:endParaRPr lang="en-US" dirty="0"/>
          </a:p>
          <a:p>
            <a:r>
              <a:rPr lang="en-US" dirty="0"/>
              <a:t>If the solution for arc length is less than or equal to the commanded arc length, then a solution has been found where the rover meets the waydisc. Otherwise…</a:t>
            </a:r>
          </a:p>
        </p:txBody>
      </p:sp>
    </p:spTree>
    <p:extLst>
      <p:ext uri="{BB962C8B-B14F-4D97-AF65-F5344CB8AC3E}">
        <p14:creationId xmlns:p14="http://schemas.microsoft.com/office/powerpoint/2010/main" val="1149651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Otherwise the rover cannot meet the waydisc and point at the goal. In this case, d will be the commanded arc length, and the change in heading must be found. Using the vector from the final position to the goal, we can describe the change in heading as an arc tangent, but this is also a function of the change in heading. We have not found a closed-form solution for theta, but we can use bisection search to find the zero crossing of the equation. First loop over values of theta until a reasonable interval is found. Then use bisection search to narrow the interval to a </a:t>
            </a:r>
            <a:r>
              <a:rPr lang="en-US"/>
              <a:t>reasonably-accurate value.</a:t>
            </a:r>
            <a:endParaRPr lang="en-US" dirty="0"/>
          </a:p>
        </p:txBody>
      </p:sp>
    </p:spTree>
    <p:extLst>
      <p:ext uri="{BB962C8B-B14F-4D97-AF65-F5344CB8AC3E}">
        <p14:creationId xmlns:p14="http://schemas.microsoft.com/office/powerpoint/2010/main" val="3189810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first command is arc until to. Arc until to performs an arc of given length and change in heading, until one of several ending conditions are met. We would like to end the arc when pointed at the goal, but we would also like to prevent entering the way disc and getting to close to the goal, or traveling away from the goal. We will find the fractions of the commanded arc that meet each of the conditions (if at all), and the smallest found fraction will be the fraction of the arc that is returned.</a:t>
            </a:r>
          </a:p>
          <a:p>
            <a:endParaRPr lang="en-US" dirty="0"/>
          </a:p>
        </p:txBody>
      </p:sp>
    </p:spTree>
    <p:extLst>
      <p:ext uri="{BB962C8B-B14F-4D97-AF65-F5344CB8AC3E}">
        <p14:creationId xmlns:p14="http://schemas.microsoft.com/office/powerpoint/2010/main" val="2386459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find the fraction of the arc that will point at the goal. This is similar to the previous problem, but the radius of the arc is fixed, leading to a closed-form solution to the relation between the goal and rover positions. Using trig identities and the linear combination of sinusoids, we find the solution for k at the bottom. </a:t>
            </a:r>
          </a:p>
          <a:p>
            <a:endParaRPr lang="en-US" dirty="0"/>
          </a:p>
          <a:p>
            <a:r>
              <a:rPr lang="en-US" dirty="0"/>
              <a:t>Several insights come from the solution. From left to right, the plus minus relates to how there are two solutions along the circle corresponding to the arc, one for pointing the front of the rover and one for pointing the back. If the input to arccosine has magnitude greater than 1, there is no solution. This is the case if the goal is within the arc and the rover will never point at the goal, similarly, if the input to arctan is invalid, the goal is at the center of the arc, and again there is no solution. The 2 pi n relates to the fact that the rover could theoretically travel in circles again and again, pointing at the goal each cycle. We must loop over values of n to find the smallest positive solutions for k.</a:t>
            </a:r>
          </a:p>
        </p:txBody>
      </p:sp>
    </p:spTree>
    <p:extLst>
      <p:ext uri="{BB962C8B-B14F-4D97-AF65-F5344CB8AC3E}">
        <p14:creationId xmlns:p14="http://schemas.microsoft.com/office/powerpoint/2010/main" val="3709228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find the fractions of the arc that intersect with the waydisc, using the Pythagorean theorem to relate the waydisc radius to the rover position. The solution for k also uses linear combination of sinusoids for similar reasons. The plus minus relates to how the arc can intersect with the waydisc twice. If the input to </a:t>
            </a:r>
            <a:r>
              <a:rPr lang="en-US" dirty="0" err="1"/>
              <a:t>arccos</a:t>
            </a:r>
            <a:r>
              <a:rPr lang="en-US" dirty="0"/>
              <a:t> has magnitude greater than 1, there is no solution because arc will never intersect the waydisc. And lastly the 2 pi n shows how the rover can circle and intersect the waydisc again and again.</a:t>
            </a:r>
          </a:p>
        </p:txBody>
      </p:sp>
    </p:spTree>
    <p:extLst>
      <p:ext uri="{BB962C8B-B14F-4D97-AF65-F5344CB8AC3E}">
        <p14:creationId xmlns:p14="http://schemas.microsoft.com/office/powerpoint/2010/main" val="414829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would like to prevent moving away from the goal by finding the position along the arc  that is the closest to the goal. We can show that the closest point of the arc is the one the line defined by the goal position and the center of the arc which is at coordinates 0,r. Use the tangent relationship to find the fraction of the arc that meets the matching angle. This formulation only fails if the goal is at the exact center of the arc.</a:t>
            </a:r>
          </a:p>
        </p:txBody>
      </p:sp>
    </p:spTree>
    <p:extLst>
      <p:ext uri="{BB962C8B-B14F-4D97-AF65-F5344CB8AC3E}">
        <p14:creationId xmlns:p14="http://schemas.microsoft.com/office/powerpoint/2010/main" val="3119808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test cases developed to verify and validate the new commands exercise nominal functions, as well as off-nominal usage.</a:t>
            </a:r>
          </a:p>
          <a:p>
            <a:r>
              <a:rPr lang="en-US" dirty="0"/>
              <a:t>We want to show that the commands work as intended, and also use them in ways that are not intended.</a:t>
            </a:r>
          </a:p>
          <a:p>
            <a:r>
              <a:rPr lang="en-US" dirty="0"/>
              <a:t>The V&amp;V flow starts with simulations, then run for record in the real world.</a:t>
            </a:r>
          </a:p>
          <a:p>
            <a:r>
              <a:rPr lang="en-US" dirty="0"/>
              <a:t>Simulations are used during procedure development to understand the behaviors of the commands better and to baseline expected outcomes.</a:t>
            </a:r>
          </a:p>
          <a:p>
            <a:r>
              <a:rPr lang="en-US" dirty="0"/>
              <a:t>The run for record takes place on the Vehicle System Testbed (the VSTB for short), which is the functionally identical twin of the Curiosity rover on Mars.</a:t>
            </a:r>
          </a:p>
          <a:p>
            <a:r>
              <a:rPr lang="en-US" dirty="0"/>
              <a:t>Doing so gives higher confidence for usage in flight.</a:t>
            </a:r>
          </a:p>
          <a:p>
            <a:r>
              <a:rPr lang="en-US" dirty="0"/>
              <a:t>The test conditions were selected from arbitrarily infinite paths and positions,</a:t>
            </a:r>
          </a:p>
          <a:p>
            <a:r>
              <a:rPr lang="en-US" dirty="0"/>
              <a:t>using methodology based on early-mission testing of mobility commands.</a:t>
            </a:r>
          </a:p>
          <a:p>
            <a:r>
              <a:rPr lang="en-US" dirty="0"/>
              <a:t>All possible paths and positions are simplified into 9 goal cases,</a:t>
            </a:r>
          </a:p>
          <a:p>
            <a:r>
              <a:rPr lang="en-US" dirty="0"/>
              <a:t>8 basic directions such as straight forward or diagonally back and left, and 1 close to or at the rover origin.</a:t>
            </a:r>
          </a:p>
          <a:p>
            <a:r>
              <a:rPr lang="en-US" dirty="0"/>
              <a:t>The goals are expressed in generic Cartesian coordinates, but the actual goal coordinates depend on the specific test case</a:t>
            </a:r>
          </a:p>
        </p:txBody>
      </p:sp>
    </p:spTree>
    <p:extLst>
      <p:ext uri="{BB962C8B-B14F-4D97-AF65-F5344CB8AC3E}">
        <p14:creationId xmlns:p14="http://schemas.microsoft.com/office/powerpoint/2010/main" val="1375656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examples of test cases.</a:t>
            </a:r>
          </a:p>
          <a:p>
            <a:r>
              <a:rPr lang="en-US" dirty="0"/>
              <a:t>Both have the same goal at (+X, +Y) using forward drives. </a:t>
            </a:r>
          </a:p>
          <a:p>
            <a:r>
              <a:rPr lang="en-US" dirty="0"/>
              <a:t>In the first case the rover decides on a forward arc right so that the front of the rover points at the goal.</a:t>
            </a:r>
          </a:p>
          <a:p>
            <a:r>
              <a:rPr lang="en-US" dirty="0"/>
              <a:t>This would be nominal usage in flight.</a:t>
            </a:r>
          </a:p>
          <a:p>
            <a:r>
              <a:rPr lang="en-US" dirty="0"/>
              <a:t>In the second case the rover decides on a forward arc to the left so the rear of the rover points at the goal.</a:t>
            </a:r>
          </a:p>
          <a:p>
            <a:r>
              <a:rPr lang="en-US" dirty="0"/>
              <a:t>We can’t think of any good reasons to do this in flight, but by </a:t>
            </a:r>
            <a:r>
              <a:rPr lang="en-US" dirty="0" err="1"/>
              <a:t>V&amp;Ving</a:t>
            </a:r>
            <a:r>
              <a:rPr lang="en-US" dirty="0"/>
              <a:t> this case </a:t>
            </a:r>
            <a:r>
              <a:rPr lang="en-US" sz="1200" b="0" i="0" kern="1200" dirty="0">
                <a:solidFill>
                  <a:schemeClr val="tx1"/>
                </a:solidFill>
                <a:effectLst/>
                <a:latin typeface="+mn-lt"/>
                <a:ea typeface="+mn-ea"/>
                <a:cs typeface="+mn-cs"/>
              </a:rPr>
              <a:t>we build confidence that our commands work as expected across the domain of possible accepted inputs</a:t>
            </a:r>
            <a:r>
              <a:rPr lang="en-US" dirty="0"/>
              <a:t>.</a:t>
            </a:r>
          </a:p>
        </p:txBody>
      </p:sp>
    </p:spTree>
    <p:extLst>
      <p:ext uri="{BB962C8B-B14F-4D97-AF65-F5344CB8AC3E}">
        <p14:creationId xmlns:p14="http://schemas.microsoft.com/office/powerpoint/2010/main" val="3533945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several factors impacting the development of V&amp;V for these new commands.</a:t>
            </a:r>
          </a:p>
          <a:p>
            <a:r>
              <a:rPr lang="en-US" dirty="0"/>
              <a:t>The biggest influences were the location and the availability of the VSTB.</a:t>
            </a:r>
          </a:p>
          <a:p>
            <a:r>
              <a:rPr lang="en-US" dirty="0"/>
              <a:t>At the start of V&amp;V development it was in a tiny sandbox for the foreseeable future,</a:t>
            </a:r>
          </a:p>
          <a:p>
            <a:r>
              <a:rPr lang="en-US" dirty="0"/>
              <a:t>so goal coordinates were intentionally chosen to minimize motion in the confined space.</a:t>
            </a:r>
          </a:p>
          <a:p>
            <a:r>
              <a:rPr lang="en-US" dirty="0"/>
              <a:t>There were still cases written in the procedure that could not be tested in the sandbox,</a:t>
            </a:r>
          </a:p>
          <a:p>
            <a:r>
              <a:rPr lang="en-US" dirty="0"/>
              <a:t>but were to be done when the testbed was relocated to the open ranges of the JPL Mars Yard.</a:t>
            </a:r>
          </a:p>
          <a:p>
            <a:r>
              <a:rPr lang="en-US" dirty="0"/>
              <a:t>Additionally, conflicting needs by the MSL project for the testbed caused delays in V&amp;V.</a:t>
            </a:r>
          </a:p>
          <a:p>
            <a:r>
              <a:rPr lang="en-US" dirty="0"/>
              <a:t>The other factor impacting development was the mobility V&amp;V developer’s understanding of the command behaviors.</a:t>
            </a:r>
          </a:p>
          <a:p>
            <a:r>
              <a:rPr lang="en-US" dirty="0"/>
              <a:t>The initial understanding was mostly correct but wrong in many ways, particularly with rover-determined arcs using ARC_TO.</a:t>
            </a:r>
          </a:p>
          <a:p>
            <a:r>
              <a:rPr lang="en-US" dirty="0"/>
              <a:t>Nuances with how the rover computed paths that were not readily apparent from the command description caused subtle differences in expected outcomes.</a:t>
            </a:r>
          </a:p>
          <a:p>
            <a:r>
              <a:rPr lang="en-US" dirty="0"/>
              <a:t>But by simulating the test cases we corrected the expected outcomes, developed a better understanding of the command behaviors, and have more confidence going into the high-fidelity physical tests on the VSTB.</a:t>
            </a:r>
          </a:p>
        </p:txBody>
      </p:sp>
    </p:spTree>
    <p:extLst>
      <p:ext uri="{BB962C8B-B14F-4D97-AF65-F5344CB8AC3E}">
        <p14:creationId xmlns:p14="http://schemas.microsoft.com/office/powerpoint/2010/main" val="1332731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MSL mobility and wheel wear</a:t>
            </a:r>
          </a:p>
          <a:p>
            <a:r>
              <a:rPr lang="en-US" dirty="0"/>
              <a:t>Commanding mobility on MSL</a:t>
            </a:r>
          </a:p>
          <a:p>
            <a:r>
              <a:rPr lang="en-US" dirty="0"/>
              <a:t>And how the rover can make intelligent decisions in its own mobility</a:t>
            </a:r>
          </a:p>
        </p:txBody>
      </p:sp>
    </p:spTree>
    <p:extLst>
      <p:ext uri="{BB962C8B-B14F-4D97-AF65-F5344CB8AC3E}">
        <p14:creationId xmlns:p14="http://schemas.microsoft.com/office/powerpoint/2010/main" val="3882764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Curiosity is a third-generation 6-wheeled Mars rover with rocker/bogie suspension, following in the footsteps of Sojourner and Spirit and Opportunity.</a:t>
            </a:r>
          </a:p>
          <a:p>
            <a:r>
              <a:rPr lang="en-US" dirty="0"/>
              <a:t>Curiosity has been exploring Mars since August 2012, and is likely to continue to operate for many more years.</a:t>
            </a:r>
          </a:p>
          <a:p>
            <a:r>
              <a:rPr lang="en-US" dirty="0"/>
              <a:t>But an unexpected amount of degradation of the wheels was first noticed after just 490 sols (nearly a year and a half).  That led to several mitigation strategies:</a:t>
            </a:r>
          </a:p>
          <a:p>
            <a:r>
              <a:rPr lang="en-US" dirty="0"/>
              <a:t>SHORT TERM:  all drives &lt; 20 meters, classifying every step in the nearby terrain for wheel safety (not tenable for long-term operations)</a:t>
            </a:r>
          </a:p>
          <a:p>
            <a:r>
              <a:rPr lang="en-US" dirty="0"/>
              <a:t>MEDIUM TERM: new strategic drive path prompted by science team observations (led to greatly reduced wear rates)</a:t>
            </a:r>
          </a:p>
          <a:p>
            <a:r>
              <a:rPr lang="en-US" dirty="0"/>
              <a:t>LONG TERM: Terrain-adaptive Wheel Speed Control FSW update, and new FSW commands explained in this talk.</a:t>
            </a:r>
          </a:p>
          <a:p>
            <a:endParaRPr lang="en-US" dirty="0"/>
          </a:p>
        </p:txBody>
      </p:sp>
    </p:spTree>
    <p:extLst>
      <p:ext uri="{BB962C8B-B14F-4D97-AF65-F5344CB8AC3E}">
        <p14:creationId xmlns:p14="http://schemas.microsoft.com/office/powerpoint/2010/main" val="795676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NASA’s Spirit and Opportunity rovers initially used a simple mobility commanding framework, with two main types:</a:t>
            </a:r>
          </a:p>
          <a:p>
            <a:r>
              <a:rPr lang="en-US" dirty="0"/>
              <a:t>BASIC mobility commands typically follow a pre-specified path RELATIVE to the current position; commanding an Arc must include a fixed distance and heading change, specified by human planners.</a:t>
            </a:r>
          </a:p>
          <a:p>
            <a:r>
              <a:rPr lang="en-US" dirty="0"/>
              <a:t>AUTONOMOUS mobility lets the rover choose its path based on current information.</a:t>
            </a:r>
          </a:p>
          <a:p>
            <a:endParaRPr lang="en-US" dirty="0"/>
          </a:p>
        </p:txBody>
      </p:sp>
    </p:spTree>
    <p:extLst>
      <p:ext uri="{BB962C8B-B14F-4D97-AF65-F5344CB8AC3E}">
        <p14:creationId xmlns:p14="http://schemas.microsoft.com/office/powerpoint/2010/main" val="3675956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Operational needs on Mars eventually led the Spirit and Opportunity teams to add a new ARC_UNTIL mobility command.  This command looks a lot like an ARC command, (you specify a distance and the heading change), but the command will stop early once the navigation goal location (or a goal line containing it) has been reached. </a:t>
            </a:r>
          </a:p>
          <a:p>
            <a:endParaRPr lang="en-US" dirty="0"/>
          </a:p>
          <a:p>
            <a:r>
              <a:rPr lang="en-US" dirty="0"/>
              <a:t>In fact, using a TURN_TO command followed by this command actually became the preferred way to perform a precision APPROACH to a particular drive location for Spirit and Opportunity. And that strategy, turning to face the goal and using several ARC_UNTILs to drive toward it, remains the preferred strategy for Curiosity and Perseverance.</a:t>
            </a:r>
          </a:p>
          <a:p>
            <a:endParaRPr lang="en-US" dirty="0"/>
          </a:p>
        </p:txBody>
      </p:sp>
    </p:spTree>
    <p:extLst>
      <p:ext uri="{BB962C8B-B14F-4D97-AF65-F5344CB8AC3E}">
        <p14:creationId xmlns:p14="http://schemas.microsoft.com/office/powerpoint/2010/main" val="1959671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ARC_UNTIL command only lets the rover adjust the drive DISTANCE, not the delta heading toward the goal.  Such a change was considered for Spirit and Opportunity, but the extra complexity and uncertainty of allowing the rover to choose its steering led the team to choose not to implement it in a basic primitive drive command.</a:t>
            </a:r>
          </a:p>
          <a:p>
            <a:endParaRPr lang="en-US" dirty="0"/>
          </a:p>
          <a:p>
            <a:r>
              <a:rPr lang="en-US" dirty="0"/>
              <a:t>But on Curiosity, Wheel Wear considerations forced us to reconsider that decision.</a:t>
            </a:r>
          </a:p>
        </p:txBody>
      </p:sp>
    </p:spTree>
    <p:extLst>
      <p:ext uri="{BB962C8B-B14F-4D97-AF65-F5344CB8AC3E}">
        <p14:creationId xmlns:p14="http://schemas.microsoft.com/office/powerpoint/2010/main" val="2244068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that our current precision approach strategy performs a turn in place followed by straight line motion.  That turn in place can add significant wheel motion, steering each corner wheel up to 90 </a:t>
            </a:r>
            <a:r>
              <a:rPr lang="en-US" dirty="0" err="1"/>
              <a:t>degress</a:t>
            </a:r>
            <a:r>
              <a:rPr lang="en-US" dirty="0"/>
              <a:t> to enter a turn-in-place configuration and return to straight-ahead.  Instead, allowing the rover to choose its own arc would minimize steering, and therefore reduce those forces.</a:t>
            </a:r>
          </a:p>
          <a:p>
            <a:endParaRPr lang="en-US" dirty="0"/>
          </a:p>
          <a:p>
            <a:r>
              <a:rPr lang="en-US" dirty="0"/>
              <a:t>So we have implemented two new commands:</a:t>
            </a:r>
          </a:p>
          <a:p>
            <a:endParaRPr lang="en-US" dirty="0"/>
          </a:p>
          <a:p>
            <a:r>
              <a:rPr lang="en-US" dirty="0"/>
              <a:t>The ARC_TO command calculates the delta heading argument autonomously, based on the relative location of the current navigation goal.  It will then drive the rover toward that goal, without exceeding a specified path length.</a:t>
            </a:r>
          </a:p>
          <a:p>
            <a:endParaRPr lang="en-US" dirty="0"/>
          </a:p>
          <a:p>
            <a:r>
              <a:rPr lang="en-US" dirty="0"/>
              <a:t>The ARC_UNTIL_TO command requires a particular arc to be specified, but will stop driving once the rover points at the current navigation goal, or meets other ARC_UNTIL stopping criteria.</a:t>
            </a:r>
          </a:p>
        </p:txBody>
      </p:sp>
    </p:spTree>
    <p:extLst>
      <p:ext uri="{BB962C8B-B14F-4D97-AF65-F5344CB8AC3E}">
        <p14:creationId xmlns:p14="http://schemas.microsoft.com/office/powerpoint/2010/main" val="2774073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benefits of these new commands?</a:t>
            </a:r>
          </a:p>
          <a:p>
            <a:endParaRPr lang="en-US" dirty="0"/>
          </a:p>
          <a:p>
            <a:r>
              <a:rPr lang="en-US" dirty="0"/>
              <a:t>ARC_TO will minimize the steering change needed to reach a goal.</a:t>
            </a:r>
          </a:p>
          <a:p>
            <a:endParaRPr lang="en-US" dirty="0"/>
          </a:p>
          <a:p>
            <a:r>
              <a:rPr lang="en-US" dirty="0"/>
              <a:t>ARC_UNTIL_TO will give us high precision in pointing at a goal.  This is in contrast to the original basic arc commands which are all "open loop", and do not guarantee anything about the rover's final heading or position.  ARC_UNTIL_TO measures the rover heading using the IMU and therefore can help achieve precise pointing without ever entering a turn-in-place configuration.</a:t>
            </a:r>
          </a:p>
          <a:p>
            <a:endParaRPr lang="en-US" dirty="0"/>
          </a:p>
          <a:p>
            <a:r>
              <a:rPr lang="en-US" dirty="0"/>
              <a:t>In combination, ARC_UNTIL_TO and ARC_TO can potentially replace the current pattern as a means of reaching a waypoint goal.  This new combination can achieve a similar result, using much less steering and no turn-in-place commanding.  This is the benefit we see toward reducing wheel wear.</a:t>
            </a:r>
          </a:p>
          <a:p>
            <a:endParaRPr lang="en-US" dirty="0"/>
          </a:p>
          <a:p>
            <a:r>
              <a:rPr lang="en-US" dirty="0"/>
              <a:t>These new commands have been implemented in the R13 version of MSL Flight software, which is expected to be deployed on Mars by mid-2022.</a:t>
            </a:r>
          </a:p>
        </p:txBody>
      </p:sp>
    </p:spTree>
    <p:extLst>
      <p:ext uri="{BB962C8B-B14F-4D97-AF65-F5344CB8AC3E}">
        <p14:creationId xmlns:p14="http://schemas.microsoft.com/office/powerpoint/2010/main" val="183177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command for which we will derive the underlying mathematics is ARC_TO. ARC_TO commands the rover to perform an arc that will point the rover's front or rear at the navigation goal. The inputs to ARC_TO are the goal position, the desired signed arc length, and the waydisc radius. The waydisc is a disc around the navigation goal that the rover should not enter.  The outputs are the change </a:t>
            </a:r>
            <a:r>
              <a:rPr lang="en-US"/>
              <a:t>in heading, </a:t>
            </a:r>
            <a:r>
              <a:rPr lang="en-US" dirty="0"/>
              <a:t>and if the rover would meet the waydisc, the shortened arc length d.</a:t>
            </a:r>
          </a:p>
        </p:txBody>
      </p:sp>
    </p:spTree>
    <p:extLst>
      <p:ext uri="{BB962C8B-B14F-4D97-AF65-F5344CB8AC3E}">
        <p14:creationId xmlns:p14="http://schemas.microsoft.com/office/powerpoint/2010/main" val="377475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58592"/>
            <a:ext cx="8664575" cy="5486400"/>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a:extLst>
              <a:ext uri="{FF2B5EF4-FFF2-40B4-BE49-F238E27FC236}">
                <a16:creationId xmlns:a16="http://schemas.microsoft.com/office/drawing/2014/main" id="{34CF87AC-093D-4D45-BEC6-040D1D8E42B1}"/>
              </a:ext>
            </a:extLst>
          </p:cNvPr>
          <p:cNvSpPr>
            <a:spLocks noGrp="1" noChangeArrowheads="1"/>
          </p:cNvSpPr>
          <p:nvPr>
            <p:ph type="title"/>
          </p:nvPr>
        </p:nvSpPr>
        <p:spPr bwMode="auto">
          <a:xfrm>
            <a:off x="-4042" y="1"/>
            <a:ext cx="9148042" cy="914400"/>
          </a:xfrm>
          <a:prstGeom prst="rect">
            <a:avLst/>
          </a:prstGeom>
          <a:solidFill>
            <a:srgbClr val="2626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99436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190875"/>
          </a:xfrm>
          <a:prstGeom prst="rect">
            <a:avLst/>
          </a:prstGeom>
        </p:spPr>
        <p:txBody>
          <a:bodyPr anchor="b"/>
          <a:lstStyle>
            <a:lvl1pPr algn="ctr">
              <a:defRPr sz="4000" b="1"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85800" y="5486400"/>
            <a:ext cx="7772400" cy="674687"/>
          </a:xfrm>
          <a:prstGeom prst="rect">
            <a:avLst/>
          </a:prstGeom>
        </p:spPr>
        <p:txBody>
          <a:bodyPr anchor="t"/>
          <a:lstStyle>
            <a:lvl1pPr marL="0" indent="0" algn="ctr">
              <a:buNone/>
              <a:defRPr sz="2000" i="1">
                <a:latin typeface="Times New Roman" panose="02020603050405020304" pitchFamily="18" charset="0"/>
                <a:cs typeface="Times New Roman" panose="02020603050405020304" pitchFamily="18"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57784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9738" y="1143000"/>
            <a:ext cx="4149725" cy="5257800"/>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41863" y="1143000"/>
            <a:ext cx="4151312" cy="5257800"/>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a:extLst>
              <a:ext uri="{FF2B5EF4-FFF2-40B4-BE49-F238E27FC236}">
                <a16:creationId xmlns:a16="http://schemas.microsoft.com/office/drawing/2014/main" id="{93AD7475-FCCE-5742-8AE9-B2B513B3A8C5}"/>
              </a:ext>
            </a:extLst>
          </p:cNvPr>
          <p:cNvSpPr>
            <a:spLocks noGrp="1" noChangeArrowheads="1"/>
          </p:cNvSpPr>
          <p:nvPr>
            <p:ph type="title"/>
          </p:nvPr>
        </p:nvSpPr>
        <p:spPr bwMode="auto">
          <a:xfrm>
            <a:off x="-4042" y="1"/>
            <a:ext cx="9148042" cy="914400"/>
          </a:xfrm>
          <a:prstGeom prst="rect">
            <a:avLst/>
          </a:prstGeom>
          <a:solidFill>
            <a:srgbClr val="2626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388030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11601"/>
            <a:ext cx="4040188" cy="639762"/>
          </a:xfrm>
          <a:prstGeom prst="rect">
            <a:avLst/>
          </a:prstGeom>
          <a:noFill/>
        </p:spPr>
        <p:txBody>
          <a:bodyPr anchor="b"/>
          <a:lstStyle>
            <a:lvl1pPr marL="0" indent="0">
              <a:buNone/>
              <a:defRPr sz="1800" b="0">
                <a:solidFill>
                  <a:schemeClr val="tx1"/>
                </a:solidFill>
                <a:latin typeface="Rockwell" panose="02060603020205020403" pitchFamily="18"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751363"/>
            <a:ext cx="4040188" cy="3951288"/>
          </a:xfrm>
          <a:prstGeom prst="rect">
            <a:avLst/>
          </a:prstGeo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11601"/>
            <a:ext cx="4041775" cy="639762"/>
          </a:xfrm>
          <a:prstGeom prst="rect">
            <a:avLst/>
          </a:prstGeom>
          <a:noFill/>
        </p:spPr>
        <p:txBody>
          <a:bodyPr anchor="b"/>
          <a:lstStyle>
            <a:lvl1pPr marL="0" indent="0">
              <a:buNone/>
              <a:defRPr sz="1800" b="0">
                <a:solidFill>
                  <a:schemeClr val="tx1"/>
                </a:solidFill>
                <a:latin typeface="Rockwell" panose="02060603020205020403" pitchFamily="18"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751363"/>
            <a:ext cx="4041775" cy="3951288"/>
          </a:xfrm>
          <a:prstGeom prst="rect">
            <a:avLst/>
          </a:prstGeo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a:extLst>
              <a:ext uri="{FF2B5EF4-FFF2-40B4-BE49-F238E27FC236}">
                <a16:creationId xmlns:a16="http://schemas.microsoft.com/office/drawing/2014/main" id="{63AA62DA-913F-C34C-B48D-0535E1154389}"/>
              </a:ext>
            </a:extLst>
          </p:cNvPr>
          <p:cNvSpPr>
            <a:spLocks noGrp="1" noChangeArrowheads="1"/>
          </p:cNvSpPr>
          <p:nvPr>
            <p:ph type="title"/>
          </p:nvPr>
        </p:nvSpPr>
        <p:spPr bwMode="auto">
          <a:xfrm>
            <a:off x="-4042" y="1"/>
            <a:ext cx="9148042" cy="914400"/>
          </a:xfrm>
          <a:prstGeom prst="rect">
            <a:avLst/>
          </a:prstGeom>
          <a:solidFill>
            <a:srgbClr val="2626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913026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946391-71AC-9C4A-82C3-903A4475279D}"/>
              </a:ext>
            </a:extLst>
          </p:cNvPr>
          <p:cNvSpPr>
            <a:spLocks noGrp="1" noChangeArrowheads="1"/>
          </p:cNvSpPr>
          <p:nvPr>
            <p:ph type="title"/>
          </p:nvPr>
        </p:nvSpPr>
        <p:spPr bwMode="auto">
          <a:xfrm>
            <a:off x="-4042" y="1"/>
            <a:ext cx="9148042" cy="914400"/>
          </a:xfrm>
          <a:prstGeom prst="rect">
            <a:avLst/>
          </a:prstGeom>
          <a:solidFill>
            <a:srgbClr val="2626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41159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065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1400" y="1058486"/>
            <a:ext cx="5486400" cy="54864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48344" y="1058486"/>
            <a:ext cx="3117170" cy="5486400"/>
          </a:xfrm>
          <a:prstGeom prst="rect">
            <a:avLst/>
          </a:prstGeom>
        </p:spPr>
        <p:txBody>
          <a:bodyPr anchor="ctr"/>
          <a:lstStyle>
            <a:lvl1pPr marL="342900" marR="0" indent="-342900" algn="l" defTabSz="914400" rtl="0" eaLnBrk="0" fontAlgn="base" latinLnBrk="0" hangingPunct="0">
              <a:lnSpc>
                <a:spcPct val="100000"/>
              </a:lnSpc>
              <a:spcBef>
                <a:spcPts val="1200"/>
              </a:spcBef>
              <a:spcAft>
                <a:spcPct val="0"/>
              </a:spcAft>
              <a:buClrTx/>
              <a:buSzTx/>
              <a:buFontTx/>
              <a:buChar char="•"/>
              <a:tabLst/>
              <a:defRPr sz="1400"/>
            </a:lvl1pPr>
            <a:lvl2pPr marL="742950" marR="0" indent="-285750" algn="l" defTabSz="914400" rtl="0" eaLnBrk="0" fontAlgn="base" latinLnBrk="0" hangingPunct="0">
              <a:lnSpc>
                <a:spcPct val="100000"/>
              </a:lnSpc>
              <a:spcBef>
                <a:spcPct val="20000"/>
              </a:spcBef>
              <a:spcAft>
                <a:spcPct val="0"/>
              </a:spcAft>
              <a:buClrTx/>
              <a:buSzTx/>
              <a:buFontTx/>
              <a:buChar char="–"/>
              <a:tabLst/>
              <a:defRPr sz="1400"/>
            </a:lvl2pPr>
            <a:lvl3pPr marL="1143000" marR="0" indent="-228600" algn="l" defTabSz="914400" rtl="0" eaLnBrk="0" fontAlgn="base" latinLnBrk="0" hangingPunct="0">
              <a:lnSpc>
                <a:spcPct val="100000"/>
              </a:lnSpc>
              <a:spcBef>
                <a:spcPct val="20000"/>
              </a:spcBef>
              <a:spcAft>
                <a:spcPct val="0"/>
              </a:spcAft>
              <a:buClrTx/>
              <a:buSzTx/>
              <a:buFontTx/>
              <a:buChar char="•"/>
              <a:tabLst/>
              <a:defRPr sz="1400"/>
            </a:lvl3pPr>
            <a:lvl4pPr marL="1600200" marR="0" indent="-228600" algn="l" defTabSz="914400" rtl="0" eaLnBrk="0" fontAlgn="base" latinLnBrk="0" hangingPunct="0">
              <a:lnSpc>
                <a:spcPct val="100000"/>
              </a:lnSpc>
              <a:spcBef>
                <a:spcPct val="20000"/>
              </a:spcBef>
              <a:spcAft>
                <a:spcPct val="0"/>
              </a:spcAft>
              <a:buClrTx/>
              <a:buSzTx/>
              <a:buFontTx/>
              <a:buChar char="–"/>
              <a:tabLst/>
              <a:defRPr sz="1400"/>
            </a:lvl4pPr>
            <a:lvl5pPr marL="2057400" marR="0" indent="-228600" algn="l" defTabSz="914400" rtl="0" eaLnBrk="0" fontAlgn="base" latinLnBrk="0" hangingPunct="0">
              <a:lnSpc>
                <a:spcPct val="100000"/>
              </a:lnSpc>
              <a:spcBef>
                <a:spcPct val="20000"/>
              </a:spcBef>
              <a:spcAft>
                <a:spcPct val="0"/>
              </a:spcAft>
              <a:buClrTx/>
              <a:buSzTx/>
              <a:buFontTx/>
              <a:buChar char="»"/>
              <a:tabLst/>
              <a:defRPr sz="1400"/>
            </a:lvl5pPr>
            <a:lvl6pPr marL="2286000" indent="0">
              <a:buNone/>
              <a:defRPr sz="900"/>
            </a:lvl6pPr>
            <a:lvl7pPr marL="2743200" indent="0">
              <a:buNone/>
              <a:defRPr sz="900"/>
            </a:lvl7pPr>
            <a:lvl8pPr marL="3200400" indent="0">
              <a:buNone/>
              <a:defRPr sz="900"/>
            </a:lvl8pPr>
            <a:lvl9pPr marL="3657600" indent="0">
              <a:buNone/>
              <a:defRPr sz="900"/>
            </a:lvl9pPr>
          </a:lstStyle>
          <a:p>
            <a:pPr marL="342900" marR="0" lvl="0" indent="-342900" algn="l" defTabSz="914400" rtl="0" eaLnBrk="0" fontAlgn="base" latinLnBrk="0" hangingPunct="0">
              <a:lnSpc>
                <a:spcPct val="100000"/>
              </a:lnSpc>
              <a:spcBef>
                <a:spcPts val="1200"/>
              </a:spcBef>
              <a:spcAft>
                <a:spcPct val="0"/>
              </a:spcAft>
              <a:buClrTx/>
              <a:buSzTx/>
              <a:buFontTx/>
              <a:buChar char="•"/>
              <a:tabLst/>
              <a:defRPr/>
            </a:pPr>
            <a:r>
              <a:rPr kumimoji="0" lang="en-US" sz="1800" b="0" i="0" u="none" strike="noStrike" kern="0" cap="none" spc="0" normalizeH="0" baseline="0" noProof="0" dirty="0">
                <a:ln>
                  <a:noFill/>
                </a:ln>
                <a:solidFill>
                  <a:srgbClr val="000066"/>
                </a:solidFill>
                <a:effectLst/>
                <a:uLnTx/>
                <a:uFillTx/>
                <a:latin typeface="Avenir Book" panose="02000503020000020003" pitchFamily="2" charset="0"/>
                <a:ea typeface="+mn-ea"/>
                <a:cs typeface="+mn-cs"/>
              </a:rPr>
              <a:t>Click to edit Master text styles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66"/>
                </a:solidFill>
                <a:effectLst/>
                <a:uLnTx/>
                <a:uFillTx/>
                <a:latin typeface="Avenir Book" panose="02000503020000020003" pitchFamily="2" charset="0"/>
              </a:rPr>
              <a:t>Second level</a:t>
            </a: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66"/>
                </a:solidFill>
                <a:effectLst/>
                <a:uLnTx/>
                <a:uFillTx/>
                <a:latin typeface="Avenir Book" panose="02000503020000020003" pitchFamily="2" charset="0"/>
              </a:rPr>
              <a:t>Third level</a:t>
            </a:r>
          </a:p>
          <a:p>
            <a:pPr marL="1600200" marR="0" lvl="3" indent="-2286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66"/>
                </a:solidFill>
                <a:effectLst/>
                <a:uLnTx/>
                <a:uFillTx/>
                <a:latin typeface="Avenir Book" panose="02000503020000020003" pitchFamily="2" charset="0"/>
              </a:rPr>
              <a:t>Fourth level</a:t>
            </a:r>
          </a:p>
          <a:p>
            <a:pPr marL="2057400" marR="0" lvl="4" indent="-2286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66"/>
                </a:solidFill>
                <a:effectLst/>
                <a:uLnTx/>
                <a:uFillTx/>
                <a:latin typeface="Avenir Book" panose="02000503020000020003" pitchFamily="2" charset="0"/>
              </a:rPr>
              <a:t>Fifth level</a:t>
            </a:r>
          </a:p>
        </p:txBody>
      </p:sp>
      <p:sp>
        <p:nvSpPr>
          <p:cNvPr id="5" name="Rectangle 2">
            <a:extLst>
              <a:ext uri="{FF2B5EF4-FFF2-40B4-BE49-F238E27FC236}">
                <a16:creationId xmlns:a16="http://schemas.microsoft.com/office/drawing/2014/main" id="{91803815-033C-EA44-B242-0732818AB2A6}"/>
              </a:ext>
            </a:extLst>
          </p:cNvPr>
          <p:cNvSpPr>
            <a:spLocks noGrp="1" noChangeArrowheads="1"/>
          </p:cNvSpPr>
          <p:nvPr>
            <p:ph type="title"/>
          </p:nvPr>
        </p:nvSpPr>
        <p:spPr bwMode="auto">
          <a:xfrm>
            <a:off x="-4042" y="1"/>
            <a:ext cx="9148042" cy="914400"/>
          </a:xfrm>
          <a:prstGeom prst="rect">
            <a:avLst/>
          </a:prstGeom>
          <a:solidFill>
            <a:srgbClr val="2626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1461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241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42" y="1"/>
            <a:ext cx="9148042" cy="914400"/>
          </a:xfrm>
          <a:prstGeom prst="rect">
            <a:avLst/>
          </a:prstGeom>
          <a:solidFill>
            <a:srgbClr val="262626"/>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228600" y="1066800"/>
            <a:ext cx="8664575"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32" name="Group 11"/>
          <p:cNvGrpSpPr>
            <a:grpSpLocks/>
          </p:cNvGrpSpPr>
          <p:nvPr/>
        </p:nvGrpSpPr>
        <p:grpSpPr bwMode="auto">
          <a:xfrm>
            <a:off x="-4042" y="5856287"/>
            <a:ext cx="769938" cy="696913"/>
            <a:chOff x="117" y="162"/>
            <a:chExt cx="605" cy="548"/>
          </a:xfrm>
        </p:grpSpPr>
        <p:sp>
          <p:nvSpPr>
            <p:cNvPr id="1035" name="Oval 12"/>
            <p:cNvSpPr>
              <a:spLocks noChangeArrowheads="1"/>
            </p:cNvSpPr>
            <p:nvPr/>
          </p:nvSpPr>
          <p:spPr bwMode="auto">
            <a:xfrm>
              <a:off x="117" y="162"/>
              <a:ext cx="565" cy="548"/>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0" i="0" dirty="0">
                <a:latin typeface="Avenir Book" panose="02000503020000020003" pitchFamily="2" charset="0"/>
              </a:endParaRPr>
            </a:p>
          </p:txBody>
        </p:sp>
        <p:pic>
          <p:nvPicPr>
            <p:cNvPr id="1036"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0" y="184"/>
              <a:ext cx="602"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5" name="Rectangle 6">
            <a:extLst>
              <a:ext uri="{FF2B5EF4-FFF2-40B4-BE49-F238E27FC236}">
                <a16:creationId xmlns:a16="http://schemas.microsoft.com/office/drawing/2014/main" id="{02C7E3CB-E485-9D4E-9EF3-F56A91FD8D2C}"/>
              </a:ext>
            </a:extLst>
          </p:cNvPr>
          <p:cNvSpPr txBox="1">
            <a:spLocks noChangeArrowheads="1"/>
          </p:cNvSpPr>
          <p:nvPr userDrawn="1"/>
        </p:nvSpPr>
        <p:spPr>
          <a:xfrm>
            <a:off x="4572000" y="6629400"/>
            <a:ext cx="4572000" cy="246221"/>
          </a:xfrm>
          <a:prstGeom prst="rect">
            <a:avLst/>
          </a:prstGeom>
          <a:ln/>
        </p:spPr>
        <p:txBody>
          <a:bodyPr anchor="ctr"/>
          <a:lstStyle>
            <a:defPPr>
              <a:defRPr lang="en-US"/>
            </a:defPPr>
            <a:lvl1pPr marL="0" algn="l" defTabSz="457200" rtl="0" eaLnBrk="1" latinLnBrk="0" hangingPunct="1">
              <a:defRPr sz="1800" kern="1200">
                <a:solidFill>
                  <a:schemeClr val="tx1"/>
                </a:solidFill>
                <a:latin typeface="Avenir Book" panose="02000503020000020003"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000" dirty="0" err="1">
                <a:solidFill>
                  <a:schemeClr val="tx1"/>
                </a:solidFill>
              </a:rPr>
              <a:t>Abcouwer</a:t>
            </a:r>
            <a:r>
              <a:rPr lang="en-US" sz="1000" dirty="0">
                <a:solidFill>
                  <a:schemeClr val="tx1"/>
                </a:solidFill>
              </a:rPr>
              <a:t>, </a:t>
            </a:r>
            <a:r>
              <a:rPr lang="en-US" sz="1000" dirty="0" err="1">
                <a:solidFill>
                  <a:schemeClr val="tx1"/>
                </a:solidFill>
              </a:rPr>
              <a:t>Maimone</a:t>
            </a:r>
            <a:r>
              <a:rPr lang="en-US" sz="1000" dirty="0">
                <a:solidFill>
                  <a:schemeClr val="tx1"/>
                </a:solidFill>
              </a:rPr>
              <a:t>, Wang, </a:t>
            </a:r>
            <a:r>
              <a:rPr lang="en-US" sz="1000" dirty="0" err="1">
                <a:solidFill>
                  <a:schemeClr val="tx1"/>
                </a:solidFill>
              </a:rPr>
              <a:t>Hilgemann</a:t>
            </a:r>
            <a:r>
              <a:rPr lang="en-US" sz="1000" dirty="0">
                <a:solidFill>
                  <a:schemeClr val="tx1"/>
                </a:solidFill>
              </a:rPr>
              <a:t>, Holloway, </a:t>
            </a:r>
            <a:r>
              <a:rPr lang="en-US" sz="1000" dirty="0" err="1">
                <a:solidFill>
                  <a:schemeClr val="tx1"/>
                </a:solidFill>
              </a:rPr>
              <a:t>Sabel</a:t>
            </a:r>
            <a:r>
              <a:rPr lang="en-US" sz="1000" dirty="0">
                <a:solidFill>
                  <a:schemeClr val="tx1"/>
                </a:solidFill>
              </a:rPr>
              <a:t>, Patel       </a:t>
            </a:r>
            <a:fld id="{F8F7304E-D458-489D-9795-B17885F308BA}" type="slidenum">
              <a:rPr lang="en-US" sz="1000" smtClean="0">
                <a:solidFill>
                  <a:schemeClr val="tx1"/>
                </a:solidFill>
              </a:rPr>
              <a:pPr algn="r">
                <a:defRPr/>
              </a:pPr>
              <a:t>‹#›</a:t>
            </a:fld>
            <a:endParaRPr lang="en-US" sz="1000" dirty="0">
              <a:solidFill>
                <a:schemeClr val="tx1"/>
              </a:solidFill>
            </a:endParaRPr>
          </a:p>
        </p:txBody>
      </p:sp>
      <p:sp>
        <p:nvSpPr>
          <p:cNvPr id="16" name="TextBox 15">
            <a:extLst>
              <a:ext uri="{FF2B5EF4-FFF2-40B4-BE49-F238E27FC236}">
                <a16:creationId xmlns:a16="http://schemas.microsoft.com/office/drawing/2014/main" id="{FF0E5A31-ED69-A743-8806-54ECB1CA55CF}"/>
              </a:ext>
            </a:extLst>
          </p:cNvPr>
          <p:cNvSpPr txBox="1"/>
          <p:nvPr userDrawn="1"/>
        </p:nvSpPr>
        <p:spPr>
          <a:xfrm>
            <a:off x="-44191" y="6629400"/>
            <a:ext cx="2533066" cy="246221"/>
          </a:xfrm>
          <a:prstGeom prst="rect">
            <a:avLst/>
          </a:prstGeom>
          <a:noFill/>
          <a:ln w="12700">
            <a:noFill/>
          </a:ln>
        </p:spPr>
        <p:txBody>
          <a:bodyPr wrap="none" rtlCol="0" anchor="ctr">
            <a:spAutoFit/>
          </a:bodyPr>
          <a:lstStyle/>
          <a:p>
            <a:r>
              <a:rPr lang="en-US" sz="1000" i="0" kern="1200" dirty="0">
                <a:solidFill>
                  <a:schemeClr val="tx1"/>
                </a:solidFill>
                <a:latin typeface="Avenir Book" panose="02000503020000020003" pitchFamily="2" charset="0"/>
                <a:ea typeface="+mn-ea"/>
                <a:cs typeface="+mn-cs"/>
              </a:rPr>
              <a:t>IEEE Aerospace Conference, March 2022</a:t>
            </a:r>
          </a:p>
        </p:txBody>
      </p:sp>
      <p:sp>
        <p:nvSpPr>
          <p:cNvPr id="2" name="TextBox 1">
            <a:extLst>
              <a:ext uri="{FF2B5EF4-FFF2-40B4-BE49-F238E27FC236}">
                <a16:creationId xmlns:a16="http://schemas.microsoft.com/office/drawing/2014/main" id="{408D5166-955D-7941-9BC6-BF0A65FDA197}"/>
              </a:ext>
            </a:extLst>
          </p:cNvPr>
          <p:cNvSpPr txBox="1"/>
          <p:nvPr userDrawn="1"/>
        </p:nvSpPr>
        <p:spPr>
          <a:xfrm>
            <a:off x="9462977" y="972979"/>
            <a:ext cx="184731" cy="215444"/>
          </a:xfrm>
          <a:prstGeom prst="rect">
            <a:avLst/>
          </a:prstGeom>
          <a:noFill/>
          <a:ln w="12700">
            <a:solidFill>
              <a:schemeClr val="tx1"/>
            </a:solidFill>
          </a:ln>
        </p:spPr>
        <p:txBody>
          <a:bodyPr wrap="none" rtlCol="0">
            <a:spAutoFit/>
          </a:bodyPr>
          <a:lstStyle/>
          <a:p>
            <a:endParaRPr lang="en-US" sz="800" b="0" i="0" dirty="0">
              <a:latin typeface="Avenir Book" panose="02000503020000020003" pitchFamily="2" charset="0"/>
            </a:endParaRPr>
          </a:p>
        </p:txBody>
      </p:sp>
      <p:pic>
        <p:nvPicPr>
          <p:cNvPr id="18" name="Picture 15" descr="Latest Rover Logo">
            <a:extLst>
              <a:ext uri="{FF2B5EF4-FFF2-40B4-BE49-F238E27FC236}">
                <a16:creationId xmlns:a16="http://schemas.microsoft.com/office/drawing/2014/main" id="{5EECBA82-0EB9-C74F-87A8-2F0BCEAFF3B3}"/>
              </a:ext>
            </a:extLst>
          </p:cNvPr>
          <p:cNvPicPr>
            <a:picLocks noChangeAspect="1" noChangeArrowheads="1"/>
          </p:cNvPicPr>
          <p:nvPr userDrawn="1"/>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1476" t="25723" r="11475" b="7396"/>
          <a:stretch>
            <a:fillRect/>
          </a:stretch>
        </p:blipFill>
        <p:spPr bwMode="auto">
          <a:xfrm>
            <a:off x="8229600" y="5794375"/>
            <a:ext cx="914400" cy="758825"/>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78905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p:hf hdr="0" ftr="0" dt="0"/>
  <p:txStyles>
    <p:titleStyle>
      <a:lvl1pPr algn="ctr" rtl="0" eaLnBrk="0" fontAlgn="base" hangingPunct="0">
        <a:spcBef>
          <a:spcPct val="0"/>
        </a:spcBef>
        <a:spcAft>
          <a:spcPct val="0"/>
        </a:spcAft>
        <a:defRPr sz="2800" b="0" i="0">
          <a:solidFill>
            <a:schemeClr val="bg1"/>
          </a:solidFill>
          <a:latin typeface="Avenir Black" panose="02000503020000020003" pitchFamily="2" charset="0"/>
          <a:ea typeface="+mj-ea"/>
          <a:cs typeface="+mj-cs"/>
        </a:defRPr>
      </a:lvl1pPr>
      <a:lvl2pPr algn="ctr" rtl="0" eaLnBrk="0" fontAlgn="base" hangingPunct="0">
        <a:spcBef>
          <a:spcPct val="0"/>
        </a:spcBef>
        <a:spcAft>
          <a:spcPct val="0"/>
        </a:spcAft>
        <a:defRPr sz="2000" b="1">
          <a:solidFill>
            <a:srgbClr val="990000"/>
          </a:solidFill>
          <a:latin typeface="Helvetica" pitchFamily="-106" charset="0"/>
        </a:defRPr>
      </a:lvl2pPr>
      <a:lvl3pPr algn="ctr" rtl="0" eaLnBrk="0" fontAlgn="base" hangingPunct="0">
        <a:spcBef>
          <a:spcPct val="0"/>
        </a:spcBef>
        <a:spcAft>
          <a:spcPct val="0"/>
        </a:spcAft>
        <a:defRPr sz="2000" b="1">
          <a:solidFill>
            <a:srgbClr val="990000"/>
          </a:solidFill>
          <a:latin typeface="Helvetica" pitchFamily="-106" charset="0"/>
        </a:defRPr>
      </a:lvl3pPr>
      <a:lvl4pPr algn="ctr" rtl="0" eaLnBrk="0" fontAlgn="base" hangingPunct="0">
        <a:spcBef>
          <a:spcPct val="0"/>
        </a:spcBef>
        <a:spcAft>
          <a:spcPct val="0"/>
        </a:spcAft>
        <a:defRPr sz="2000" b="1">
          <a:solidFill>
            <a:srgbClr val="990000"/>
          </a:solidFill>
          <a:latin typeface="Helvetica" pitchFamily="-106" charset="0"/>
        </a:defRPr>
      </a:lvl4pPr>
      <a:lvl5pPr algn="ctr" rtl="0" eaLnBrk="0" fontAlgn="base" hangingPunct="0">
        <a:spcBef>
          <a:spcPct val="0"/>
        </a:spcBef>
        <a:spcAft>
          <a:spcPct val="0"/>
        </a:spcAft>
        <a:defRPr sz="2000" b="1">
          <a:solidFill>
            <a:srgbClr val="990000"/>
          </a:solidFill>
          <a:latin typeface="Helvetica" pitchFamily="-106" charset="0"/>
        </a:defRPr>
      </a:lvl5pPr>
      <a:lvl6pPr marL="457200" algn="ctr" rtl="0" eaLnBrk="1" fontAlgn="base" hangingPunct="1">
        <a:spcBef>
          <a:spcPct val="0"/>
        </a:spcBef>
        <a:spcAft>
          <a:spcPct val="0"/>
        </a:spcAft>
        <a:defRPr sz="2000" b="1">
          <a:solidFill>
            <a:srgbClr val="990000"/>
          </a:solidFill>
          <a:latin typeface="Helvetica" pitchFamily="-106" charset="0"/>
        </a:defRPr>
      </a:lvl6pPr>
      <a:lvl7pPr marL="914400" algn="ctr" rtl="0" eaLnBrk="1" fontAlgn="base" hangingPunct="1">
        <a:spcBef>
          <a:spcPct val="0"/>
        </a:spcBef>
        <a:spcAft>
          <a:spcPct val="0"/>
        </a:spcAft>
        <a:defRPr sz="2000" b="1">
          <a:solidFill>
            <a:srgbClr val="990000"/>
          </a:solidFill>
          <a:latin typeface="Helvetica" pitchFamily="-106" charset="0"/>
        </a:defRPr>
      </a:lvl7pPr>
      <a:lvl8pPr marL="1371600" algn="ctr" rtl="0" eaLnBrk="1" fontAlgn="base" hangingPunct="1">
        <a:spcBef>
          <a:spcPct val="0"/>
        </a:spcBef>
        <a:spcAft>
          <a:spcPct val="0"/>
        </a:spcAft>
        <a:defRPr sz="2000" b="1">
          <a:solidFill>
            <a:srgbClr val="990000"/>
          </a:solidFill>
          <a:latin typeface="Helvetica" pitchFamily="-106" charset="0"/>
        </a:defRPr>
      </a:lvl8pPr>
      <a:lvl9pPr marL="1828800" algn="ctr" rtl="0" eaLnBrk="1" fontAlgn="base" hangingPunct="1">
        <a:spcBef>
          <a:spcPct val="0"/>
        </a:spcBef>
        <a:spcAft>
          <a:spcPct val="0"/>
        </a:spcAft>
        <a:defRPr sz="2000" b="1">
          <a:solidFill>
            <a:srgbClr val="990000"/>
          </a:solidFill>
          <a:latin typeface="Helvetica" pitchFamily="-106" charset="0"/>
        </a:defRPr>
      </a:lvl9pPr>
    </p:titleStyle>
    <p:bodyStyle>
      <a:lvl1pPr marL="342900" indent="-342900" algn="l" rtl="0" eaLnBrk="0" fontAlgn="base" hangingPunct="0">
        <a:spcBef>
          <a:spcPts val="1200"/>
        </a:spcBef>
        <a:spcAft>
          <a:spcPct val="0"/>
        </a:spcAft>
        <a:buChar char="•"/>
        <a:defRPr sz="1800">
          <a:solidFill>
            <a:schemeClr val="tx1"/>
          </a:solidFill>
          <a:latin typeface="Avenir Book" panose="02000503020000020003" pitchFamily="2" charset="0"/>
          <a:ea typeface="+mn-ea"/>
          <a:cs typeface="+mn-cs"/>
        </a:defRPr>
      </a:lvl1pPr>
      <a:lvl2pPr marL="742950" indent="-285750" algn="l" rtl="0" eaLnBrk="0" fontAlgn="base" hangingPunct="0">
        <a:spcBef>
          <a:spcPct val="20000"/>
        </a:spcBef>
        <a:spcAft>
          <a:spcPct val="0"/>
        </a:spcAft>
        <a:buChar char="–"/>
        <a:defRPr sz="1800">
          <a:solidFill>
            <a:schemeClr val="tx1"/>
          </a:solidFill>
          <a:latin typeface="Avenir Book" panose="02000503020000020003" pitchFamily="2" charset="0"/>
        </a:defRPr>
      </a:lvl2pPr>
      <a:lvl3pPr marL="1143000" indent="-228600" algn="l" rtl="0" eaLnBrk="0" fontAlgn="base" hangingPunct="0">
        <a:spcBef>
          <a:spcPct val="20000"/>
        </a:spcBef>
        <a:spcAft>
          <a:spcPct val="0"/>
        </a:spcAft>
        <a:buChar char="•"/>
        <a:defRPr sz="1800">
          <a:solidFill>
            <a:schemeClr val="tx1"/>
          </a:solidFill>
          <a:latin typeface="Avenir Book" panose="02000503020000020003" pitchFamily="2" charset="0"/>
        </a:defRPr>
      </a:lvl3pPr>
      <a:lvl4pPr marL="1600200" indent="-228600" algn="l" rtl="0" eaLnBrk="0" fontAlgn="base" hangingPunct="0">
        <a:spcBef>
          <a:spcPct val="20000"/>
        </a:spcBef>
        <a:spcAft>
          <a:spcPct val="0"/>
        </a:spcAft>
        <a:buChar char="–"/>
        <a:defRPr sz="1800">
          <a:solidFill>
            <a:schemeClr val="tx1"/>
          </a:solidFill>
          <a:latin typeface="Avenir Book" panose="02000503020000020003" pitchFamily="2" charset="0"/>
        </a:defRPr>
      </a:lvl4pPr>
      <a:lvl5pPr marL="2057400" indent="-228600" algn="l" rtl="0" eaLnBrk="0" fontAlgn="base" hangingPunct="0">
        <a:spcBef>
          <a:spcPct val="20000"/>
        </a:spcBef>
        <a:spcAft>
          <a:spcPct val="0"/>
        </a:spcAft>
        <a:buChar char="»"/>
        <a:defRPr sz="1800">
          <a:solidFill>
            <a:schemeClr val="tx1"/>
          </a:solidFill>
          <a:latin typeface="Avenir Book" panose="02000503020000020003" pitchFamily="2" charset="0"/>
        </a:defRPr>
      </a:lvl5pPr>
      <a:lvl6pPr marL="2514600" indent="-228600" algn="l" rtl="0" eaLnBrk="1" fontAlgn="base" hangingPunct="1">
        <a:spcBef>
          <a:spcPct val="20000"/>
        </a:spcBef>
        <a:spcAft>
          <a:spcPct val="0"/>
        </a:spcAft>
        <a:buChar char="»"/>
        <a:defRPr sz="1400">
          <a:solidFill>
            <a:srgbClr val="000066"/>
          </a:solidFill>
          <a:latin typeface="+mn-lt"/>
        </a:defRPr>
      </a:lvl6pPr>
      <a:lvl7pPr marL="2971800" indent="-228600" algn="l" rtl="0" eaLnBrk="1" fontAlgn="base" hangingPunct="1">
        <a:spcBef>
          <a:spcPct val="20000"/>
        </a:spcBef>
        <a:spcAft>
          <a:spcPct val="0"/>
        </a:spcAft>
        <a:buChar char="»"/>
        <a:defRPr sz="1400">
          <a:solidFill>
            <a:srgbClr val="000066"/>
          </a:solidFill>
          <a:latin typeface="+mn-lt"/>
        </a:defRPr>
      </a:lvl7pPr>
      <a:lvl8pPr marL="3429000" indent="-228600" algn="l" rtl="0" eaLnBrk="1" fontAlgn="base" hangingPunct="1">
        <a:spcBef>
          <a:spcPct val="20000"/>
        </a:spcBef>
        <a:spcAft>
          <a:spcPct val="0"/>
        </a:spcAft>
        <a:buChar char="»"/>
        <a:defRPr sz="1400">
          <a:solidFill>
            <a:srgbClr val="000066"/>
          </a:solidFill>
          <a:latin typeface="+mn-lt"/>
        </a:defRPr>
      </a:lvl8pPr>
      <a:lvl9pPr marL="3886200" indent="-228600" algn="l" rtl="0" eaLnBrk="1" fontAlgn="base" hangingPunct="1">
        <a:spcBef>
          <a:spcPct val="20000"/>
        </a:spcBef>
        <a:spcAft>
          <a:spcPct val="0"/>
        </a:spcAft>
        <a:buChar char="»"/>
        <a:defRPr sz="14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9902356-8508-5C42-85C5-1EB38FB33F88}" type="datetime1">
              <a:t>1/9/22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bg1">
                    <a:lumMod val="50000"/>
                  </a:schemeClr>
                </a:solidFill>
              </a:defRPr>
            </a:lvl1pPr>
          </a:lstStyle>
          <a:p>
            <a:fld id="{ECAFF76A-8DE7-B34D-B2B0-AE53E07745FC}" type="slidenum">
              <a:rPr lang="en-US" smtClean="0"/>
              <a:t>‹#›</a:t>
            </a:fld>
            <a:endParaRPr lang="en-US"/>
          </a:p>
        </p:txBody>
      </p:sp>
    </p:spTree>
    <p:extLst>
      <p:ext uri="{BB962C8B-B14F-4D97-AF65-F5344CB8AC3E}">
        <p14:creationId xmlns:p14="http://schemas.microsoft.com/office/powerpoint/2010/main" val="604439808"/>
      </p:ext>
    </p:extLst>
  </p:cSld>
  <p:clrMap bg1="lt1" tx1="dk1" bg2="lt2" tx2="dk2" accent1="accent1" accent2="accent2" accent3="accent3" accent4="accent4" accent5="accent5" accent6="accent6" hlink="hlink" folHlink="folHlink"/>
  <p:sldLayoutIdLst>
    <p:sldLayoutId id="2147483704" r:id="rId1"/>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105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105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05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05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05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19.png"/><Relationship Id="rId4" Type="http://schemas.openxmlformats.org/officeDocument/2006/relationships/notesSlide" Target="../notesSlides/notesSlide10.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25.png"/><Relationship Id="rId12" Type="http://schemas.openxmlformats.org/officeDocument/2006/relationships/image" Target="../media/image1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notesSlide" Target="../notesSlides/notesSlide11.xml"/><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pn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0.png"/><Relationship Id="rId5" Type="http://schemas.openxmlformats.org/officeDocument/2006/relationships/image" Target="../media/image31.png"/><Relationship Id="rId10" Type="http://schemas.openxmlformats.org/officeDocument/2006/relationships/image" Target="../media/image19.png"/><Relationship Id="rId4" Type="http://schemas.openxmlformats.org/officeDocument/2006/relationships/notesSlide" Target="../notesSlides/notesSlide13.xml"/><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notesSlide" Target="../notesSlides/notesSlide14.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xml"/><Relationship Id="rId7" Type="http://schemas.openxmlformats.org/officeDocument/2006/relationships/image" Target="../media/image3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19.png"/><Relationship Id="rId4" Type="http://schemas.openxmlformats.org/officeDocument/2006/relationships/notesSlide" Target="../notesSlides/notesSlide15.xml"/><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9.png"/><Relationship Id="rId5" Type="http://schemas.openxmlformats.org/officeDocument/2006/relationships/image" Target="../media/image42.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openxmlformats.org/officeDocument/2006/relationships/image" Target="../media/image44.gif"/><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3.gif"/><Relationship Id="rId5" Type="http://schemas.openxmlformats.org/officeDocument/2006/relationships/image" Target="../media/image42.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9.png"/><Relationship Id="rId5" Type="http://schemas.openxmlformats.org/officeDocument/2006/relationships/image" Target="../media/image45.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2.mp4"/><Relationship Id="rId1" Type="http://schemas.microsoft.com/office/2007/relationships/media" Target="../media/media22.mp4"/><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5316554"/>
            <a:ext cx="9144000" cy="1521688"/>
          </a:xfrm>
          <a:prstGeom prst="rect">
            <a:avLst/>
          </a:prstGeom>
          <a:solidFill>
            <a:schemeClr val="bg1"/>
          </a:solidFill>
          <a:ln>
            <a:solidFill>
              <a:schemeClr val="bg1"/>
            </a:solidFill>
          </a:ln>
        </p:spPr>
        <p:txBody>
          <a:bodyPr wrap="square" anchor="ctr" anchorCtr="0">
            <a:noAutofit/>
          </a:bodyPr>
          <a:lstStyle/>
          <a:p>
            <a:r>
              <a:rPr lang="en-US" dirty="0">
                <a:latin typeface="Avenir Medium" charset="0"/>
                <a:ea typeface="Avenir Medium" charset="0"/>
                <a:cs typeface="Avenir Medium" charset="0"/>
              </a:rPr>
              <a:t>Neil </a:t>
            </a:r>
            <a:r>
              <a:rPr lang="en-US" dirty="0" err="1">
                <a:latin typeface="Avenir Medium" charset="0"/>
                <a:ea typeface="Avenir Medium" charset="0"/>
                <a:cs typeface="Avenir Medium" charset="0"/>
              </a:rPr>
              <a:t>Abcouwer</a:t>
            </a:r>
            <a:r>
              <a:rPr lang="en-US" dirty="0">
                <a:latin typeface="Avenir Medium" charset="0"/>
                <a:ea typeface="Avenir Medium" charset="0"/>
                <a:cs typeface="Avenir Medium" charset="0"/>
              </a:rPr>
              <a:t>, Mark </a:t>
            </a:r>
            <a:r>
              <a:rPr lang="en-US" dirty="0" err="1">
                <a:latin typeface="Avenir Medium" charset="0"/>
                <a:ea typeface="Avenir Medium" charset="0"/>
                <a:cs typeface="Avenir Medium" charset="0"/>
              </a:rPr>
              <a:t>Maimone</a:t>
            </a:r>
            <a:r>
              <a:rPr lang="en-US" dirty="0">
                <a:latin typeface="Avenir Medium" charset="0"/>
                <a:ea typeface="Avenir Medium" charset="0"/>
                <a:cs typeface="Avenir Medium" charset="0"/>
              </a:rPr>
              <a:t>, Freddy Wang, Evan </a:t>
            </a:r>
            <a:r>
              <a:rPr lang="en-US" dirty="0" err="1">
                <a:latin typeface="Avenir Medium" charset="0"/>
                <a:ea typeface="Avenir Medium" charset="0"/>
                <a:cs typeface="Avenir Medium" charset="0"/>
              </a:rPr>
              <a:t>Hilgemann</a:t>
            </a:r>
            <a:r>
              <a:rPr lang="en-US" dirty="0">
                <a:latin typeface="Avenir Medium" charset="0"/>
                <a:ea typeface="Avenir Medium" charset="0"/>
                <a:cs typeface="Avenir Medium" charset="0"/>
              </a:rPr>
              <a:t>,</a:t>
            </a:r>
            <a:br>
              <a:rPr lang="en-US" dirty="0">
                <a:latin typeface="Avenir Medium" charset="0"/>
                <a:ea typeface="Avenir Medium" charset="0"/>
                <a:cs typeface="Avenir Medium" charset="0"/>
              </a:rPr>
            </a:br>
            <a:r>
              <a:rPr lang="en-US" dirty="0">
                <a:latin typeface="Avenir Medium" charset="0"/>
                <a:ea typeface="Avenir Medium" charset="0"/>
                <a:cs typeface="Avenir Medium" charset="0"/>
              </a:rPr>
              <a:t>Alexandra Holloway, Anna </a:t>
            </a:r>
            <a:r>
              <a:rPr lang="en-US" dirty="0" err="1">
                <a:latin typeface="Avenir Medium" charset="0"/>
                <a:ea typeface="Avenir Medium" charset="0"/>
                <a:cs typeface="Avenir Medium" charset="0"/>
              </a:rPr>
              <a:t>Sabel</a:t>
            </a:r>
            <a:r>
              <a:rPr lang="en-US" dirty="0">
                <a:latin typeface="Avenir Medium" charset="0"/>
                <a:ea typeface="Avenir Medium" charset="0"/>
                <a:cs typeface="Avenir Medium" charset="0"/>
              </a:rPr>
              <a:t>, Nik Patel</a:t>
            </a:r>
            <a:br>
              <a:rPr lang="en-US" dirty="0">
                <a:latin typeface="Avenir Medium" charset="0"/>
                <a:ea typeface="Avenir Medium" charset="0"/>
                <a:cs typeface="Avenir Medium" charset="0"/>
              </a:rPr>
            </a:br>
            <a:r>
              <a:rPr lang="en-US" sz="1600" dirty="0">
                <a:latin typeface="Avenir Light"/>
                <a:cs typeface="Avenir Light"/>
              </a:rPr>
              <a:t>Jet Propulsion Laboratory, California Institute of Technology</a:t>
            </a:r>
          </a:p>
        </p:txBody>
      </p:sp>
      <p:sp>
        <p:nvSpPr>
          <p:cNvPr id="12" name="TextBox 11"/>
          <p:cNvSpPr txBox="1"/>
          <p:nvPr/>
        </p:nvSpPr>
        <p:spPr>
          <a:xfrm>
            <a:off x="2997895" y="6642556"/>
            <a:ext cx="3148210" cy="215444"/>
          </a:xfrm>
          <a:prstGeom prst="rect">
            <a:avLst/>
          </a:prstGeom>
          <a:noFill/>
        </p:spPr>
        <p:txBody>
          <a:bodyPr wrap="none" rtlCol="0">
            <a:spAutoFit/>
          </a:bodyPr>
          <a:lstStyle/>
          <a:p>
            <a:r>
              <a:rPr lang="en-US" sz="800" b="0" dirty="0">
                <a:solidFill>
                  <a:schemeClr val="bg1">
                    <a:lumMod val="75000"/>
                  </a:schemeClr>
                </a:solidFill>
                <a:latin typeface="Avenir Light"/>
              </a:rPr>
              <a:t>This document DOES NOT contain export-controlled information</a:t>
            </a:r>
          </a:p>
        </p:txBody>
      </p:sp>
      <p:pic>
        <p:nvPicPr>
          <p:cNvPr id="8" name="Picture 7" descr="nasa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3700" y="5868484"/>
            <a:ext cx="1130300" cy="939908"/>
          </a:xfrm>
          <a:prstGeom prst="rect">
            <a:avLst/>
          </a:prstGeom>
        </p:spPr>
      </p:pic>
      <p:sp>
        <p:nvSpPr>
          <p:cNvPr id="10" name="Rectangle 9"/>
          <p:cNvSpPr/>
          <p:nvPr/>
        </p:nvSpPr>
        <p:spPr>
          <a:xfrm>
            <a:off x="0" y="-6442"/>
            <a:ext cx="9144000" cy="2011470"/>
          </a:xfrm>
          <a:prstGeom prst="rect">
            <a:avLst/>
          </a:prstGeom>
          <a:solidFill>
            <a:schemeClr val="tx1">
              <a:lumMod val="85000"/>
              <a:lumOff val="15000"/>
            </a:schemeClr>
          </a:solidFill>
        </p:spPr>
        <p:txBody>
          <a:bodyPr wrap="square" anchor="ctr" anchorCtr="0">
            <a:noAutofit/>
          </a:bodyPr>
          <a:lstStyle/>
          <a:p>
            <a:pPr algn="ctr"/>
            <a:r>
              <a:rPr lang="en-US" sz="3200" dirty="0">
                <a:solidFill>
                  <a:schemeClr val="bg1"/>
                </a:solidFill>
                <a:latin typeface="Avenir Heavy"/>
                <a:cs typeface="Avenir Heavy"/>
              </a:rPr>
              <a:t>These Wheels Are Made For Arc-</a:t>
            </a:r>
            <a:r>
              <a:rPr lang="en-US" sz="3200" dirty="0" err="1">
                <a:solidFill>
                  <a:schemeClr val="bg1"/>
                </a:solidFill>
                <a:latin typeface="Avenir Heavy"/>
                <a:cs typeface="Avenir Heavy"/>
              </a:rPr>
              <a:t>ing</a:t>
            </a:r>
            <a:r>
              <a:rPr lang="en-US" sz="3200" dirty="0">
                <a:solidFill>
                  <a:schemeClr val="bg1"/>
                </a:solidFill>
                <a:latin typeface="Avenir Heavy"/>
                <a:cs typeface="Avenir Heavy"/>
              </a:rPr>
              <a:t>: Two New Mobility Commands to Reduce Wheel Wear</a:t>
            </a:r>
          </a:p>
        </p:txBody>
      </p:sp>
      <p:pic>
        <p:nvPicPr>
          <p:cNvPr id="1026" name="Picture 2" descr="Why Don&amp;#39;t We See the Curiosity Rover&amp;#39;s Arm When it Takes a Selfie? -  Universe Today">
            <a:extLst>
              <a:ext uri="{FF2B5EF4-FFF2-40B4-BE49-F238E27FC236}">
                <a16:creationId xmlns:a16="http://schemas.microsoft.com/office/drawing/2014/main" id="{DB2B2C77-1D45-264C-877C-81563D709A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05028"/>
            <a:ext cx="9144000" cy="3311525"/>
          </a:xfrm>
          <a:prstGeom prst="rect">
            <a:avLst/>
          </a:prstGeom>
          <a:noFill/>
          <a:extLst>
            <a:ext uri="{909E8E84-426E-40DD-AFC4-6F175D3DCCD1}">
              <a14:hiddenFill xmlns:a14="http://schemas.microsoft.com/office/drawing/2010/main">
                <a:solidFill>
                  <a:srgbClr val="FFFFFF"/>
                </a:solidFill>
              </a14:hiddenFill>
            </a:ext>
          </a:extLst>
        </p:spPr>
      </p:pic>
      <p:pic>
        <p:nvPicPr>
          <p:cNvPr id="13" name="Video 12">
            <a:hlinkClick r:id="" action="ppaction://media"/>
            <a:extLst>
              <a:ext uri="{FF2B5EF4-FFF2-40B4-BE49-F238E27FC236}">
                <a16:creationId xmlns:a16="http://schemas.microsoft.com/office/drawing/2014/main" id="{48050EDA-6ABD-3044-B9FE-9CC1997CF07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6858000" y="5143500"/>
            <a:ext cx="2286000" cy="1714500"/>
          </a:xfrm>
          <a:prstGeom prst="rect">
            <a:avLst/>
          </a:prstGeom>
        </p:spPr>
      </p:pic>
    </p:spTree>
    <p:extLst>
      <p:ext uri="{BB962C8B-B14F-4D97-AF65-F5344CB8AC3E}">
        <p14:creationId xmlns:p14="http://schemas.microsoft.com/office/powerpoint/2010/main" val="1735306272"/>
      </p:ext>
    </p:extLst>
  </p:cSld>
  <p:clrMapOvr>
    <a:masterClrMapping/>
  </p:clrMapOvr>
  <mc:AlternateContent xmlns:mc="http://schemas.openxmlformats.org/markup-compatibility/2006">
    <mc:Choice xmlns:p14="http://schemas.microsoft.com/office/powerpoint/2010/main" Requires="p14">
      <p:transition spd="slow" p14:dur="2000" advTm="31611"/>
    </mc:Choice>
    <mc:Fallback>
      <p:transition spd="slow" advTm="31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4275-E748-3C43-B9E2-1013E1D3832E}"/>
              </a:ext>
            </a:extLst>
          </p:cNvPr>
          <p:cNvSpPr>
            <a:spLocks noGrp="1"/>
          </p:cNvSpPr>
          <p:nvPr>
            <p:ph type="title"/>
          </p:nvPr>
        </p:nvSpPr>
        <p:spPr/>
        <p:txBody>
          <a:bodyPr/>
          <a:lstStyle/>
          <a:p>
            <a:r>
              <a:rPr lang="en-US" b="0" dirty="0"/>
              <a:t>Implementation</a:t>
            </a:r>
          </a:p>
        </p:txBody>
      </p:sp>
      <p:sp>
        <p:nvSpPr>
          <p:cNvPr id="3" name="Text Placeholder 2">
            <a:extLst>
              <a:ext uri="{FF2B5EF4-FFF2-40B4-BE49-F238E27FC236}">
                <a16:creationId xmlns:a16="http://schemas.microsoft.com/office/drawing/2014/main" id="{DBE73BBF-04B9-3C4A-91B7-D3CD34D344EE}"/>
              </a:ext>
            </a:extLst>
          </p:cNvPr>
          <p:cNvSpPr>
            <a:spLocks noGrp="1"/>
          </p:cNvSpPr>
          <p:nvPr>
            <p:ph type="body" idx="1"/>
          </p:nvPr>
        </p:nvSpPr>
        <p:spPr/>
        <p:txBody>
          <a:bodyPr/>
          <a:lstStyle/>
          <a:p>
            <a:r>
              <a:rPr lang="en-US" dirty="0"/>
              <a:t>Neil </a:t>
            </a:r>
            <a:r>
              <a:rPr lang="en-US" dirty="0" err="1"/>
              <a:t>Abcouwer</a:t>
            </a:r>
            <a:endParaRPr lang="en-US" dirty="0"/>
          </a:p>
        </p:txBody>
      </p:sp>
      <p:pic>
        <p:nvPicPr>
          <p:cNvPr id="4" name="Video 3">
            <a:hlinkClick r:id="" action="ppaction://media"/>
            <a:extLst>
              <a:ext uri="{FF2B5EF4-FFF2-40B4-BE49-F238E27FC236}">
                <a16:creationId xmlns:a16="http://schemas.microsoft.com/office/drawing/2014/main" id="{DAEC9028-7A2F-2F48-9E55-9E96089E04D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0" y="5143500"/>
            <a:ext cx="2286000" cy="1714500"/>
          </a:xfrm>
          <a:prstGeom prst="rect">
            <a:avLst/>
          </a:prstGeom>
        </p:spPr>
      </p:pic>
    </p:spTree>
    <p:extLst>
      <p:ext uri="{BB962C8B-B14F-4D97-AF65-F5344CB8AC3E}">
        <p14:creationId xmlns:p14="http://schemas.microsoft.com/office/powerpoint/2010/main" val="2956176683"/>
      </p:ext>
    </p:extLst>
  </p:cSld>
  <p:clrMapOvr>
    <a:masterClrMapping/>
  </p:clrMapOvr>
  <mc:AlternateContent xmlns:mc="http://schemas.openxmlformats.org/markup-compatibility/2006">
    <mc:Choice xmlns:p14="http://schemas.microsoft.com/office/powerpoint/2010/main" Requires="p14">
      <p:transition spd="slow" p14:dur="2000" advTm="12103"/>
    </mc:Choice>
    <mc:Fallback>
      <p:transition spd="slow" advTm="1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FAA4BF-7DFC-40E0-ACD1-9D37391DA1C5}"/>
              </a:ext>
            </a:extLst>
          </p:cNvPr>
          <p:cNvSpPr>
            <a:spLocks noGrp="1"/>
          </p:cNvSpPr>
          <p:nvPr>
            <p:ph type="title"/>
          </p:nvPr>
        </p:nvSpPr>
        <p:spPr/>
        <p:txBody>
          <a:bodyPr/>
          <a:lstStyle/>
          <a:p>
            <a:r>
              <a:rPr lang="en-US" dirty="0"/>
              <a:t>ARC_TO</a:t>
            </a:r>
          </a:p>
        </p:txBody>
      </p:sp>
      <p:pic>
        <p:nvPicPr>
          <p:cNvPr id="7" name="Picture 6">
            <a:extLst>
              <a:ext uri="{FF2B5EF4-FFF2-40B4-BE49-F238E27FC236}">
                <a16:creationId xmlns:a16="http://schemas.microsoft.com/office/drawing/2014/main" id="{1E2FBECF-2E37-44EE-980F-FE47901797FB}"/>
              </a:ext>
            </a:extLst>
          </p:cNvPr>
          <p:cNvPicPr>
            <a:picLocks noChangeAspect="1"/>
          </p:cNvPicPr>
          <p:nvPr/>
        </p:nvPicPr>
        <p:blipFill>
          <a:blip r:embed="rId5"/>
          <a:stretch>
            <a:fillRect/>
          </a:stretch>
        </p:blipFill>
        <p:spPr>
          <a:xfrm>
            <a:off x="590822" y="1771119"/>
            <a:ext cx="3436727" cy="3145273"/>
          </a:xfrm>
          <a:prstGeom prst="rect">
            <a:avLst/>
          </a:prstGeom>
        </p:spPr>
      </p:pic>
      <p:pic>
        <p:nvPicPr>
          <p:cNvPr id="5" name="Content Placeholder 4">
            <a:extLst>
              <a:ext uri="{FF2B5EF4-FFF2-40B4-BE49-F238E27FC236}">
                <a16:creationId xmlns:a16="http://schemas.microsoft.com/office/drawing/2014/main" id="{EBBE1516-2617-48BD-B260-5CAECC952EBA}"/>
              </a:ext>
            </a:extLst>
          </p:cNvPr>
          <p:cNvPicPr>
            <a:picLocks noGrp="1" noChangeAspect="1"/>
          </p:cNvPicPr>
          <p:nvPr>
            <p:ph idx="1"/>
          </p:nvPr>
        </p:nvPicPr>
        <p:blipFill>
          <a:blip r:embed="rId6"/>
          <a:stretch>
            <a:fillRect/>
          </a:stretch>
        </p:blipFill>
        <p:spPr>
          <a:xfrm>
            <a:off x="3951619" y="1771119"/>
            <a:ext cx="4601559" cy="3373254"/>
          </a:xfrm>
        </p:spPr>
      </p:pic>
      <p:pic>
        <p:nvPicPr>
          <p:cNvPr id="12" name="Audio 11">
            <a:hlinkClick r:id="" action="ppaction://media"/>
            <a:extLst>
              <a:ext uri="{FF2B5EF4-FFF2-40B4-BE49-F238E27FC236}">
                <a16:creationId xmlns:a16="http://schemas.microsoft.com/office/drawing/2014/main" id="{10FBD657-0B15-4267-ABF1-F3A7FFA174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659784321"/>
      </p:ext>
    </p:extLst>
  </p:cSld>
  <p:clrMapOvr>
    <a:masterClrMapping/>
  </p:clrMapOvr>
  <mc:AlternateContent xmlns:mc="http://schemas.openxmlformats.org/markup-compatibility/2006" xmlns:p14="http://schemas.microsoft.com/office/powerpoint/2010/main">
    <mc:Choice Requires="p14">
      <p:transition spd="slow" p14:dur="2000" advTm="35405"/>
    </mc:Choice>
    <mc:Fallback xmlns="">
      <p:transition spd="slow" advTm="35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FAA4BF-7DFC-40E0-ACD1-9D37391DA1C5}"/>
              </a:ext>
            </a:extLst>
          </p:cNvPr>
          <p:cNvSpPr>
            <a:spLocks noGrp="1"/>
          </p:cNvSpPr>
          <p:nvPr>
            <p:ph type="title"/>
          </p:nvPr>
        </p:nvSpPr>
        <p:spPr/>
        <p:txBody>
          <a:bodyPr/>
          <a:lstStyle/>
          <a:p>
            <a:r>
              <a:rPr lang="en-US" dirty="0"/>
              <a:t>ARC_TO – assuming rover meets waydisc</a:t>
            </a:r>
          </a:p>
        </p:txBody>
      </p:sp>
      <p:pic>
        <p:nvPicPr>
          <p:cNvPr id="5" name="Content Placeholder 4">
            <a:extLst>
              <a:ext uri="{FF2B5EF4-FFF2-40B4-BE49-F238E27FC236}">
                <a16:creationId xmlns:a16="http://schemas.microsoft.com/office/drawing/2014/main" id="{EBBE1516-2617-48BD-B260-5CAECC952EBA}"/>
              </a:ext>
            </a:extLst>
          </p:cNvPr>
          <p:cNvPicPr>
            <a:picLocks noGrp="1" noChangeAspect="1"/>
          </p:cNvPicPr>
          <p:nvPr>
            <p:ph idx="1"/>
          </p:nvPr>
        </p:nvPicPr>
        <p:blipFill>
          <a:blip r:embed="rId5"/>
          <a:stretch>
            <a:fillRect/>
          </a:stretch>
        </p:blipFill>
        <p:spPr>
          <a:xfrm>
            <a:off x="454564" y="1326134"/>
            <a:ext cx="2868584" cy="2102866"/>
          </a:xfrm>
        </p:spPr>
      </p:pic>
      <p:pic>
        <p:nvPicPr>
          <p:cNvPr id="2" name="Picture 1">
            <a:extLst>
              <a:ext uri="{FF2B5EF4-FFF2-40B4-BE49-F238E27FC236}">
                <a16:creationId xmlns:a16="http://schemas.microsoft.com/office/drawing/2014/main" id="{44DA2721-8F51-41EF-9636-770A9241687B}"/>
              </a:ext>
            </a:extLst>
          </p:cNvPr>
          <p:cNvPicPr>
            <a:picLocks noChangeAspect="1"/>
          </p:cNvPicPr>
          <p:nvPr/>
        </p:nvPicPr>
        <p:blipFill>
          <a:blip r:embed="rId6"/>
          <a:stretch>
            <a:fillRect/>
          </a:stretch>
        </p:blipFill>
        <p:spPr>
          <a:xfrm>
            <a:off x="3456589" y="2172477"/>
            <a:ext cx="3864530" cy="876323"/>
          </a:xfrm>
          <a:prstGeom prst="rect">
            <a:avLst/>
          </a:prstGeom>
        </p:spPr>
      </p:pic>
      <p:pic>
        <p:nvPicPr>
          <p:cNvPr id="4" name="Picture 3">
            <a:extLst>
              <a:ext uri="{FF2B5EF4-FFF2-40B4-BE49-F238E27FC236}">
                <a16:creationId xmlns:a16="http://schemas.microsoft.com/office/drawing/2014/main" id="{3B6111E3-1E2A-4622-97BD-DBDE88A1CD8E}"/>
              </a:ext>
            </a:extLst>
          </p:cNvPr>
          <p:cNvPicPr>
            <a:picLocks noChangeAspect="1"/>
          </p:cNvPicPr>
          <p:nvPr/>
        </p:nvPicPr>
        <p:blipFill>
          <a:blip r:embed="rId7"/>
          <a:stretch>
            <a:fillRect/>
          </a:stretch>
        </p:blipFill>
        <p:spPr>
          <a:xfrm>
            <a:off x="3393276" y="3170574"/>
            <a:ext cx="4359843" cy="876323"/>
          </a:xfrm>
          <a:prstGeom prst="rect">
            <a:avLst/>
          </a:prstGeom>
        </p:spPr>
      </p:pic>
      <p:pic>
        <p:nvPicPr>
          <p:cNvPr id="6" name="Picture 5">
            <a:extLst>
              <a:ext uri="{FF2B5EF4-FFF2-40B4-BE49-F238E27FC236}">
                <a16:creationId xmlns:a16="http://schemas.microsoft.com/office/drawing/2014/main" id="{43F04C73-B34D-4525-A9A8-6981BBE77B0D}"/>
              </a:ext>
            </a:extLst>
          </p:cNvPr>
          <p:cNvPicPr>
            <a:picLocks noChangeAspect="1"/>
          </p:cNvPicPr>
          <p:nvPr/>
        </p:nvPicPr>
        <p:blipFill>
          <a:blip r:embed="rId8"/>
          <a:stretch>
            <a:fillRect/>
          </a:stretch>
        </p:blipFill>
        <p:spPr>
          <a:xfrm>
            <a:off x="1654868" y="4290444"/>
            <a:ext cx="6237677" cy="996069"/>
          </a:xfrm>
          <a:prstGeom prst="rect">
            <a:avLst/>
          </a:prstGeom>
        </p:spPr>
      </p:pic>
      <p:pic>
        <p:nvPicPr>
          <p:cNvPr id="8" name="Picture 7">
            <a:extLst>
              <a:ext uri="{FF2B5EF4-FFF2-40B4-BE49-F238E27FC236}">
                <a16:creationId xmlns:a16="http://schemas.microsoft.com/office/drawing/2014/main" id="{867641D9-32DF-4A54-ADB5-F000A3F037C3}"/>
              </a:ext>
            </a:extLst>
          </p:cNvPr>
          <p:cNvPicPr>
            <a:picLocks noChangeAspect="1"/>
          </p:cNvPicPr>
          <p:nvPr/>
        </p:nvPicPr>
        <p:blipFill>
          <a:blip r:embed="rId9"/>
          <a:stretch>
            <a:fillRect/>
          </a:stretch>
        </p:blipFill>
        <p:spPr>
          <a:xfrm>
            <a:off x="2999148" y="5471807"/>
            <a:ext cx="2901119" cy="636831"/>
          </a:xfrm>
          <a:prstGeom prst="rect">
            <a:avLst/>
          </a:prstGeom>
        </p:spPr>
      </p:pic>
      <p:pic>
        <p:nvPicPr>
          <p:cNvPr id="10" name="Audio 9">
            <a:hlinkClick r:id="" action="ppaction://media"/>
            <a:extLst>
              <a:ext uri="{FF2B5EF4-FFF2-40B4-BE49-F238E27FC236}">
                <a16:creationId xmlns:a16="http://schemas.microsoft.com/office/drawing/2014/main" id="{0155A0C5-DFAD-4A49-84BB-DB48613B5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649884837"/>
      </p:ext>
    </p:extLst>
  </p:cSld>
  <p:clrMapOvr>
    <a:masterClrMapping/>
  </p:clrMapOvr>
  <mc:AlternateContent xmlns:mc="http://schemas.openxmlformats.org/markup-compatibility/2006" xmlns:p14="http://schemas.microsoft.com/office/powerpoint/2010/main">
    <mc:Choice Requires="p14">
      <p:transition spd="slow" p14:dur="2000" advTm="77721"/>
    </mc:Choice>
    <mc:Fallback xmlns="">
      <p:transition spd="slow" advTm="77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D162C8E-CD19-4C5C-9CC9-EDBA5517378E}"/>
              </a:ext>
            </a:extLst>
          </p:cNvPr>
          <p:cNvPicPr>
            <a:picLocks noChangeAspect="1"/>
          </p:cNvPicPr>
          <p:nvPr/>
        </p:nvPicPr>
        <p:blipFill rotWithShape="1">
          <a:blip r:embed="rId5"/>
          <a:srcRect l="10090"/>
          <a:stretch/>
        </p:blipFill>
        <p:spPr>
          <a:xfrm>
            <a:off x="2465798" y="4246073"/>
            <a:ext cx="4536563" cy="751134"/>
          </a:xfrm>
          <a:prstGeom prst="rect">
            <a:avLst/>
          </a:prstGeom>
        </p:spPr>
      </p:pic>
      <p:sp>
        <p:nvSpPr>
          <p:cNvPr id="3" name="Title 2">
            <a:extLst>
              <a:ext uri="{FF2B5EF4-FFF2-40B4-BE49-F238E27FC236}">
                <a16:creationId xmlns:a16="http://schemas.microsoft.com/office/drawing/2014/main" id="{E2FAA4BF-7DFC-40E0-ACD1-9D37391DA1C5}"/>
              </a:ext>
            </a:extLst>
          </p:cNvPr>
          <p:cNvSpPr>
            <a:spLocks noGrp="1"/>
          </p:cNvSpPr>
          <p:nvPr>
            <p:ph type="title"/>
          </p:nvPr>
        </p:nvSpPr>
        <p:spPr/>
        <p:txBody>
          <a:bodyPr/>
          <a:lstStyle/>
          <a:p>
            <a:r>
              <a:rPr lang="en-US" dirty="0"/>
              <a:t>ARC_TO – rover does not meet waydisc</a:t>
            </a:r>
          </a:p>
        </p:txBody>
      </p:sp>
      <p:pic>
        <p:nvPicPr>
          <p:cNvPr id="5" name="Content Placeholder 4">
            <a:extLst>
              <a:ext uri="{FF2B5EF4-FFF2-40B4-BE49-F238E27FC236}">
                <a16:creationId xmlns:a16="http://schemas.microsoft.com/office/drawing/2014/main" id="{EBBE1516-2617-48BD-B260-5CAECC952EBA}"/>
              </a:ext>
            </a:extLst>
          </p:cNvPr>
          <p:cNvPicPr>
            <a:picLocks noGrp="1" noChangeAspect="1"/>
          </p:cNvPicPr>
          <p:nvPr>
            <p:ph idx="1"/>
          </p:nvPr>
        </p:nvPicPr>
        <p:blipFill>
          <a:blip r:embed="rId6"/>
          <a:stretch>
            <a:fillRect/>
          </a:stretch>
        </p:blipFill>
        <p:spPr>
          <a:xfrm>
            <a:off x="454564" y="1326134"/>
            <a:ext cx="2868584" cy="2102866"/>
          </a:xfr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84B58D9-C096-4A35-B8E1-59541D2993F5}"/>
                  </a:ext>
                </a:extLst>
              </p:cNvPr>
              <p:cNvSpPr txBox="1"/>
              <p:nvPr/>
            </p:nvSpPr>
            <p:spPr>
              <a:xfrm>
                <a:off x="3564000" y="1166400"/>
                <a:ext cx="4959836" cy="1015663"/>
              </a:xfrm>
              <a:prstGeom prst="rect">
                <a:avLst/>
              </a:prstGeom>
              <a:noFill/>
              <a:ln w="12700">
                <a:noFill/>
              </a:ln>
            </p:spPr>
            <p:txBody>
              <a:bodyPr wrap="square" rtlCol="0">
                <a:spAutoFit/>
              </a:bodyPr>
              <a:lstStyle/>
              <a:p>
                <a:r>
                  <a:rPr lang="en-US" sz="2000" dirty="0">
                    <a:latin typeface="Avenir Book" panose="02000503020000020003" pitchFamily="2" charset="0"/>
                  </a:rPr>
                  <a:t>If previous solution for </a:t>
                </a:r>
                <a14:m>
                  <m:oMath xmlns:m="http://schemas.openxmlformats.org/officeDocument/2006/math">
                    <m:r>
                      <a:rPr lang="en-US" sz="2000" b="0" i="1" smtClean="0">
                        <a:latin typeface="Cambria Math" panose="02040503050406030204" pitchFamily="18" charset="0"/>
                      </a:rPr>
                      <m:t>𝑑</m:t>
                    </m:r>
                  </m:oMath>
                </a14:m>
                <a:r>
                  <a:rPr lang="en-US" sz="2000" dirty="0">
                    <a:latin typeface="Avenir Book" panose="02000503020000020003" pitchFamily="2" charset="0"/>
                  </a:rPr>
                  <a:t> is less than commanded distance, rover will not reach waydisc (</a:t>
                </a:r>
                <a14:m>
                  <m:oMath xmlns:m="http://schemas.openxmlformats.org/officeDocument/2006/math">
                    <m:r>
                      <a:rPr lang="en-US" sz="2000" b="0" i="1" smtClean="0">
                        <a:latin typeface="Cambria Math" panose="02040503050406030204" pitchFamily="18" charset="0"/>
                      </a:rPr>
                      <m:t>𝑤</m:t>
                    </m:r>
                  </m:oMath>
                </a14:m>
                <a:r>
                  <a:rPr lang="en-US" sz="2000" dirty="0">
                    <a:latin typeface="Avenir Book" panose="02000503020000020003" pitchFamily="2" charset="0"/>
                  </a:rPr>
                  <a:t> unknown)</a:t>
                </a:r>
              </a:p>
            </p:txBody>
          </p:sp>
        </mc:Choice>
        <mc:Fallback>
          <p:sp>
            <p:nvSpPr>
              <p:cNvPr id="7" name="TextBox 6">
                <a:extLst>
                  <a:ext uri="{FF2B5EF4-FFF2-40B4-BE49-F238E27FC236}">
                    <a16:creationId xmlns:a16="http://schemas.microsoft.com/office/drawing/2014/main" id="{384B58D9-C096-4A35-B8E1-59541D2993F5}"/>
                  </a:ext>
                </a:extLst>
              </p:cNvPr>
              <p:cNvSpPr txBox="1">
                <a:spLocks noRot="1" noChangeAspect="1" noMove="1" noResize="1" noEditPoints="1" noAdjustHandles="1" noChangeArrowheads="1" noChangeShapeType="1" noTextEdit="1"/>
              </p:cNvSpPr>
              <p:nvPr/>
            </p:nvSpPr>
            <p:spPr>
              <a:xfrm>
                <a:off x="3564000" y="1166400"/>
                <a:ext cx="4959836" cy="1015663"/>
              </a:xfrm>
              <a:prstGeom prst="rect">
                <a:avLst/>
              </a:prstGeom>
              <a:blipFill>
                <a:blip r:embed="rId7"/>
                <a:stretch>
                  <a:fillRect l="-1276" t="-2469" r="-1531" b="-9877"/>
                </a:stretch>
              </a:blipFill>
              <a:ln w="12700">
                <a:noFill/>
              </a:ln>
            </p:spPr>
            <p:txBody>
              <a:bodyPr/>
              <a:lstStyle/>
              <a:p>
                <a:r>
                  <a:rPr lang="en-US">
                    <a:noFill/>
                  </a:rPr>
                  <a:t> </a:t>
                </a:r>
              </a:p>
            </p:txBody>
          </p:sp>
        </mc:Fallback>
      </mc:AlternateContent>
      <p:pic>
        <p:nvPicPr>
          <p:cNvPr id="9" name="Picture 8">
            <a:extLst>
              <a:ext uri="{FF2B5EF4-FFF2-40B4-BE49-F238E27FC236}">
                <a16:creationId xmlns:a16="http://schemas.microsoft.com/office/drawing/2014/main" id="{DE64DB06-929D-4ACA-8639-A0CD17AD0D6C}"/>
              </a:ext>
            </a:extLst>
          </p:cNvPr>
          <p:cNvPicPr>
            <a:picLocks noChangeAspect="1"/>
          </p:cNvPicPr>
          <p:nvPr/>
        </p:nvPicPr>
        <p:blipFill>
          <a:blip r:embed="rId8"/>
          <a:stretch>
            <a:fillRect/>
          </a:stretch>
        </p:blipFill>
        <p:spPr>
          <a:xfrm>
            <a:off x="4211135" y="2176341"/>
            <a:ext cx="3418204" cy="615059"/>
          </a:xfrm>
          <a:prstGeom prst="rect">
            <a:avLst/>
          </a:prstGeom>
        </p:spPr>
      </p:pic>
      <p:pic>
        <p:nvPicPr>
          <p:cNvPr id="10" name="Picture 9">
            <a:extLst>
              <a:ext uri="{FF2B5EF4-FFF2-40B4-BE49-F238E27FC236}">
                <a16:creationId xmlns:a16="http://schemas.microsoft.com/office/drawing/2014/main" id="{DDC79AB5-BECB-4FE0-9F90-F0C8AEB47392}"/>
              </a:ext>
            </a:extLst>
          </p:cNvPr>
          <p:cNvPicPr>
            <a:picLocks noChangeAspect="1"/>
          </p:cNvPicPr>
          <p:nvPr/>
        </p:nvPicPr>
        <p:blipFill>
          <a:blip r:embed="rId9"/>
          <a:stretch>
            <a:fillRect/>
          </a:stretch>
        </p:blipFill>
        <p:spPr>
          <a:xfrm>
            <a:off x="2929964" y="2704691"/>
            <a:ext cx="5170850" cy="919867"/>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2662ABDF-A421-44E7-B33A-8DADC568DF63}"/>
                  </a:ext>
                </a:extLst>
              </p:cNvPr>
              <p:cNvSpPr txBox="1"/>
              <p:nvPr/>
            </p:nvSpPr>
            <p:spPr>
              <a:xfrm>
                <a:off x="892589" y="5124331"/>
                <a:ext cx="6944673" cy="707886"/>
              </a:xfrm>
              <a:prstGeom prst="rect">
                <a:avLst/>
              </a:prstGeom>
              <a:noFill/>
              <a:ln w="12700">
                <a:noFill/>
              </a:ln>
            </p:spPr>
            <p:txBody>
              <a:bodyPr wrap="square" rtlCol="0">
                <a:spAutoFit/>
              </a:bodyPr>
              <a:lstStyle/>
              <a:p>
                <a:r>
                  <a:rPr lang="en-US" sz="2000" dirty="0">
                    <a:latin typeface="Avenir Book" panose="02000503020000020003" pitchFamily="2" charset="0"/>
                  </a:rPr>
                  <a:t>Zero-crossing is in the interval </a:t>
                </a:r>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m:t>
                        </m:r>
                        <m:r>
                          <a:rPr lang="en-US" sz="2000" i="1">
                            <a:latin typeface="Cambria Math" panose="02040503050406030204" pitchFamily="18" charset="0"/>
                          </a:rPr>
                          <m:t>𝜃</m:t>
                        </m:r>
                      </m:e>
                      <m:sub>
                        <m:r>
                          <m:rPr>
                            <m:sty m:val="p"/>
                          </m:rPr>
                          <a:rPr lang="en-US" sz="2000">
                            <a:latin typeface="Cambria Math" panose="02040503050406030204" pitchFamily="18" charset="0"/>
                          </a:rPr>
                          <m:t>Δ</m:t>
                        </m:r>
                        <m:r>
                          <a:rPr lang="en-US" sz="2000" i="1">
                            <a:latin typeface="Cambria Math" panose="02040503050406030204" pitchFamily="18" charset="0"/>
                          </a:rPr>
                          <m:t>𝑖</m:t>
                        </m:r>
                        <m:r>
                          <a:rPr lang="en-US" sz="2000" b="0" i="1" smtClean="0">
                            <a:latin typeface="Cambria Math" panose="02040503050406030204" pitchFamily="18" charset="0"/>
                          </a:rPr>
                          <m:t>−1</m:t>
                        </m:r>
                      </m:sub>
                    </m:sSub>
                    <m:r>
                      <a:rPr lang="en-US" sz="2000" b="0" i="0"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m:rPr>
                            <m:sty m:val="p"/>
                          </m:rPr>
                          <a:rPr lang="en-US" sz="2000">
                            <a:latin typeface="Cambria Math" panose="02040503050406030204" pitchFamily="18" charset="0"/>
                          </a:rPr>
                          <m:t>Δ</m:t>
                        </m:r>
                        <m:r>
                          <a:rPr lang="en-US" sz="2000" i="1">
                            <a:latin typeface="Cambria Math" panose="02040503050406030204" pitchFamily="18" charset="0"/>
                          </a:rPr>
                          <m:t>𝑖</m:t>
                        </m:r>
                      </m:sub>
                    </m:sSub>
                    <m:r>
                      <a:rPr lang="en-US" sz="2000" b="0" i="1" smtClean="0">
                        <a:latin typeface="Cambria Math" panose="02040503050406030204" pitchFamily="18" charset="0"/>
                      </a:rPr>
                      <m:t>]</m:t>
                    </m:r>
                  </m:oMath>
                </a14:m>
                <a:r>
                  <a:rPr lang="en-US" sz="2000" dirty="0">
                    <a:latin typeface="Avenir Book" panose="02000503020000020003" pitchFamily="2" charset="0"/>
                  </a:rPr>
                  <a:t>. Use Bisection search to narrow the interval.</a:t>
                </a:r>
              </a:p>
            </p:txBody>
          </p:sp>
        </mc:Choice>
        <mc:Fallback>
          <p:sp>
            <p:nvSpPr>
              <p:cNvPr id="15" name="TextBox 14">
                <a:extLst>
                  <a:ext uri="{FF2B5EF4-FFF2-40B4-BE49-F238E27FC236}">
                    <a16:creationId xmlns:a16="http://schemas.microsoft.com/office/drawing/2014/main" id="{2662ABDF-A421-44E7-B33A-8DADC568DF63}"/>
                  </a:ext>
                </a:extLst>
              </p:cNvPr>
              <p:cNvSpPr txBox="1">
                <a:spLocks noRot="1" noChangeAspect="1" noMove="1" noResize="1" noEditPoints="1" noAdjustHandles="1" noChangeArrowheads="1" noChangeShapeType="1" noTextEdit="1"/>
              </p:cNvSpPr>
              <p:nvPr/>
            </p:nvSpPr>
            <p:spPr>
              <a:xfrm>
                <a:off x="892589" y="5124331"/>
                <a:ext cx="6944673" cy="707886"/>
              </a:xfrm>
              <a:prstGeom prst="rect">
                <a:avLst/>
              </a:prstGeom>
              <a:blipFill>
                <a:blip r:embed="rId10"/>
                <a:stretch>
                  <a:fillRect l="-912" t="-5263" b="-14035"/>
                </a:stretch>
              </a:blipFill>
              <a:ln w="12700">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C9B39716-97CF-4206-8779-61A10933DE72}"/>
                  </a:ext>
                </a:extLst>
              </p:cNvPr>
              <p:cNvSpPr txBox="1"/>
              <p:nvPr/>
            </p:nvSpPr>
            <p:spPr>
              <a:xfrm>
                <a:off x="849417" y="3547543"/>
                <a:ext cx="7260229" cy="735394"/>
              </a:xfrm>
              <a:prstGeom prst="rect">
                <a:avLst/>
              </a:prstGeom>
              <a:noFill/>
              <a:ln w="12700">
                <a:noFill/>
              </a:ln>
            </p:spPr>
            <p:txBody>
              <a:bodyPr wrap="square" rtlCol="0">
                <a:spAutoFit/>
              </a:bodyPr>
              <a:lstStyle/>
              <a:p>
                <a:r>
                  <a:rPr lang="en-US" sz="2000" dirty="0">
                    <a:latin typeface="Avenir Book" panose="02000503020000020003" pitchFamily="2" charset="0"/>
                  </a:rPr>
                  <a:t>No closed-form solution (we think). Loop over potential values of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𝑖</m:t>
                        </m:r>
                      </m:sub>
                    </m:sSub>
                  </m:oMath>
                </a14:m>
                <a:r>
                  <a:rPr lang="en-US" sz="2000" dirty="0">
                    <a:latin typeface="Avenir Book" panose="02000503020000020003" pitchFamily="2" charset="0"/>
                  </a:rPr>
                  <a:t> until the following value changes signs. </a:t>
                </a:r>
              </a:p>
            </p:txBody>
          </p:sp>
        </mc:Choice>
        <mc:Fallback>
          <p:sp>
            <p:nvSpPr>
              <p:cNvPr id="16" name="TextBox 15">
                <a:extLst>
                  <a:ext uri="{FF2B5EF4-FFF2-40B4-BE49-F238E27FC236}">
                    <a16:creationId xmlns:a16="http://schemas.microsoft.com/office/drawing/2014/main" id="{C9B39716-97CF-4206-8779-61A10933DE72}"/>
                  </a:ext>
                </a:extLst>
              </p:cNvPr>
              <p:cNvSpPr txBox="1">
                <a:spLocks noRot="1" noChangeAspect="1" noMove="1" noResize="1" noEditPoints="1" noAdjustHandles="1" noChangeArrowheads="1" noChangeShapeType="1" noTextEdit="1"/>
              </p:cNvSpPr>
              <p:nvPr/>
            </p:nvSpPr>
            <p:spPr>
              <a:xfrm>
                <a:off x="849417" y="3547543"/>
                <a:ext cx="7260229" cy="735394"/>
              </a:xfrm>
              <a:prstGeom prst="rect">
                <a:avLst/>
              </a:prstGeom>
              <a:blipFill>
                <a:blip r:embed="rId11"/>
                <a:stretch>
                  <a:fillRect l="-873" t="-5085" r="-1222" b="-10169"/>
                </a:stretch>
              </a:blipFill>
              <a:ln w="12700">
                <a:noFill/>
              </a:ln>
            </p:spPr>
            <p:txBody>
              <a:bodyPr/>
              <a:lstStyle/>
              <a:p>
                <a:r>
                  <a:rPr lang="en-US">
                    <a:noFill/>
                  </a:rPr>
                  <a:t> </a:t>
                </a:r>
              </a:p>
            </p:txBody>
          </p:sp>
        </mc:Fallback>
      </mc:AlternateContent>
      <p:pic>
        <p:nvPicPr>
          <p:cNvPr id="24" name="Audio 23">
            <a:hlinkClick r:id="" action="ppaction://media"/>
            <a:extLst>
              <a:ext uri="{FF2B5EF4-FFF2-40B4-BE49-F238E27FC236}">
                <a16:creationId xmlns:a16="http://schemas.microsoft.com/office/drawing/2014/main" id="{8AA254B5-F3EE-4390-9E7A-DF1766582EE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856184864"/>
      </p:ext>
    </p:extLst>
  </p:cSld>
  <p:clrMapOvr>
    <a:masterClrMapping/>
  </p:clrMapOvr>
  <mc:AlternateContent xmlns:mc="http://schemas.openxmlformats.org/markup-compatibility/2006" xmlns:p14="http://schemas.microsoft.com/office/powerpoint/2010/main">
    <mc:Choice Requires="p14">
      <p:transition spd="slow" p14:dur="2000" advTm="48191"/>
    </mc:Choice>
    <mc:Fallback xmlns="">
      <p:transition spd="slow" advTm="48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FAA4BF-7DFC-40E0-ACD1-9D37391DA1C5}"/>
              </a:ext>
            </a:extLst>
          </p:cNvPr>
          <p:cNvSpPr>
            <a:spLocks noGrp="1"/>
          </p:cNvSpPr>
          <p:nvPr>
            <p:ph type="title"/>
          </p:nvPr>
        </p:nvSpPr>
        <p:spPr/>
        <p:txBody>
          <a:bodyPr/>
          <a:lstStyle/>
          <a:p>
            <a:r>
              <a:rPr lang="en-US" dirty="0"/>
              <a:t>ARC_UNTIL_TO</a:t>
            </a:r>
          </a:p>
        </p:txBody>
      </p:sp>
      <p:pic>
        <p:nvPicPr>
          <p:cNvPr id="8" name="Picture 7">
            <a:extLst>
              <a:ext uri="{FF2B5EF4-FFF2-40B4-BE49-F238E27FC236}">
                <a16:creationId xmlns:a16="http://schemas.microsoft.com/office/drawing/2014/main" id="{364E9D87-90B4-465B-82F0-DB38032921A3}"/>
              </a:ext>
            </a:extLst>
          </p:cNvPr>
          <p:cNvPicPr>
            <a:picLocks noChangeAspect="1"/>
          </p:cNvPicPr>
          <p:nvPr/>
        </p:nvPicPr>
        <p:blipFill>
          <a:blip r:embed="rId5"/>
          <a:stretch>
            <a:fillRect/>
          </a:stretch>
        </p:blipFill>
        <p:spPr>
          <a:xfrm>
            <a:off x="415637" y="1830582"/>
            <a:ext cx="8312727" cy="3196835"/>
          </a:xfrm>
          <a:prstGeom prst="rect">
            <a:avLst/>
          </a:prstGeom>
        </p:spPr>
      </p:pic>
      <p:pic>
        <p:nvPicPr>
          <p:cNvPr id="13" name="Audio 12">
            <a:hlinkClick r:id="" action="ppaction://media"/>
            <a:extLst>
              <a:ext uri="{FF2B5EF4-FFF2-40B4-BE49-F238E27FC236}">
                <a16:creationId xmlns:a16="http://schemas.microsoft.com/office/drawing/2014/main" id="{9910FE73-527C-4018-A72D-A4A6622281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088494783"/>
      </p:ext>
    </p:extLst>
  </p:cSld>
  <p:clrMapOvr>
    <a:masterClrMapping/>
  </p:clrMapOvr>
  <mc:AlternateContent xmlns:mc="http://schemas.openxmlformats.org/markup-compatibility/2006" xmlns:p14="http://schemas.microsoft.com/office/powerpoint/2010/main">
    <mc:Choice Requires="p14">
      <p:transition spd="slow" p14:dur="2000" advTm="38974"/>
    </mc:Choice>
    <mc:Fallback xmlns="">
      <p:transition spd="slow" advTm="38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FAA4BF-7DFC-40E0-ACD1-9D37391DA1C5}"/>
              </a:ext>
            </a:extLst>
          </p:cNvPr>
          <p:cNvSpPr>
            <a:spLocks noGrp="1"/>
          </p:cNvSpPr>
          <p:nvPr>
            <p:ph type="title"/>
          </p:nvPr>
        </p:nvSpPr>
        <p:spPr/>
        <p:txBody>
          <a:bodyPr/>
          <a:lstStyle/>
          <a:p>
            <a:r>
              <a:rPr lang="en-US" dirty="0"/>
              <a:t>ARC_UNTIL_TO – rover pointing at goal</a:t>
            </a:r>
          </a:p>
        </p:txBody>
      </p:sp>
      <p:pic>
        <p:nvPicPr>
          <p:cNvPr id="4" name="Picture 3">
            <a:extLst>
              <a:ext uri="{FF2B5EF4-FFF2-40B4-BE49-F238E27FC236}">
                <a16:creationId xmlns:a16="http://schemas.microsoft.com/office/drawing/2014/main" id="{C0FEE109-20CD-4A41-A20F-A51584EE2B10}"/>
              </a:ext>
            </a:extLst>
          </p:cNvPr>
          <p:cNvPicPr>
            <a:picLocks noChangeAspect="1"/>
          </p:cNvPicPr>
          <p:nvPr/>
        </p:nvPicPr>
        <p:blipFill>
          <a:blip r:embed="rId5"/>
          <a:stretch>
            <a:fillRect/>
          </a:stretch>
        </p:blipFill>
        <p:spPr>
          <a:xfrm>
            <a:off x="4188092" y="1032756"/>
            <a:ext cx="3968451" cy="2678065"/>
          </a:xfrm>
          <a:prstGeom prst="rect">
            <a:avLst/>
          </a:prstGeom>
        </p:spPr>
      </p:pic>
      <p:pic>
        <p:nvPicPr>
          <p:cNvPr id="8" name="Picture 7">
            <a:extLst>
              <a:ext uri="{FF2B5EF4-FFF2-40B4-BE49-F238E27FC236}">
                <a16:creationId xmlns:a16="http://schemas.microsoft.com/office/drawing/2014/main" id="{364E9D87-90B4-465B-82F0-DB38032921A3}"/>
              </a:ext>
            </a:extLst>
          </p:cNvPr>
          <p:cNvPicPr>
            <a:picLocks noChangeAspect="1"/>
          </p:cNvPicPr>
          <p:nvPr/>
        </p:nvPicPr>
        <p:blipFill rotWithShape="1">
          <a:blip r:embed="rId6"/>
          <a:srcRect t="9825" r="65200"/>
          <a:stretch/>
        </p:blipFill>
        <p:spPr>
          <a:xfrm>
            <a:off x="1041979" y="1299089"/>
            <a:ext cx="2420176" cy="2411732"/>
          </a:xfrm>
          <a:prstGeom prst="rect">
            <a:avLst/>
          </a:prstGeom>
        </p:spPr>
      </p:pic>
      <p:pic>
        <p:nvPicPr>
          <p:cNvPr id="5" name="Picture 4">
            <a:extLst>
              <a:ext uri="{FF2B5EF4-FFF2-40B4-BE49-F238E27FC236}">
                <a16:creationId xmlns:a16="http://schemas.microsoft.com/office/drawing/2014/main" id="{4894D75B-2275-48FD-AE7F-6119C71AA68F}"/>
              </a:ext>
            </a:extLst>
          </p:cNvPr>
          <p:cNvPicPr>
            <a:picLocks noChangeAspect="1"/>
          </p:cNvPicPr>
          <p:nvPr/>
        </p:nvPicPr>
        <p:blipFill>
          <a:blip r:embed="rId7"/>
          <a:stretch>
            <a:fillRect/>
          </a:stretch>
        </p:blipFill>
        <p:spPr>
          <a:xfrm>
            <a:off x="1645504" y="3905009"/>
            <a:ext cx="5029332" cy="881766"/>
          </a:xfrm>
          <a:prstGeom prst="rect">
            <a:avLst/>
          </a:prstGeom>
        </p:spPr>
      </p:pic>
      <p:pic>
        <p:nvPicPr>
          <p:cNvPr id="6" name="Picture 5">
            <a:extLst>
              <a:ext uri="{FF2B5EF4-FFF2-40B4-BE49-F238E27FC236}">
                <a16:creationId xmlns:a16="http://schemas.microsoft.com/office/drawing/2014/main" id="{F3203971-0389-4C59-BE5A-B9FCECE8C9CE}"/>
              </a:ext>
            </a:extLst>
          </p:cNvPr>
          <p:cNvPicPr>
            <a:picLocks noChangeAspect="1"/>
          </p:cNvPicPr>
          <p:nvPr/>
        </p:nvPicPr>
        <p:blipFill>
          <a:blip r:embed="rId8"/>
          <a:stretch>
            <a:fillRect/>
          </a:stretch>
        </p:blipFill>
        <p:spPr>
          <a:xfrm>
            <a:off x="1190350" y="5686564"/>
            <a:ext cx="6631145" cy="840791"/>
          </a:xfrm>
          <a:prstGeom prst="rect">
            <a:avLst/>
          </a:prstGeom>
        </p:spPr>
      </p:pic>
      <p:sp>
        <p:nvSpPr>
          <p:cNvPr id="7" name="TextBox 6">
            <a:extLst>
              <a:ext uri="{FF2B5EF4-FFF2-40B4-BE49-F238E27FC236}">
                <a16:creationId xmlns:a16="http://schemas.microsoft.com/office/drawing/2014/main" id="{AF1B2C6A-D5DC-4BA5-8B9D-CD9ECD156683}"/>
              </a:ext>
            </a:extLst>
          </p:cNvPr>
          <p:cNvSpPr txBox="1"/>
          <p:nvPr/>
        </p:nvSpPr>
        <p:spPr>
          <a:xfrm>
            <a:off x="1154108" y="5052003"/>
            <a:ext cx="7125284" cy="369332"/>
          </a:xfrm>
          <a:prstGeom prst="rect">
            <a:avLst/>
          </a:prstGeom>
          <a:noFill/>
          <a:ln w="12700">
            <a:noFill/>
          </a:ln>
        </p:spPr>
        <p:txBody>
          <a:bodyPr wrap="none" rtlCol="0">
            <a:spAutoFit/>
          </a:bodyPr>
          <a:lstStyle/>
          <a:p>
            <a:r>
              <a:rPr lang="en-US" dirty="0">
                <a:latin typeface="Avenir Book" panose="02000503020000020003" pitchFamily="2" charset="0"/>
              </a:rPr>
              <a:t>Trigonometric identities, linear combination of sinusoids, leads to…</a:t>
            </a:r>
          </a:p>
        </p:txBody>
      </p:sp>
      <p:pic>
        <p:nvPicPr>
          <p:cNvPr id="9" name="Picture 8">
            <a:extLst>
              <a:ext uri="{FF2B5EF4-FFF2-40B4-BE49-F238E27FC236}">
                <a16:creationId xmlns:a16="http://schemas.microsoft.com/office/drawing/2014/main" id="{E704B4C0-7B91-4A10-91A7-F34C3DC0F845}"/>
              </a:ext>
            </a:extLst>
          </p:cNvPr>
          <p:cNvPicPr>
            <a:picLocks noChangeAspect="1"/>
          </p:cNvPicPr>
          <p:nvPr/>
        </p:nvPicPr>
        <p:blipFill>
          <a:blip r:embed="rId9"/>
          <a:stretch>
            <a:fillRect/>
          </a:stretch>
        </p:blipFill>
        <p:spPr>
          <a:xfrm>
            <a:off x="6440464" y="2999891"/>
            <a:ext cx="1121258" cy="408225"/>
          </a:xfrm>
          <a:prstGeom prst="rect">
            <a:avLst/>
          </a:prstGeom>
        </p:spPr>
      </p:pic>
      <p:pic>
        <p:nvPicPr>
          <p:cNvPr id="11" name="Audio 10">
            <a:hlinkClick r:id="" action="ppaction://media"/>
            <a:extLst>
              <a:ext uri="{FF2B5EF4-FFF2-40B4-BE49-F238E27FC236}">
                <a16:creationId xmlns:a16="http://schemas.microsoft.com/office/drawing/2014/main" id="{35DBD4D9-A8A2-4DE6-A2E8-7FE35FFE25B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557364697"/>
      </p:ext>
    </p:extLst>
  </p:cSld>
  <p:clrMapOvr>
    <a:masterClrMapping/>
  </p:clrMapOvr>
  <mc:AlternateContent xmlns:mc="http://schemas.openxmlformats.org/markup-compatibility/2006" xmlns:p14="http://schemas.microsoft.com/office/powerpoint/2010/main">
    <mc:Choice Requires="p14">
      <p:transition spd="slow" p14:dur="2000" advTm="81993"/>
    </mc:Choice>
    <mc:Fallback xmlns="">
      <p:transition spd="slow" advTm="81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FAA4BF-7DFC-40E0-ACD1-9D37391DA1C5}"/>
              </a:ext>
            </a:extLst>
          </p:cNvPr>
          <p:cNvSpPr>
            <a:spLocks noGrp="1"/>
          </p:cNvSpPr>
          <p:nvPr>
            <p:ph type="title"/>
          </p:nvPr>
        </p:nvSpPr>
        <p:spPr/>
        <p:txBody>
          <a:bodyPr/>
          <a:lstStyle/>
          <a:p>
            <a:r>
              <a:rPr lang="en-US" dirty="0"/>
              <a:t>ARC_UNTIL_TO – rover meeting waydisc</a:t>
            </a:r>
          </a:p>
        </p:txBody>
      </p:sp>
      <p:pic>
        <p:nvPicPr>
          <p:cNvPr id="8" name="Picture 7">
            <a:extLst>
              <a:ext uri="{FF2B5EF4-FFF2-40B4-BE49-F238E27FC236}">
                <a16:creationId xmlns:a16="http://schemas.microsoft.com/office/drawing/2014/main" id="{364E9D87-90B4-465B-82F0-DB38032921A3}"/>
              </a:ext>
            </a:extLst>
          </p:cNvPr>
          <p:cNvPicPr>
            <a:picLocks noChangeAspect="1"/>
          </p:cNvPicPr>
          <p:nvPr/>
        </p:nvPicPr>
        <p:blipFill rotWithShape="1">
          <a:blip r:embed="rId5"/>
          <a:srcRect l="34553" t="14236" r="35389" b="709"/>
          <a:stretch/>
        </p:blipFill>
        <p:spPr>
          <a:xfrm>
            <a:off x="1190349" y="1299089"/>
            <a:ext cx="2090323" cy="2274749"/>
          </a:xfrm>
          <a:prstGeom prst="rect">
            <a:avLst/>
          </a:prstGeom>
        </p:spPr>
      </p:pic>
      <p:pic>
        <p:nvPicPr>
          <p:cNvPr id="13" name="Picture 12">
            <a:extLst>
              <a:ext uri="{FF2B5EF4-FFF2-40B4-BE49-F238E27FC236}">
                <a16:creationId xmlns:a16="http://schemas.microsoft.com/office/drawing/2014/main" id="{56C7EBF5-736F-4D86-BD8A-ABD316D3813A}"/>
              </a:ext>
            </a:extLst>
          </p:cNvPr>
          <p:cNvPicPr>
            <a:picLocks noChangeAspect="1"/>
          </p:cNvPicPr>
          <p:nvPr/>
        </p:nvPicPr>
        <p:blipFill>
          <a:blip r:embed="rId6"/>
          <a:stretch>
            <a:fillRect/>
          </a:stretch>
        </p:blipFill>
        <p:spPr>
          <a:xfrm>
            <a:off x="340796" y="3730382"/>
            <a:ext cx="8462408" cy="582538"/>
          </a:xfrm>
          <a:prstGeom prst="rect">
            <a:avLst/>
          </a:prstGeom>
        </p:spPr>
      </p:pic>
      <p:pic>
        <p:nvPicPr>
          <p:cNvPr id="14" name="Picture 13">
            <a:extLst>
              <a:ext uri="{FF2B5EF4-FFF2-40B4-BE49-F238E27FC236}">
                <a16:creationId xmlns:a16="http://schemas.microsoft.com/office/drawing/2014/main" id="{1B1FC09C-6D39-4915-A865-72F0047C9B79}"/>
              </a:ext>
            </a:extLst>
          </p:cNvPr>
          <p:cNvPicPr>
            <a:picLocks noChangeAspect="1"/>
          </p:cNvPicPr>
          <p:nvPr/>
        </p:nvPicPr>
        <p:blipFill>
          <a:blip r:embed="rId7"/>
          <a:stretch>
            <a:fillRect/>
          </a:stretch>
        </p:blipFill>
        <p:spPr>
          <a:xfrm>
            <a:off x="519908" y="4570022"/>
            <a:ext cx="8169942" cy="919867"/>
          </a:xfrm>
          <a:prstGeom prst="rect">
            <a:avLst/>
          </a:prstGeom>
        </p:spPr>
      </p:pic>
      <p:pic>
        <p:nvPicPr>
          <p:cNvPr id="15" name="Picture 14">
            <a:extLst>
              <a:ext uri="{FF2B5EF4-FFF2-40B4-BE49-F238E27FC236}">
                <a16:creationId xmlns:a16="http://schemas.microsoft.com/office/drawing/2014/main" id="{ABC30802-9C9B-4FCE-ACEB-2103ADF21463}"/>
              </a:ext>
            </a:extLst>
          </p:cNvPr>
          <p:cNvPicPr>
            <a:picLocks noChangeAspect="1"/>
          </p:cNvPicPr>
          <p:nvPr/>
        </p:nvPicPr>
        <p:blipFill>
          <a:blip r:embed="rId8"/>
          <a:stretch>
            <a:fillRect/>
          </a:stretch>
        </p:blipFill>
        <p:spPr>
          <a:xfrm>
            <a:off x="4240629" y="1292873"/>
            <a:ext cx="3353777" cy="2334861"/>
          </a:xfrm>
          <a:prstGeom prst="rect">
            <a:avLst/>
          </a:prstGeom>
        </p:spPr>
      </p:pic>
      <p:pic>
        <p:nvPicPr>
          <p:cNvPr id="16" name="Audio 15">
            <a:hlinkClick r:id="" action="ppaction://media"/>
            <a:extLst>
              <a:ext uri="{FF2B5EF4-FFF2-40B4-BE49-F238E27FC236}">
                <a16:creationId xmlns:a16="http://schemas.microsoft.com/office/drawing/2014/main" id="{034A61B5-FB3A-4CEB-96D3-AF86419ECCB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184827476"/>
      </p:ext>
    </p:extLst>
  </p:cSld>
  <p:clrMapOvr>
    <a:masterClrMapping/>
  </p:clrMapOvr>
  <mc:AlternateContent xmlns:mc="http://schemas.openxmlformats.org/markup-compatibility/2006" xmlns:p14="http://schemas.microsoft.com/office/powerpoint/2010/main">
    <mc:Choice Requires="p14">
      <p:transition spd="slow" p14:dur="2000" advTm="43078"/>
    </mc:Choice>
    <mc:Fallback xmlns="">
      <p:transition spd="slow" advTm="43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FAA4BF-7DFC-40E0-ACD1-9D37391DA1C5}"/>
              </a:ext>
            </a:extLst>
          </p:cNvPr>
          <p:cNvSpPr>
            <a:spLocks noGrp="1"/>
          </p:cNvSpPr>
          <p:nvPr>
            <p:ph type="title"/>
          </p:nvPr>
        </p:nvSpPr>
        <p:spPr/>
        <p:txBody>
          <a:bodyPr/>
          <a:lstStyle/>
          <a:p>
            <a:r>
              <a:rPr lang="en-US" dirty="0"/>
              <a:t>ARC_UNTIL_TO – rover’s closest approach to goal</a:t>
            </a:r>
          </a:p>
        </p:txBody>
      </p:sp>
      <p:pic>
        <p:nvPicPr>
          <p:cNvPr id="8" name="Picture 7">
            <a:extLst>
              <a:ext uri="{FF2B5EF4-FFF2-40B4-BE49-F238E27FC236}">
                <a16:creationId xmlns:a16="http://schemas.microsoft.com/office/drawing/2014/main" id="{364E9D87-90B4-465B-82F0-DB38032921A3}"/>
              </a:ext>
            </a:extLst>
          </p:cNvPr>
          <p:cNvPicPr>
            <a:picLocks noChangeAspect="1"/>
          </p:cNvPicPr>
          <p:nvPr/>
        </p:nvPicPr>
        <p:blipFill rotWithShape="1">
          <a:blip r:embed="rId5"/>
          <a:srcRect l="67175" t="14945" r="57"/>
          <a:stretch/>
        </p:blipFill>
        <p:spPr>
          <a:xfrm>
            <a:off x="771540" y="1299089"/>
            <a:ext cx="2278787" cy="2274749"/>
          </a:xfrm>
          <a:prstGeom prst="rect">
            <a:avLst/>
          </a:prstGeom>
        </p:spPr>
      </p:pic>
      <p:pic>
        <p:nvPicPr>
          <p:cNvPr id="9" name="Picture 8">
            <a:extLst>
              <a:ext uri="{FF2B5EF4-FFF2-40B4-BE49-F238E27FC236}">
                <a16:creationId xmlns:a16="http://schemas.microsoft.com/office/drawing/2014/main" id="{E704B4C0-7B91-4A10-91A7-F34C3DC0F845}"/>
              </a:ext>
            </a:extLst>
          </p:cNvPr>
          <p:cNvPicPr>
            <a:picLocks noChangeAspect="1"/>
          </p:cNvPicPr>
          <p:nvPr/>
        </p:nvPicPr>
        <p:blipFill>
          <a:blip r:embed="rId6"/>
          <a:stretch>
            <a:fillRect/>
          </a:stretch>
        </p:blipFill>
        <p:spPr>
          <a:xfrm>
            <a:off x="6707219" y="-673453"/>
            <a:ext cx="1121258" cy="408225"/>
          </a:xfrm>
          <a:prstGeom prst="rect">
            <a:avLst/>
          </a:prstGeom>
        </p:spPr>
      </p:pic>
      <p:pic>
        <p:nvPicPr>
          <p:cNvPr id="4" name="Picture 3">
            <a:extLst>
              <a:ext uri="{FF2B5EF4-FFF2-40B4-BE49-F238E27FC236}">
                <a16:creationId xmlns:a16="http://schemas.microsoft.com/office/drawing/2014/main" id="{FEDBC5E8-EEB0-402B-8487-8E6512AEC5DA}"/>
              </a:ext>
            </a:extLst>
          </p:cNvPr>
          <p:cNvPicPr>
            <a:picLocks noChangeAspect="1"/>
          </p:cNvPicPr>
          <p:nvPr/>
        </p:nvPicPr>
        <p:blipFill>
          <a:blip r:embed="rId7"/>
          <a:stretch>
            <a:fillRect/>
          </a:stretch>
        </p:blipFill>
        <p:spPr>
          <a:xfrm>
            <a:off x="4062448" y="1057113"/>
            <a:ext cx="3082679" cy="2651870"/>
          </a:xfrm>
          <a:prstGeom prst="rect">
            <a:avLst/>
          </a:prstGeom>
        </p:spPr>
      </p:pic>
      <p:pic>
        <p:nvPicPr>
          <p:cNvPr id="5" name="Picture 4">
            <a:extLst>
              <a:ext uri="{FF2B5EF4-FFF2-40B4-BE49-F238E27FC236}">
                <a16:creationId xmlns:a16="http://schemas.microsoft.com/office/drawing/2014/main" id="{0BAE863E-98BF-47DE-A382-9349EACF49EE}"/>
              </a:ext>
            </a:extLst>
          </p:cNvPr>
          <p:cNvPicPr>
            <a:picLocks noChangeAspect="1"/>
          </p:cNvPicPr>
          <p:nvPr/>
        </p:nvPicPr>
        <p:blipFill>
          <a:blip r:embed="rId8"/>
          <a:stretch>
            <a:fillRect/>
          </a:stretch>
        </p:blipFill>
        <p:spPr>
          <a:xfrm>
            <a:off x="3367938" y="3903122"/>
            <a:ext cx="2100998" cy="713033"/>
          </a:xfrm>
          <a:prstGeom prst="rect">
            <a:avLst/>
          </a:prstGeom>
        </p:spPr>
      </p:pic>
      <p:pic>
        <p:nvPicPr>
          <p:cNvPr id="6" name="Picture 5">
            <a:extLst>
              <a:ext uri="{FF2B5EF4-FFF2-40B4-BE49-F238E27FC236}">
                <a16:creationId xmlns:a16="http://schemas.microsoft.com/office/drawing/2014/main" id="{B70711D7-2D86-4AB3-8C46-DEB3D917B888}"/>
              </a:ext>
            </a:extLst>
          </p:cNvPr>
          <p:cNvPicPr>
            <a:picLocks noChangeAspect="1"/>
          </p:cNvPicPr>
          <p:nvPr/>
        </p:nvPicPr>
        <p:blipFill>
          <a:blip r:embed="rId9"/>
          <a:stretch>
            <a:fillRect/>
          </a:stretch>
        </p:blipFill>
        <p:spPr>
          <a:xfrm>
            <a:off x="2605918" y="4836865"/>
            <a:ext cx="3625038" cy="674932"/>
          </a:xfrm>
          <a:prstGeom prst="rect">
            <a:avLst/>
          </a:prstGeom>
        </p:spPr>
      </p:pic>
      <p:pic>
        <p:nvPicPr>
          <p:cNvPr id="11" name="Audio 10">
            <a:hlinkClick r:id="" action="ppaction://media"/>
            <a:extLst>
              <a:ext uri="{FF2B5EF4-FFF2-40B4-BE49-F238E27FC236}">
                <a16:creationId xmlns:a16="http://schemas.microsoft.com/office/drawing/2014/main" id="{2A13E5C9-55D5-4AE9-93AB-50142BCE38E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981096797"/>
      </p:ext>
    </p:extLst>
  </p:cSld>
  <p:clrMapOvr>
    <a:masterClrMapping/>
  </p:clrMapOvr>
  <mc:AlternateContent xmlns:mc="http://schemas.openxmlformats.org/markup-compatibility/2006" xmlns:p14="http://schemas.microsoft.com/office/powerpoint/2010/main">
    <mc:Choice Requires="p14">
      <p:transition spd="slow" p14:dur="2000" advTm="36565"/>
    </mc:Choice>
    <mc:Fallback xmlns="">
      <p:transition spd="slow" advTm="36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4275-E748-3C43-B9E2-1013E1D3832E}"/>
              </a:ext>
            </a:extLst>
          </p:cNvPr>
          <p:cNvSpPr>
            <a:spLocks noGrp="1"/>
          </p:cNvSpPr>
          <p:nvPr>
            <p:ph type="title"/>
          </p:nvPr>
        </p:nvSpPr>
        <p:spPr/>
        <p:txBody>
          <a:bodyPr/>
          <a:lstStyle/>
          <a:p>
            <a:r>
              <a:rPr lang="en-US" b="0" dirty="0"/>
              <a:t>Verification and Validation (Testing plan)</a:t>
            </a:r>
          </a:p>
        </p:txBody>
      </p:sp>
      <p:sp>
        <p:nvSpPr>
          <p:cNvPr id="3" name="Text Placeholder 2">
            <a:extLst>
              <a:ext uri="{FF2B5EF4-FFF2-40B4-BE49-F238E27FC236}">
                <a16:creationId xmlns:a16="http://schemas.microsoft.com/office/drawing/2014/main" id="{DBE73BBF-04B9-3C4A-91B7-D3CD34D344EE}"/>
              </a:ext>
            </a:extLst>
          </p:cNvPr>
          <p:cNvSpPr>
            <a:spLocks noGrp="1"/>
          </p:cNvSpPr>
          <p:nvPr>
            <p:ph type="body" idx="1"/>
          </p:nvPr>
        </p:nvSpPr>
        <p:spPr/>
        <p:txBody>
          <a:bodyPr/>
          <a:lstStyle/>
          <a:p>
            <a:r>
              <a:rPr lang="en-US" dirty="0"/>
              <a:t>Freddy Wang</a:t>
            </a:r>
          </a:p>
        </p:txBody>
      </p:sp>
      <p:pic>
        <p:nvPicPr>
          <p:cNvPr id="5" name="Video 4">
            <a:hlinkClick r:id="" action="ppaction://media"/>
            <a:extLst>
              <a:ext uri="{FF2B5EF4-FFF2-40B4-BE49-F238E27FC236}">
                <a16:creationId xmlns:a16="http://schemas.microsoft.com/office/drawing/2014/main" id="{DCA6530E-D7F8-2844-93FD-E694B75CF97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0" y="5143500"/>
            <a:ext cx="2286000" cy="1714500"/>
          </a:xfrm>
          <a:prstGeom prst="rect">
            <a:avLst/>
          </a:prstGeom>
        </p:spPr>
      </p:pic>
    </p:spTree>
    <p:extLst>
      <p:ext uri="{BB962C8B-B14F-4D97-AF65-F5344CB8AC3E}">
        <p14:creationId xmlns:p14="http://schemas.microsoft.com/office/powerpoint/2010/main" val="4141133357"/>
      </p:ext>
    </p:extLst>
  </p:cSld>
  <p:clrMapOvr>
    <a:masterClrMapping/>
  </p:clrMapOvr>
  <mc:AlternateContent xmlns:mc="http://schemas.openxmlformats.org/markup-compatibility/2006">
    <mc:Choice xmlns:p14="http://schemas.microsoft.com/office/powerpoint/2010/main" Requires="p14">
      <p:transition spd="slow" p14:dur="2000" advTm="14115"/>
    </mc:Choice>
    <mc:Fallback>
      <p:transition spd="slow" advTm="14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3A260F1-E9F6-478F-9F58-27CE1604AAAB}"/>
              </a:ext>
            </a:extLst>
          </p:cNvPr>
          <p:cNvSpPr>
            <a:spLocks noGrp="1"/>
          </p:cNvSpPr>
          <p:nvPr>
            <p:ph idx="1"/>
          </p:nvPr>
        </p:nvSpPr>
        <p:spPr/>
        <p:txBody>
          <a:bodyPr>
            <a:normAutofit lnSpcReduction="10000"/>
          </a:bodyPr>
          <a:lstStyle/>
          <a:p>
            <a:r>
              <a:rPr lang="en-US" dirty="0"/>
              <a:t>Test cases exercise nominal functions, as well as off-nominal usage</a:t>
            </a:r>
          </a:p>
          <a:p>
            <a:pPr lvl="1"/>
            <a:r>
              <a:rPr lang="en-US" dirty="0"/>
              <a:t>Show that the commands work as intended</a:t>
            </a:r>
          </a:p>
          <a:p>
            <a:pPr lvl="1"/>
            <a:r>
              <a:rPr lang="en-US" dirty="0"/>
              <a:t>Use them in ways that are not intended</a:t>
            </a:r>
          </a:p>
          <a:p>
            <a:r>
              <a:rPr lang="en-US" dirty="0"/>
              <a:t>V&amp;V flow starts with simulations, run for record in the real world</a:t>
            </a:r>
          </a:p>
          <a:p>
            <a:pPr lvl="1"/>
            <a:r>
              <a:rPr lang="en-US" dirty="0"/>
              <a:t>Simulations used during procedure development</a:t>
            </a:r>
          </a:p>
          <a:p>
            <a:pPr lvl="2"/>
            <a:r>
              <a:rPr lang="en-US" dirty="0"/>
              <a:t>Understand the behaviors of the commands better </a:t>
            </a:r>
          </a:p>
          <a:p>
            <a:pPr lvl="2"/>
            <a:r>
              <a:rPr lang="en-US" dirty="0"/>
              <a:t>Baseline expected outcomes</a:t>
            </a:r>
          </a:p>
          <a:p>
            <a:pPr lvl="1"/>
            <a:r>
              <a:rPr lang="en-US" dirty="0"/>
              <a:t>Run for record on the Vehicle System Testbed (VSTB)</a:t>
            </a:r>
          </a:p>
          <a:p>
            <a:pPr lvl="2"/>
            <a:r>
              <a:rPr lang="en-US" dirty="0"/>
              <a:t>Functionally identical twin of the Curiosity rover on Mars</a:t>
            </a:r>
          </a:p>
          <a:p>
            <a:pPr lvl="2"/>
            <a:r>
              <a:rPr lang="en-US" dirty="0"/>
              <a:t>Gives higher confidence for usage in flight</a:t>
            </a:r>
          </a:p>
          <a:p>
            <a:r>
              <a:rPr lang="en-US" dirty="0"/>
              <a:t>Selected test conditions from arbitrarily infinite paths and positions</a:t>
            </a:r>
          </a:p>
          <a:p>
            <a:pPr lvl="1"/>
            <a:r>
              <a:rPr lang="en-US" dirty="0"/>
              <a:t>Methodology based on early-mission testing of mobility commands</a:t>
            </a:r>
          </a:p>
          <a:p>
            <a:pPr lvl="1"/>
            <a:r>
              <a:rPr lang="en-US" dirty="0"/>
              <a:t>All possible paths/positions simplified into 9 goal cases</a:t>
            </a:r>
          </a:p>
          <a:p>
            <a:pPr lvl="2"/>
            <a:r>
              <a:rPr lang="en-US" dirty="0"/>
              <a:t>8 basic directions + 1 close to or at rover origin</a:t>
            </a:r>
          </a:p>
          <a:p>
            <a:pPr lvl="2"/>
            <a:r>
              <a:rPr lang="en-US" dirty="0"/>
              <a:t>Goals expressed in generic Cartesian coordinates</a:t>
            </a:r>
          </a:p>
          <a:p>
            <a:pPr lvl="2"/>
            <a:r>
              <a:rPr lang="en-US" dirty="0"/>
              <a:t>Actual goal coordinates depend on the specific test case</a:t>
            </a:r>
          </a:p>
          <a:p>
            <a:pPr lvl="1"/>
            <a:endParaRPr lang="en-US" dirty="0"/>
          </a:p>
        </p:txBody>
      </p:sp>
      <p:sp>
        <p:nvSpPr>
          <p:cNvPr id="4" name="Title 3">
            <a:extLst>
              <a:ext uri="{FF2B5EF4-FFF2-40B4-BE49-F238E27FC236}">
                <a16:creationId xmlns:a16="http://schemas.microsoft.com/office/drawing/2014/main" id="{EF7E218B-387B-4A47-BB25-5CE188652CDF}"/>
              </a:ext>
            </a:extLst>
          </p:cNvPr>
          <p:cNvSpPr>
            <a:spLocks noGrp="1"/>
          </p:cNvSpPr>
          <p:nvPr>
            <p:ph type="title"/>
          </p:nvPr>
        </p:nvSpPr>
        <p:spPr/>
        <p:txBody>
          <a:bodyPr/>
          <a:lstStyle/>
          <a:p>
            <a:r>
              <a:rPr lang="en-US" dirty="0"/>
              <a:t>V&amp;V Strategy</a:t>
            </a:r>
          </a:p>
        </p:txBody>
      </p:sp>
      <p:grpSp>
        <p:nvGrpSpPr>
          <p:cNvPr id="2" name="Group 1">
            <a:extLst>
              <a:ext uri="{FF2B5EF4-FFF2-40B4-BE49-F238E27FC236}">
                <a16:creationId xmlns:a16="http://schemas.microsoft.com/office/drawing/2014/main" id="{AE8274CF-FF36-4521-8455-1ED2383F4B4C}"/>
              </a:ext>
            </a:extLst>
          </p:cNvPr>
          <p:cNvGrpSpPr/>
          <p:nvPr/>
        </p:nvGrpSpPr>
        <p:grpSpPr>
          <a:xfrm>
            <a:off x="7203109" y="1546155"/>
            <a:ext cx="1677822" cy="1641905"/>
            <a:chOff x="2468390" y="1642088"/>
            <a:chExt cx="4058584" cy="3971703"/>
          </a:xfrm>
        </p:grpSpPr>
        <p:grpSp>
          <p:nvGrpSpPr>
            <p:cNvPr id="8" name="Group 7">
              <a:extLst>
                <a:ext uri="{FF2B5EF4-FFF2-40B4-BE49-F238E27FC236}">
                  <a16:creationId xmlns:a16="http://schemas.microsoft.com/office/drawing/2014/main" id="{840DB669-4970-4F1D-8E70-7EDCA2BADA71}"/>
                </a:ext>
              </a:extLst>
            </p:cNvPr>
            <p:cNvGrpSpPr/>
            <p:nvPr/>
          </p:nvGrpSpPr>
          <p:grpSpPr>
            <a:xfrm>
              <a:off x="3725070" y="2946906"/>
              <a:ext cx="1533525" cy="1533525"/>
              <a:chOff x="825960" y="4037372"/>
              <a:chExt cx="1533525" cy="1533525"/>
            </a:xfrm>
          </p:grpSpPr>
          <p:sp>
            <p:nvSpPr>
              <p:cNvPr id="9" name="Rectangle 8">
                <a:extLst>
                  <a:ext uri="{FF2B5EF4-FFF2-40B4-BE49-F238E27FC236}">
                    <a16:creationId xmlns:a16="http://schemas.microsoft.com/office/drawing/2014/main" id="{46538676-2A7F-4564-874F-C5D31C4D7DB3}"/>
                  </a:ext>
                </a:extLst>
              </p:cNvPr>
              <p:cNvSpPr/>
              <p:nvPr/>
            </p:nvSpPr>
            <p:spPr bwMode="auto">
              <a:xfrm>
                <a:off x="825960" y="4037372"/>
                <a:ext cx="1533525" cy="1533525"/>
              </a:xfrm>
              <a:prstGeom prst="rect">
                <a:avLst/>
              </a:prstGeom>
              <a:blipFill dpi="0" rotWithShape="1">
                <a:blip r:embed="rId5">
                  <a:alphaModFix amt="35000"/>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itchFamily="-110" charset="0"/>
                  <a:ea typeface="+mn-ea"/>
                  <a:cs typeface="+mn-cs"/>
                </a:endParaRPr>
              </a:p>
            </p:txBody>
          </p:sp>
          <p:sp>
            <p:nvSpPr>
              <p:cNvPr id="11" name="Oval 10">
                <a:extLst>
                  <a:ext uri="{FF2B5EF4-FFF2-40B4-BE49-F238E27FC236}">
                    <a16:creationId xmlns:a16="http://schemas.microsoft.com/office/drawing/2014/main" id="{38DFF125-D04D-4804-B393-AF5C18B029D2}"/>
                  </a:ext>
                </a:extLst>
              </p:cNvPr>
              <p:cNvSpPr/>
              <p:nvPr/>
            </p:nvSpPr>
            <p:spPr bwMode="auto">
              <a:xfrm>
                <a:off x="1556430" y="4718406"/>
                <a:ext cx="94093" cy="91439"/>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itchFamily="-110" charset="0"/>
                  <a:ea typeface="+mn-ea"/>
                  <a:cs typeface="+mn-cs"/>
                </a:endParaRPr>
              </a:p>
            </p:txBody>
          </p:sp>
        </p:grpSp>
        <p:grpSp>
          <p:nvGrpSpPr>
            <p:cNvPr id="14" name="Group 13">
              <a:extLst>
                <a:ext uri="{FF2B5EF4-FFF2-40B4-BE49-F238E27FC236}">
                  <a16:creationId xmlns:a16="http://schemas.microsoft.com/office/drawing/2014/main" id="{C4A8F08C-961C-4017-BF00-08B1652CFD88}"/>
                </a:ext>
              </a:extLst>
            </p:cNvPr>
            <p:cNvGrpSpPr/>
            <p:nvPr/>
          </p:nvGrpSpPr>
          <p:grpSpPr>
            <a:xfrm rot="10800000">
              <a:off x="2468390" y="1642088"/>
              <a:ext cx="4058584" cy="3971703"/>
              <a:chOff x="2477870" y="1728306"/>
              <a:chExt cx="4058584" cy="3971703"/>
            </a:xfrm>
          </p:grpSpPr>
          <p:sp>
            <p:nvSpPr>
              <p:cNvPr id="16" name="Plus Sign 15">
                <a:extLst>
                  <a:ext uri="{FF2B5EF4-FFF2-40B4-BE49-F238E27FC236}">
                    <a16:creationId xmlns:a16="http://schemas.microsoft.com/office/drawing/2014/main" id="{6BFD760B-65F7-485D-90D2-251282A4D342}"/>
                  </a:ext>
                </a:extLst>
              </p:cNvPr>
              <p:cNvSpPr/>
              <p:nvPr/>
            </p:nvSpPr>
            <p:spPr bwMode="auto">
              <a:xfrm>
                <a:off x="2477870" y="1728306"/>
                <a:ext cx="407355" cy="407355"/>
              </a:xfrm>
              <a:prstGeom prst="mathPlus">
                <a:avLst>
                  <a:gd name="adj1" fmla="val 133"/>
                </a:avLst>
              </a:prstGeom>
              <a:noFill/>
              <a:ln w="38100">
                <a:solidFill>
                  <a:srgbClr val="FFC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w="12700">
                    <a:solidFill>
                      <a:schemeClr val="tx1"/>
                    </a:solidFill>
                  </a:ln>
                  <a:solidFill>
                    <a:schemeClr val="tx1"/>
                  </a:solidFill>
                  <a:effectLst/>
                  <a:latin typeface="Arial Narrow" pitchFamily="34" charset="0"/>
                </a:endParaRPr>
              </a:p>
            </p:txBody>
          </p:sp>
          <p:sp>
            <p:nvSpPr>
              <p:cNvPr id="17" name="Plus Sign 16">
                <a:extLst>
                  <a:ext uri="{FF2B5EF4-FFF2-40B4-BE49-F238E27FC236}">
                    <a16:creationId xmlns:a16="http://schemas.microsoft.com/office/drawing/2014/main" id="{8000E402-04C5-4D93-95B1-0DE5C3BAAD74}"/>
                  </a:ext>
                </a:extLst>
              </p:cNvPr>
              <p:cNvSpPr/>
              <p:nvPr/>
            </p:nvSpPr>
            <p:spPr bwMode="auto">
              <a:xfrm>
                <a:off x="4297612" y="1728306"/>
                <a:ext cx="407355" cy="407355"/>
              </a:xfrm>
              <a:prstGeom prst="mathPlus">
                <a:avLst>
                  <a:gd name="adj1" fmla="val 133"/>
                </a:avLst>
              </a:prstGeom>
              <a:noFill/>
              <a:ln w="38100">
                <a:solidFill>
                  <a:srgbClr val="FFC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w="12700">
                    <a:solidFill>
                      <a:schemeClr val="tx1"/>
                    </a:solidFill>
                  </a:ln>
                  <a:solidFill>
                    <a:schemeClr val="tx1"/>
                  </a:solidFill>
                  <a:effectLst/>
                  <a:latin typeface="Arial Narrow" pitchFamily="34" charset="0"/>
                </a:endParaRPr>
              </a:p>
            </p:txBody>
          </p:sp>
          <p:sp>
            <p:nvSpPr>
              <p:cNvPr id="18" name="Plus Sign 17">
                <a:extLst>
                  <a:ext uri="{FF2B5EF4-FFF2-40B4-BE49-F238E27FC236}">
                    <a16:creationId xmlns:a16="http://schemas.microsoft.com/office/drawing/2014/main" id="{1B9F003D-35DC-4B73-8374-3000CA97B10C}"/>
                  </a:ext>
                </a:extLst>
              </p:cNvPr>
              <p:cNvSpPr/>
              <p:nvPr/>
            </p:nvSpPr>
            <p:spPr bwMode="auto">
              <a:xfrm>
                <a:off x="6122550" y="1728306"/>
                <a:ext cx="407355" cy="407355"/>
              </a:xfrm>
              <a:prstGeom prst="mathPlus">
                <a:avLst>
                  <a:gd name="adj1" fmla="val 133"/>
                </a:avLst>
              </a:prstGeom>
              <a:noFill/>
              <a:ln w="38100">
                <a:solidFill>
                  <a:srgbClr val="FFC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w="12700">
                    <a:solidFill>
                      <a:schemeClr val="tx1"/>
                    </a:solidFill>
                  </a:ln>
                  <a:solidFill>
                    <a:schemeClr val="tx1"/>
                  </a:solidFill>
                  <a:effectLst/>
                  <a:latin typeface="Arial Narrow" pitchFamily="34" charset="0"/>
                </a:endParaRPr>
              </a:p>
            </p:txBody>
          </p:sp>
          <p:sp>
            <p:nvSpPr>
              <p:cNvPr id="19" name="Plus Sign 18">
                <a:extLst>
                  <a:ext uri="{FF2B5EF4-FFF2-40B4-BE49-F238E27FC236}">
                    <a16:creationId xmlns:a16="http://schemas.microsoft.com/office/drawing/2014/main" id="{8BB26265-F9F7-4E36-82EC-E34ECBB4765C}"/>
                  </a:ext>
                </a:extLst>
              </p:cNvPr>
              <p:cNvSpPr/>
              <p:nvPr/>
            </p:nvSpPr>
            <p:spPr bwMode="auto">
              <a:xfrm>
                <a:off x="2479516" y="3466424"/>
                <a:ext cx="407355" cy="407355"/>
              </a:xfrm>
              <a:prstGeom prst="mathPlus">
                <a:avLst>
                  <a:gd name="adj1" fmla="val 133"/>
                </a:avLst>
              </a:prstGeom>
              <a:noFill/>
              <a:ln w="38100">
                <a:solidFill>
                  <a:srgbClr val="FFC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w="12700">
                    <a:solidFill>
                      <a:schemeClr val="tx1"/>
                    </a:solidFill>
                  </a:ln>
                  <a:solidFill>
                    <a:schemeClr val="tx1"/>
                  </a:solidFill>
                  <a:effectLst/>
                  <a:latin typeface="Arial Narrow" pitchFamily="34" charset="0"/>
                </a:endParaRPr>
              </a:p>
            </p:txBody>
          </p:sp>
          <p:sp>
            <p:nvSpPr>
              <p:cNvPr id="20" name="Plus Sign 19">
                <a:extLst>
                  <a:ext uri="{FF2B5EF4-FFF2-40B4-BE49-F238E27FC236}">
                    <a16:creationId xmlns:a16="http://schemas.microsoft.com/office/drawing/2014/main" id="{B9765BD6-3F36-4279-A6F0-B7A194CA8887}"/>
                  </a:ext>
                </a:extLst>
              </p:cNvPr>
              <p:cNvSpPr/>
              <p:nvPr/>
            </p:nvSpPr>
            <p:spPr bwMode="auto">
              <a:xfrm>
                <a:off x="6123799" y="3461326"/>
                <a:ext cx="407355" cy="407355"/>
              </a:xfrm>
              <a:prstGeom prst="mathPlus">
                <a:avLst>
                  <a:gd name="adj1" fmla="val 133"/>
                </a:avLst>
              </a:prstGeom>
              <a:noFill/>
              <a:ln w="38100">
                <a:solidFill>
                  <a:srgbClr val="FFC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w="12700">
                    <a:solidFill>
                      <a:schemeClr val="tx1"/>
                    </a:solidFill>
                  </a:ln>
                  <a:solidFill>
                    <a:schemeClr val="tx1"/>
                  </a:solidFill>
                  <a:effectLst/>
                  <a:latin typeface="Arial Narrow" pitchFamily="34" charset="0"/>
                </a:endParaRPr>
              </a:p>
            </p:txBody>
          </p:sp>
          <p:sp>
            <p:nvSpPr>
              <p:cNvPr id="21" name="Plus Sign 20">
                <a:extLst>
                  <a:ext uri="{FF2B5EF4-FFF2-40B4-BE49-F238E27FC236}">
                    <a16:creationId xmlns:a16="http://schemas.microsoft.com/office/drawing/2014/main" id="{D8C978FD-7A00-42ED-85AB-F291808A2260}"/>
                  </a:ext>
                </a:extLst>
              </p:cNvPr>
              <p:cNvSpPr/>
              <p:nvPr/>
            </p:nvSpPr>
            <p:spPr bwMode="auto">
              <a:xfrm>
                <a:off x="2477870" y="5292654"/>
                <a:ext cx="407355" cy="407355"/>
              </a:xfrm>
              <a:prstGeom prst="mathPlus">
                <a:avLst>
                  <a:gd name="adj1" fmla="val 133"/>
                </a:avLst>
              </a:prstGeom>
              <a:noFill/>
              <a:ln w="38100">
                <a:solidFill>
                  <a:srgbClr val="FFC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w="12700">
                    <a:solidFill>
                      <a:schemeClr val="tx1"/>
                    </a:solidFill>
                  </a:ln>
                  <a:solidFill>
                    <a:schemeClr val="tx1"/>
                  </a:solidFill>
                  <a:effectLst/>
                  <a:latin typeface="Arial Narrow" pitchFamily="34" charset="0"/>
                </a:endParaRPr>
              </a:p>
            </p:txBody>
          </p:sp>
          <p:sp>
            <p:nvSpPr>
              <p:cNvPr id="22" name="Plus Sign 21">
                <a:extLst>
                  <a:ext uri="{FF2B5EF4-FFF2-40B4-BE49-F238E27FC236}">
                    <a16:creationId xmlns:a16="http://schemas.microsoft.com/office/drawing/2014/main" id="{4EC1FAD1-BC19-4BB2-83FA-16584B342530}"/>
                  </a:ext>
                </a:extLst>
              </p:cNvPr>
              <p:cNvSpPr/>
              <p:nvPr/>
            </p:nvSpPr>
            <p:spPr bwMode="auto">
              <a:xfrm>
                <a:off x="4299911" y="5292654"/>
                <a:ext cx="407355" cy="407355"/>
              </a:xfrm>
              <a:prstGeom prst="mathPlus">
                <a:avLst>
                  <a:gd name="adj1" fmla="val 133"/>
                </a:avLst>
              </a:prstGeom>
              <a:noFill/>
              <a:ln w="38100">
                <a:solidFill>
                  <a:srgbClr val="FFC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w="12700">
                    <a:solidFill>
                      <a:schemeClr val="tx1"/>
                    </a:solidFill>
                  </a:ln>
                  <a:solidFill>
                    <a:schemeClr val="tx1"/>
                  </a:solidFill>
                  <a:effectLst/>
                  <a:latin typeface="Arial Narrow" pitchFamily="34" charset="0"/>
                </a:endParaRPr>
              </a:p>
            </p:txBody>
          </p:sp>
          <p:sp>
            <p:nvSpPr>
              <p:cNvPr id="23" name="Plus Sign 22">
                <a:extLst>
                  <a:ext uri="{FF2B5EF4-FFF2-40B4-BE49-F238E27FC236}">
                    <a16:creationId xmlns:a16="http://schemas.microsoft.com/office/drawing/2014/main" id="{A06E10AB-C4E5-4C45-9559-D1B5232FC3B4}"/>
                  </a:ext>
                </a:extLst>
              </p:cNvPr>
              <p:cNvSpPr/>
              <p:nvPr/>
            </p:nvSpPr>
            <p:spPr bwMode="auto">
              <a:xfrm>
                <a:off x="6129099" y="5292654"/>
                <a:ext cx="407355" cy="407355"/>
              </a:xfrm>
              <a:prstGeom prst="mathPlus">
                <a:avLst>
                  <a:gd name="adj1" fmla="val 133"/>
                </a:avLst>
              </a:prstGeom>
              <a:noFill/>
              <a:ln w="38100">
                <a:solidFill>
                  <a:srgbClr val="FFC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w="12700">
                    <a:solidFill>
                      <a:schemeClr val="tx1"/>
                    </a:solidFill>
                  </a:ln>
                  <a:solidFill>
                    <a:schemeClr val="tx1"/>
                  </a:solidFill>
                  <a:effectLst/>
                  <a:latin typeface="Arial Narrow" pitchFamily="34" charset="0"/>
                </a:endParaRPr>
              </a:p>
            </p:txBody>
          </p:sp>
          <p:sp>
            <p:nvSpPr>
              <p:cNvPr id="24" name="Plus Sign 23">
                <a:extLst>
                  <a:ext uri="{FF2B5EF4-FFF2-40B4-BE49-F238E27FC236}">
                    <a16:creationId xmlns:a16="http://schemas.microsoft.com/office/drawing/2014/main" id="{1781E326-6589-42F2-8D20-402C8D658DD3}"/>
                  </a:ext>
                </a:extLst>
              </p:cNvPr>
              <p:cNvSpPr/>
              <p:nvPr/>
            </p:nvSpPr>
            <p:spPr bwMode="auto">
              <a:xfrm>
                <a:off x="4299911" y="3469936"/>
                <a:ext cx="407355" cy="407355"/>
              </a:xfrm>
              <a:prstGeom prst="mathPlus">
                <a:avLst>
                  <a:gd name="adj1" fmla="val 133"/>
                </a:avLst>
              </a:prstGeom>
              <a:noFill/>
              <a:ln w="38100">
                <a:solidFill>
                  <a:srgbClr val="FFC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w="12700">
                    <a:solidFill>
                      <a:schemeClr val="tx1"/>
                    </a:solidFill>
                  </a:ln>
                  <a:solidFill>
                    <a:schemeClr val="tx1"/>
                  </a:solidFill>
                  <a:effectLst/>
                  <a:latin typeface="Arial Narrow" pitchFamily="34" charset="0"/>
                </a:endParaRPr>
              </a:p>
            </p:txBody>
          </p:sp>
        </p:grpSp>
      </p:grpSp>
      <p:sp>
        <p:nvSpPr>
          <p:cNvPr id="44" name="TextBox 43">
            <a:extLst>
              <a:ext uri="{FF2B5EF4-FFF2-40B4-BE49-F238E27FC236}">
                <a16:creationId xmlns:a16="http://schemas.microsoft.com/office/drawing/2014/main" id="{FAB3DE34-62EC-44C1-BBD1-6F0990316ED5}"/>
              </a:ext>
            </a:extLst>
          </p:cNvPr>
          <p:cNvSpPr txBox="1"/>
          <p:nvPr/>
        </p:nvSpPr>
        <p:spPr>
          <a:xfrm>
            <a:off x="7374217" y="3209568"/>
            <a:ext cx="1457857" cy="738664"/>
          </a:xfrm>
          <a:prstGeom prst="rect">
            <a:avLst/>
          </a:prstGeom>
          <a:noFill/>
          <a:ln w="12700">
            <a:noFill/>
          </a:ln>
        </p:spPr>
        <p:txBody>
          <a:bodyPr wrap="square" rtlCol="0">
            <a:spAutoFit/>
          </a:bodyPr>
          <a:lstStyle/>
          <a:p>
            <a:r>
              <a:rPr lang="en-US" sz="1400" dirty="0">
                <a:latin typeface="Avenir Book" panose="02000503020000020003"/>
              </a:rPr>
              <a:t>Diagram showing the 9 simplified goal coordinates</a:t>
            </a:r>
            <a:endParaRPr lang="en-US" sz="1400" b="0" i="0" dirty="0">
              <a:latin typeface="Avenir Book" panose="02000503020000020003"/>
            </a:endParaRPr>
          </a:p>
        </p:txBody>
      </p:sp>
      <p:pic>
        <p:nvPicPr>
          <p:cNvPr id="50" name="Audio 49">
            <a:hlinkClick r:id="" action="ppaction://media"/>
            <a:extLst>
              <a:ext uri="{FF2B5EF4-FFF2-40B4-BE49-F238E27FC236}">
                <a16:creationId xmlns:a16="http://schemas.microsoft.com/office/drawing/2014/main" id="{C90F7B7C-C0F9-4011-BA75-A9CB4066C7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05962938"/>
      </p:ext>
    </p:extLst>
  </p:cSld>
  <p:clrMapOvr>
    <a:masterClrMapping/>
  </p:clrMapOvr>
  <mc:AlternateContent xmlns:mc="http://schemas.openxmlformats.org/markup-compatibility/2006" xmlns:p14="http://schemas.microsoft.com/office/powerpoint/2010/main">
    <mc:Choice Requires="p14">
      <p:transition spd="slow" p14:dur="2000" advTm="63504"/>
    </mc:Choice>
    <mc:Fallback xmlns="">
      <p:transition spd="slow" advTm="63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7E9610-0D6F-6B41-953C-8DB92556CAA1}"/>
              </a:ext>
            </a:extLst>
          </p:cNvPr>
          <p:cNvSpPr>
            <a:spLocks noGrp="1"/>
          </p:cNvSpPr>
          <p:nvPr>
            <p:ph type="title"/>
          </p:nvPr>
        </p:nvSpPr>
        <p:spPr/>
        <p:txBody>
          <a:bodyPr/>
          <a:lstStyle/>
          <a:p>
            <a:r>
              <a:rPr lang="en-US" b="0" dirty="0"/>
              <a:t>Agenda</a:t>
            </a:r>
          </a:p>
        </p:txBody>
      </p:sp>
      <p:graphicFrame>
        <p:nvGraphicFramePr>
          <p:cNvPr id="6" name="Table 6">
            <a:extLst>
              <a:ext uri="{FF2B5EF4-FFF2-40B4-BE49-F238E27FC236}">
                <a16:creationId xmlns:a16="http://schemas.microsoft.com/office/drawing/2014/main" id="{E2C63F70-0E75-BC4B-A700-ECE12AA67296}"/>
              </a:ext>
            </a:extLst>
          </p:cNvPr>
          <p:cNvGraphicFramePr>
            <a:graphicFrameLocks noGrp="1"/>
          </p:cNvGraphicFramePr>
          <p:nvPr>
            <p:ph idx="1"/>
            <p:extLst>
              <p:ext uri="{D42A27DB-BD31-4B8C-83A1-F6EECF244321}">
                <p14:modId xmlns:p14="http://schemas.microsoft.com/office/powerpoint/2010/main" val="2489163948"/>
              </p:ext>
            </p:extLst>
          </p:nvPr>
        </p:nvGraphicFramePr>
        <p:xfrm>
          <a:off x="228600" y="1058862"/>
          <a:ext cx="8664574" cy="3875746"/>
        </p:xfrm>
        <a:graphic>
          <a:graphicData uri="http://schemas.openxmlformats.org/drawingml/2006/table">
            <a:tbl>
              <a:tblPr>
                <a:tableStyleId>{2D5ABB26-0587-4C30-8999-92F81FD0307C}</a:tableStyleId>
              </a:tblPr>
              <a:tblGrid>
                <a:gridCol w="2435772">
                  <a:extLst>
                    <a:ext uri="{9D8B030D-6E8A-4147-A177-3AD203B41FA5}">
                      <a16:colId xmlns:a16="http://schemas.microsoft.com/office/drawing/2014/main" val="411125743"/>
                    </a:ext>
                  </a:extLst>
                </a:gridCol>
                <a:gridCol w="6228802">
                  <a:extLst>
                    <a:ext uri="{9D8B030D-6E8A-4147-A177-3AD203B41FA5}">
                      <a16:colId xmlns:a16="http://schemas.microsoft.com/office/drawing/2014/main" val="2815037915"/>
                    </a:ext>
                  </a:extLst>
                </a:gridCol>
              </a:tblGrid>
              <a:tr h="1082803">
                <a:tc>
                  <a:txBody>
                    <a:bodyPr/>
                    <a:lstStyle/>
                    <a:p>
                      <a:r>
                        <a:rPr lang="en-US" i="1" dirty="0">
                          <a:latin typeface="Times New Roman" panose="02020603050405020304" pitchFamily="18" charset="0"/>
                          <a:cs typeface="Times New Roman" panose="02020603050405020304" pitchFamily="18" charset="0"/>
                        </a:rPr>
                        <a:t>Mark </a:t>
                      </a:r>
                      <a:r>
                        <a:rPr lang="en-US" i="1" dirty="0" err="1">
                          <a:latin typeface="Times New Roman" panose="02020603050405020304" pitchFamily="18" charset="0"/>
                          <a:cs typeface="Times New Roman" panose="02020603050405020304" pitchFamily="18" charset="0"/>
                        </a:rPr>
                        <a:t>Maimone</a:t>
                      </a:r>
                      <a:endParaRPr lang="en-US" i="1" dirty="0">
                        <a:latin typeface="Times New Roman" panose="02020603050405020304" pitchFamily="18" charset="0"/>
                        <a:cs typeface="Times New Roman" panose="02020603050405020304" pitchFamily="18" charset="0"/>
                      </a:endParaRPr>
                    </a:p>
                  </a:txBody>
                  <a:tcPr/>
                </a:tc>
                <a:tc>
                  <a:txBody>
                    <a:bodyPr/>
                    <a:lstStyle/>
                    <a:p>
                      <a:r>
                        <a:rPr lang="en-US" dirty="0">
                          <a:latin typeface="Avenir Book" panose="02000503020000020003" pitchFamily="2" charset="0"/>
                        </a:rPr>
                        <a:t>Background – MSL mobility and wheel wear; how we move the rover; how the rover moves itself</a:t>
                      </a:r>
                    </a:p>
                  </a:txBody>
                  <a:tcPr/>
                </a:tc>
                <a:extLst>
                  <a:ext uri="{0D108BD9-81ED-4DB2-BD59-A6C34878D82A}">
                    <a16:rowId xmlns:a16="http://schemas.microsoft.com/office/drawing/2014/main" val="2671313580"/>
                  </a:ext>
                </a:extLst>
              </a:tr>
              <a:tr h="1082803">
                <a:tc>
                  <a:txBody>
                    <a:bodyPr/>
                    <a:lstStyle/>
                    <a:p>
                      <a:r>
                        <a:rPr lang="en-US" i="1" dirty="0">
                          <a:latin typeface="Times New Roman" panose="02020603050405020304" pitchFamily="18" charset="0"/>
                          <a:cs typeface="Times New Roman" panose="02020603050405020304" pitchFamily="18" charset="0"/>
                        </a:rPr>
                        <a:t>Neil </a:t>
                      </a:r>
                      <a:r>
                        <a:rPr lang="en-US" i="1" dirty="0" err="1">
                          <a:latin typeface="Times New Roman" panose="02020603050405020304" pitchFamily="18" charset="0"/>
                          <a:cs typeface="Times New Roman" panose="02020603050405020304" pitchFamily="18" charset="0"/>
                        </a:rPr>
                        <a:t>Abcouwer</a:t>
                      </a:r>
                      <a:endParaRPr lang="en-US" i="1"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venir Book" panose="02000503020000020003" pitchFamily="2" charset="0"/>
                        </a:rPr>
                        <a:t>Implementation – The math behind the two new commands</a:t>
                      </a:r>
                    </a:p>
                  </a:txBody>
                  <a:tcPr/>
                </a:tc>
                <a:extLst>
                  <a:ext uri="{0D108BD9-81ED-4DB2-BD59-A6C34878D82A}">
                    <a16:rowId xmlns:a16="http://schemas.microsoft.com/office/drawing/2014/main" val="3878551583"/>
                  </a:ext>
                </a:extLst>
              </a:tr>
              <a:tr h="1082803">
                <a:tc>
                  <a:txBody>
                    <a:bodyPr/>
                    <a:lstStyle/>
                    <a:p>
                      <a:r>
                        <a:rPr lang="en-US" i="1" dirty="0">
                          <a:latin typeface="Times New Roman" panose="02020603050405020304" pitchFamily="18" charset="0"/>
                          <a:cs typeface="Times New Roman" panose="02020603050405020304" pitchFamily="18" charset="0"/>
                        </a:rPr>
                        <a:t>Freddy Wang</a:t>
                      </a:r>
                    </a:p>
                  </a:txBody>
                  <a:tcPr/>
                </a:tc>
                <a:tc>
                  <a:txBody>
                    <a:bodyPr/>
                    <a:lstStyle/>
                    <a:p>
                      <a:r>
                        <a:rPr lang="en-US" dirty="0">
                          <a:latin typeface="Avenir Book" panose="02000503020000020003" pitchFamily="2" charset="0"/>
                        </a:rPr>
                        <a:t>Verification and validation – How we tested the new mobility commands</a:t>
                      </a:r>
                    </a:p>
                  </a:txBody>
                  <a:tcPr/>
                </a:tc>
                <a:extLst>
                  <a:ext uri="{0D108BD9-81ED-4DB2-BD59-A6C34878D82A}">
                    <a16:rowId xmlns:a16="http://schemas.microsoft.com/office/drawing/2014/main" val="3062121971"/>
                  </a:ext>
                </a:extLst>
              </a:tr>
              <a:tr h="627337">
                <a:tc>
                  <a:txBody>
                    <a:bodyPr/>
                    <a:lstStyle/>
                    <a:p>
                      <a:r>
                        <a:rPr lang="en-US" i="1" dirty="0">
                          <a:latin typeface="Times New Roman" panose="02020603050405020304" pitchFamily="18" charset="0"/>
                          <a:cs typeface="Times New Roman" panose="02020603050405020304" pitchFamily="18" charset="0"/>
                        </a:rPr>
                        <a:t>Alexandra Holloway</a:t>
                      </a:r>
                    </a:p>
                  </a:txBody>
                  <a:tcPr/>
                </a:tc>
                <a:tc>
                  <a:txBody>
                    <a:bodyPr/>
                    <a:lstStyle/>
                    <a:p>
                      <a:r>
                        <a:rPr lang="en-US" dirty="0">
                          <a:latin typeface="Avenir Book" panose="02000503020000020003" pitchFamily="2" charset="0"/>
                        </a:rPr>
                        <a:t>Conclusions</a:t>
                      </a:r>
                    </a:p>
                  </a:txBody>
                  <a:tcPr/>
                </a:tc>
                <a:extLst>
                  <a:ext uri="{0D108BD9-81ED-4DB2-BD59-A6C34878D82A}">
                    <a16:rowId xmlns:a16="http://schemas.microsoft.com/office/drawing/2014/main" val="1267546406"/>
                  </a:ext>
                </a:extLst>
              </a:tr>
            </a:tbl>
          </a:graphicData>
        </a:graphic>
      </p:graphicFrame>
      <p:pic>
        <p:nvPicPr>
          <p:cNvPr id="12" name="Video 11">
            <a:hlinkClick r:id="" action="ppaction://media"/>
            <a:extLst>
              <a:ext uri="{FF2B5EF4-FFF2-40B4-BE49-F238E27FC236}">
                <a16:creationId xmlns:a16="http://schemas.microsoft.com/office/drawing/2014/main" id="{4DAAD47F-5533-8D4A-A85F-388101349F6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0" y="5143500"/>
            <a:ext cx="2286000" cy="1714500"/>
          </a:xfrm>
          <a:prstGeom prst="rect">
            <a:avLst/>
          </a:prstGeom>
        </p:spPr>
      </p:pic>
    </p:spTree>
    <p:extLst>
      <p:ext uri="{BB962C8B-B14F-4D97-AF65-F5344CB8AC3E}">
        <p14:creationId xmlns:p14="http://schemas.microsoft.com/office/powerpoint/2010/main" val="771714228"/>
      </p:ext>
    </p:extLst>
  </p:cSld>
  <p:clrMapOvr>
    <a:masterClrMapping/>
  </p:clrMapOvr>
  <mc:AlternateContent xmlns:mc="http://schemas.openxmlformats.org/markup-compatibility/2006">
    <mc:Choice xmlns:p14="http://schemas.microsoft.com/office/powerpoint/2010/main" Requires="p14">
      <p:transition spd="slow" p14:dur="2000" advTm="28365"/>
    </mc:Choice>
    <mc:Fallback>
      <p:transition spd="slow" advTm="28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7ECEBF-F423-4325-BACD-4AD5CBBEA70A}"/>
              </a:ext>
            </a:extLst>
          </p:cNvPr>
          <p:cNvSpPr>
            <a:spLocks noGrp="1"/>
          </p:cNvSpPr>
          <p:nvPr>
            <p:ph type="title" idx="4294967295"/>
          </p:nvPr>
        </p:nvSpPr>
        <p:spPr>
          <a:xfrm>
            <a:off x="0" y="0"/>
            <a:ext cx="9148763" cy="914400"/>
          </a:xfrm>
        </p:spPr>
        <p:txBody>
          <a:bodyPr/>
          <a:lstStyle/>
          <a:p>
            <a:r>
              <a:rPr lang="en-US" dirty="0"/>
              <a:t>V&amp;V Test Case Examples</a:t>
            </a:r>
          </a:p>
        </p:txBody>
      </p:sp>
      <p:grpSp>
        <p:nvGrpSpPr>
          <p:cNvPr id="42" name="Group 41">
            <a:extLst>
              <a:ext uri="{FF2B5EF4-FFF2-40B4-BE49-F238E27FC236}">
                <a16:creationId xmlns:a16="http://schemas.microsoft.com/office/drawing/2014/main" id="{B38F33F4-266B-41F4-B822-DD53FBEB1709}"/>
              </a:ext>
            </a:extLst>
          </p:cNvPr>
          <p:cNvGrpSpPr/>
          <p:nvPr/>
        </p:nvGrpSpPr>
        <p:grpSpPr>
          <a:xfrm>
            <a:off x="2757539" y="1370470"/>
            <a:ext cx="1917094" cy="1958999"/>
            <a:chOff x="554031" y="1207553"/>
            <a:chExt cx="2968367" cy="3033252"/>
          </a:xfrm>
        </p:grpSpPr>
        <p:grpSp>
          <p:nvGrpSpPr>
            <p:cNvPr id="6" name="Group 5">
              <a:extLst>
                <a:ext uri="{FF2B5EF4-FFF2-40B4-BE49-F238E27FC236}">
                  <a16:creationId xmlns:a16="http://schemas.microsoft.com/office/drawing/2014/main" id="{A7B9FFBF-E20C-467E-B822-EAAF3C1B3F9C}"/>
                </a:ext>
              </a:extLst>
            </p:cNvPr>
            <p:cNvGrpSpPr/>
            <p:nvPr/>
          </p:nvGrpSpPr>
          <p:grpSpPr>
            <a:xfrm>
              <a:off x="554031" y="2512371"/>
              <a:ext cx="1533525" cy="1533525"/>
              <a:chOff x="825960" y="4037372"/>
              <a:chExt cx="1533525" cy="1533525"/>
            </a:xfrm>
          </p:grpSpPr>
          <p:sp>
            <p:nvSpPr>
              <p:cNvPr id="7" name="Rectangle 6">
                <a:extLst>
                  <a:ext uri="{FF2B5EF4-FFF2-40B4-BE49-F238E27FC236}">
                    <a16:creationId xmlns:a16="http://schemas.microsoft.com/office/drawing/2014/main" id="{3365D674-BCBB-417C-BCD8-3D49688D683E}"/>
                  </a:ext>
                </a:extLst>
              </p:cNvPr>
              <p:cNvSpPr/>
              <p:nvPr/>
            </p:nvSpPr>
            <p:spPr bwMode="auto">
              <a:xfrm>
                <a:off x="825960" y="4037372"/>
                <a:ext cx="1533525" cy="1533525"/>
              </a:xfrm>
              <a:prstGeom prst="rect">
                <a:avLst/>
              </a:prstGeom>
              <a:blipFill dpi="0" rotWithShape="1">
                <a:blip r:embed="rId5">
                  <a:alphaModFix amt="35000"/>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itchFamily="-110" charset="0"/>
                  <a:ea typeface="+mn-ea"/>
                  <a:cs typeface="+mn-cs"/>
                </a:endParaRPr>
              </a:p>
            </p:txBody>
          </p:sp>
          <p:grpSp>
            <p:nvGrpSpPr>
              <p:cNvPr id="8" name="Group 7">
                <a:extLst>
                  <a:ext uri="{FF2B5EF4-FFF2-40B4-BE49-F238E27FC236}">
                    <a16:creationId xmlns:a16="http://schemas.microsoft.com/office/drawing/2014/main" id="{27AE5157-E434-460C-BF8B-591404981526}"/>
                  </a:ext>
                </a:extLst>
              </p:cNvPr>
              <p:cNvGrpSpPr/>
              <p:nvPr/>
            </p:nvGrpSpPr>
            <p:grpSpPr>
              <a:xfrm>
                <a:off x="1556429" y="4369600"/>
                <a:ext cx="429992" cy="440246"/>
                <a:chOff x="6851869" y="2840831"/>
                <a:chExt cx="429992" cy="440246"/>
              </a:xfrm>
            </p:grpSpPr>
            <p:sp>
              <p:nvSpPr>
                <p:cNvPr id="9" name="Oval 8">
                  <a:extLst>
                    <a:ext uri="{FF2B5EF4-FFF2-40B4-BE49-F238E27FC236}">
                      <a16:creationId xmlns:a16="http://schemas.microsoft.com/office/drawing/2014/main" id="{40F61EEE-6F72-4B20-ACEE-DF07FB274579}"/>
                    </a:ext>
                  </a:extLst>
                </p:cNvPr>
                <p:cNvSpPr/>
                <p:nvPr/>
              </p:nvSpPr>
              <p:spPr bwMode="auto">
                <a:xfrm>
                  <a:off x="6851869" y="3189637"/>
                  <a:ext cx="94092" cy="9144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itchFamily="-110" charset="0"/>
                    <a:ea typeface="+mn-ea"/>
                    <a:cs typeface="+mn-cs"/>
                  </a:endParaRPr>
                </a:p>
              </p:txBody>
            </p:sp>
            <p:cxnSp>
              <p:nvCxnSpPr>
                <p:cNvPr id="10" name="Straight Arrow Connector 9">
                  <a:extLst>
                    <a:ext uri="{FF2B5EF4-FFF2-40B4-BE49-F238E27FC236}">
                      <a16:creationId xmlns:a16="http://schemas.microsoft.com/office/drawing/2014/main" id="{8BC9F41B-461D-49EF-8A1A-964A505A0B7F}"/>
                    </a:ext>
                  </a:extLst>
                </p:cNvPr>
                <p:cNvCxnSpPr>
                  <a:cxnSpLocks/>
                </p:cNvCxnSpPr>
                <p:nvPr/>
              </p:nvCxnSpPr>
              <p:spPr bwMode="auto">
                <a:xfrm flipH="1" flipV="1">
                  <a:off x="6894208" y="2840831"/>
                  <a:ext cx="2218" cy="348806"/>
                </a:xfrm>
                <a:prstGeom prst="straightConnector1">
                  <a:avLst/>
                </a:prstGeom>
                <a:noFill/>
                <a:ln w="28575" cap="flat" cmpd="sng" algn="ctr">
                  <a:solidFill>
                    <a:srgbClr val="FF0000"/>
                  </a:solidFill>
                  <a:prstDash val="sysDash"/>
                  <a:round/>
                  <a:headEnd type="none" w="med" len="med"/>
                  <a:tailEnd type="triangle"/>
                </a:ln>
                <a:effectLst/>
              </p:spPr>
            </p:cxnSp>
            <p:cxnSp>
              <p:nvCxnSpPr>
                <p:cNvPr id="11" name="Straight Arrow Connector 10">
                  <a:extLst>
                    <a:ext uri="{FF2B5EF4-FFF2-40B4-BE49-F238E27FC236}">
                      <a16:creationId xmlns:a16="http://schemas.microsoft.com/office/drawing/2014/main" id="{9E0B76E8-F790-49F5-9A23-66854A1E6122}"/>
                    </a:ext>
                  </a:extLst>
                </p:cNvPr>
                <p:cNvCxnSpPr>
                  <a:cxnSpLocks/>
                  <a:stCxn id="9" idx="6"/>
                </p:cNvCxnSpPr>
                <p:nvPr/>
              </p:nvCxnSpPr>
              <p:spPr bwMode="auto">
                <a:xfrm flipV="1">
                  <a:off x="6945961" y="3232501"/>
                  <a:ext cx="335900" cy="2856"/>
                </a:xfrm>
                <a:prstGeom prst="straightConnector1">
                  <a:avLst/>
                </a:prstGeom>
                <a:noFill/>
                <a:ln w="28575" cap="flat" cmpd="sng" algn="ctr">
                  <a:solidFill>
                    <a:srgbClr val="00B050"/>
                  </a:solidFill>
                  <a:prstDash val="sysDash"/>
                  <a:round/>
                  <a:headEnd type="none" w="med" len="med"/>
                  <a:tailEnd type="triangle" w="med" len="med"/>
                </a:ln>
                <a:effectLst/>
              </p:spPr>
            </p:cxnSp>
          </p:grpSp>
        </p:grpSp>
        <p:grpSp>
          <p:nvGrpSpPr>
            <p:cNvPr id="29" name="Group 28">
              <a:extLst>
                <a:ext uri="{FF2B5EF4-FFF2-40B4-BE49-F238E27FC236}">
                  <a16:creationId xmlns:a16="http://schemas.microsoft.com/office/drawing/2014/main" id="{1066B600-D016-4AA9-A133-70C06008B48C}"/>
                </a:ext>
              </a:extLst>
            </p:cNvPr>
            <p:cNvGrpSpPr/>
            <p:nvPr/>
          </p:nvGrpSpPr>
          <p:grpSpPr>
            <a:xfrm flipH="1">
              <a:off x="1321874" y="1435450"/>
              <a:ext cx="2200524" cy="2805355"/>
              <a:chOff x="2031218" y="1416349"/>
              <a:chExt cx="2485653" cy="3168854"/>
            </a:xfrm>
          </p:grpSpPr>
          <p:sp>
            <p:nvSpPr>
              <p:cNvPr id="30" name="Arc 29">
                <a:extLst>
                  <a:ext uri="{FF2B5EF4-FFF2-40B4-BE49-F238E27FC236}">
                    <a16:creationId xmlns:a16="http://schemas.microsoft.com/office/drawing/2014/main" id="{0430B29A-A09B-42C3-AE03-513CA7698643}"/>
                  </a:ext>
                </a:extLst>
              </p:cNvPr>
              <p:cNvSpPr/>
              <p:nvPr/>
            </p:nvSpPr>
            <p:spPr bwMode="auto">
              <a:xfrm>
                <a:off x="2031218" y="2099551"/>
                <a:ext cx="2485653" cy="2485652"/>
              </a:xfrm>
              <a:prstGeom prst="arc">
                <a:avLst>
                  <a:gd name="adj1" fmla="val 18108044"/>
                  <a:gd name="adj2" fmla="val 0"/>
                </a:avLst>
              </a:prstGeom>
              <a:noFill/>
              <a:ln w="38100">
                <a:solidFill>
                  <a:srgbClr val="02408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rtlCol="0" anchor="ctr"/>
              <a:lstStyle/>
              <a:p>
                <a:pPr algn="ctr"/>
                <a:endParaRPr lang="en-US"/>
              </a:p>
            </p:txBody>
          </p:sp>
          <p:cxnSp>
            <p:nvCxnSpPr>
              <p:cNvPr id="31" name="Straight Arrow Connector 30">
                <a:extLst>
                  <a:ext uri="{FF2B5EF4-FFF2-40B4-BE49-F238E27FC236}">
                    <a16:creationId xmlns:a16="http://schemas.microsoft.com/office/drawing/2014/main" id="{E22A2596-C892-4DAF-8E47-D3602AE537A9}"/>
                  </a:ext>
                </a:extLst>
              </p:cNvPr>
              <p:cNvCxnSpPr>
                <a:cxnSpLocks/>
              </p:cNvCxnSpPr>
              <p:nvPr/>
            </p:nvCxnSpPr>
            <p:spPr bwMode="auto">
              <a:xfrm rot="10800000">
                <a:off x="2475923" y="1416349"/>
                <a:ext cx="1399496" cy="835627"/>
              </a:xfrm>
              <a:prstGeom prst="straightConnector1">
                <a:avLst/>
              </a:prstGeom>
              <a:noFill/>
              <a:ln w="38100">
                <a:solidFill>
                  <a:srgbClr val="024080"/>
                </a:solidFill>
                <a:prstDash val="sysDash"/>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19" name="Plus Sign 18">
              <a:extLst>
                <a:ext uri="{FF2B5EF4-FFF2-40B4-BE49-F238E27FC236}">
                  <a16:creationId xmlns:a16="http://schemas.microsoft.com/office/drawing/2014/main" id="{831272D1-32E0-4251-A192-BC17173037F5}"/>
                </a:ext>
              </a:extLst>
            </p:cNvPr>
            <p:cNvSpPr/>
            <p:nvPr/>
          </p:nvSpPr>
          <p:spPr bwMode="auto">
            <a:xfrm rot="10800000">
              <a:off x="2948580" y="1207553"/>
              <a:ext cx="407355" cy="407355"/>
            </a:xfrm>
            <a:prstGeom prst="mathPlus">
              <a:avLst>
                <a:gd name="adj1" fmla="val 133"/>
              </a:avLst>
            </a:prstGeom>
            <a:noFill/>
            <a:ln w="38100">
              <a:solidFill>
                <a:srgbClr val="FFC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w="12700">
                  <a:solidFill>
                    <a:schemeClr val="tx1"/>
                  </a:solidFill>
                </a:ln>
                <a:solidFill>
                  <a:schemeClr val="tx1"/>
                </a:solidFill>
                <a:effectLst/>
                <a:latin typeface="Arial Narrow" pitchFamily="34" charset="0"/>
              </a:endParaRPr>
            </a:p>
          </p:txBody>
        </p:sp>
      </p:grpSp>
      <p:pic>
        <p:nvPicPr>
          <p:cNvPr id="44" name="Picture 43">
            <a:extLst>
              <a:ext uri="{FF2B5EF4-FFF2-40B4-BE49-F238E27FC236}">
                <a16:creationId xmlns:a16="http://schemas.microsoft.com/office/drawing/2014/main" id="{8D384BF1-5A26-494B-9EDB-D1675F20BAA0}"/>
              </a:ext>
            </a:extLst>
          </p:cNvPr>
          <p:cNvPicPr>
            <a:picLocks noChangeAspect="1"/>
          </p:cNvPicPr>
          <p:nvPr/>
        </p:nvPicPr>
        <p:blipFill>
          <a:blip r:embed="rId6"/>
          <a:stretch>
            <a:fillRect/>
          </a:stretch>
        </p:blipFill>
        <p:spPr>
          <a:xfrm>
            <a:off x="4938755" y="1320256"/>
            <a:ext cx="4026432" cy="2105489"/>
          </a:xfrm>
          <a:prstGeom prst="rect">
            <a:avLst/>
          </a:prstGeom>
        </p:spPr>
      </p:pic>
      <p:sp>
        <p:nvSpPr>
          <p:cNvPr id="46" name="TextBox 45">
            <a:extLst>
              <a:ext uri="{FF2B5EF4-FFF2-40B4-BE49-F238E27FC236}">
                <a16:creationId xmlns:a16="http://schemas.microsoft.com/office/drawing/2014/main" id="{0BF6C05F-064D-4E21-9E89-C7DB302ABD64}"/>
              </a:ext>
            </a:extLst>
          </p:cNvPr>
          <p:cNvSpPr txBox="1"/>
          <p:nvPr/>
        </p:nvSpPr>
        <p:spPr>
          <a:xfrm>
            <a:off x="434603" y="2054362"/>
            <a:ext cx="1984132" cy="923330"/>
          </a:xfrm>
          <a:prstGeom prst="rect">
            <a:avLst/>
          </a:prstGeom>
          <a:noFill/>
          <a:ln w="12700">
            <a:noFill/>
          </a:ln>
        </p:spPr>
        <p:txBody>
          <a:bodyPr wrap="square" rtlCol="0">
            <a:spAutoFit/>
          </a:bodyPr>
          <a:lstStyle/>
          <a:p>
            <a:r>
              <a:rPr lang="en-US" dirty="0">
                <a:latin typeface="Menlo" panose="020B0609030804020204" pitchFamily="49" charset="0"/>
                <a:ea typeface="Menlo" panose="020B0609030804020204" pitchFamily="49" charset="0"/>
                <a:cs typeface="Menlo" panose="020B0609030804020204" pitchFamily="49" charset="0"/>
              </a:rPr>
              <a:t>ARC_TO </a:t>
            </a:r>
            <a:r>
              <a:rPr lang="en-US" dirty="0">
                <a:latin typeface="Avenir Book" panose="02000503020000020003"/>
              </a:rPr>
              <a:t>p</a:t>
            </a:r>
            <a:r>
              <a:rPr lang="en-US" b="0" i="0" dirty="0">
                <a:latin typeface="Avenir Book" panose="02000503020000020003"/>
              </a:rPr>
              <a:t>ointing the front at +X,+Y</a:t>
            </a:r>
          </a:p>
        </p:txBody>
      </p:sp>
      <p:sp>
        <p:nvSpPr>
          <p:cNvPr id="47" name="TextBox 46">
            <a:extLst>
              <a:ext uri="{FF2B5EF4-FFF2-40B4-BE49-F238E27FC236}">
                <a16:creationId xmlns:a16="http://schemas.microsoft.com/office/drawing/2014/main" id="{2CA15CC6-4281-4012-9BFE-68DE0182E39C}"/>
              </a:ext>
            </a:extLst>
          </p:cNvPr>
          <p:cNvSpPr txBox="1"/>
          <p:nvPr/>
        </p:nvSpPr>
        <p:spPr>
          <a:xfrm>
            <a:off x="434603" y="4352896"/>
            <a:ext cx="1984132" cy="646331"/>
          </a:xfrm>
          <a:prstGeom prst="rect">
            <a:avLst/>
          </a:prstGeom>
          <a:noFill/>
          <a:ln w="12700">
            <a:noFill/>
          </a:ln>
        </p:spPr>
        <p:txBody>
          <a:bodyPr wrap="square" rtlCol="0">
            <a:spAutoFit/>
          </a:bodyPr>
          <a:lstStyle/>
          <a:p>
            <a:r>
              <a:rPr lang="en-US" b="0" i="0" dirty="0">
                <a:latin typeface="Menlo" panose="020B0609030804020204" pitchFamily="49" charset="0"/>
                <a:ea typeface="Menlo" panose="020B0609030804020204" pitchFamily="49" charset="0"/>
                <a:cs typeface="Menlo" panose="020B0609030804020204" pitchFamily="49" charset="0"/>
              </a:rPr>
              <a:t>ARC_TO</a:t>
            </a:r>
            <a:r>
              <a:rPr lang="en-US" b="0" i="0" dirty="0">
                <a:latin typeface="Avenir Book" panose="02000503020000020003"/>
              </a:rPr>
              <a:t> pointing the rear at +X,+Y</a:t>
            </a:r>
          </a:p>
        </p:txBody>
      </p:sp>
      <p:grpSp>
        <p:nvGrpSpPr>
          <p:cNvPr id="48" name="Group 47">
            <a:extLst>
              <a:ext uri="{FF2B5EF4-FFF2-40B4-BE49-F238E27FC236}">
                <a16:creationId xmlns:a16="http://schemas.microsoft.com/office/drawing/2014/main" id="{934CF665-2810-4960-A3B9-97EF2A033CBC}"/>
              </a:ext>
            </a:extLst>
          </p:cNvPr>
          <p:cNvGrpSpPr/>
          <p:nvPr/>
        </p:nvGrpSpPr>
        <p:grpSpPr>
          <a:xfrm>
            <a:off x="2347823" y="3703327"/>
            <a:ext cx="2226558" cy="1833119"/>
            <a:chOff x="-91595" y="1207553"/>
            <a:chExt cx="3447530" cy="2838343"/>
          </a:xfrm>
        </p:grpSpPr>
        <p:grpSp>
          <p:nvGrpSpPr>
            <p:cNvPr id="49" name="Group 48">
              <a:extLst>
                <a:ext uri="{FF2B5EF4-FFF2-40B4-BE49-F238E27FC236}">
                  <a16:creationId xmlns:a16="http://schemas.microsoft.com/office/drawing/2014/main" id="{EBC0B971-8931-40A3-AFA8-E476263DCBB9}"/>
                </a:ext>
              </a:extLst>
            </p:cNvPr>
            <p:cNvGrpSpPr/>
            <p:nvPr/>
          </p:nvGrpSpPr>
          <p:grpSpPr>
            <a:xfrm>
              <a:off x="554031" y="2512371"/>
              <a:ext cx="1533525" cy="1533525"/>
              <a:chOff x="825960" y="4037372"/>
              <a:chExt cx="1533525" cy="1533525"/>
            </a:xfrm>
          </p:grpSpPr>
          <p:sp>
            <p:nvSpPr>
              <p:cNvPr id="54" name="Rectangle 53">
                <a:extLst>
                  <a:ext uri="{FF2B5EF4-FFF2-40B4-BE49-F238E27FC236}">
                    <a16:creationId xmlns:a16="http://schemas.microsoft.com/office/drawing/2014/main" id="{8BE54E4C-8515-4C6A-848C-7849FBAD9ACC}"/>
                  </a:ext>
                </a:extLst>
              </p:cNvPr>
              <p:cNvSpPr/>
              <p:nvPr/>
            </p:nvSpPr>
            <p:spPr bwMode="auto">
              <a:xfrm>
                <a:off x="825960" y="4037372"/>
                <a:ext cx="1533525" cy="1533525"/>
              </a:xfrm>
              <a:prstGeom prst="rect">
                <a:avLst/>
              </a:prstGeom>
              <a:blipFill dpi="0" rotWithShape="1">
                <a:blip r:embed="rId5">
                  <a:alphaModFix amt="35000"/>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itchFamily="-110" charset="0"/>
                  <a:ea typeface="+mn-ea"/>
                  <a:cs typeface="+mn-cs"/>
                </a:endParaRPr>
              </a:p>
            </p:txBody>
          </p:sp>
          <p:grpSp>
            <p:nvGrpSpPr>
              <p:cNvPr id="55" name="Group 54">
                <a:extLst>
                  <a:ext uri="{FF2B5EF4-FFF2-40B4-BE49-F238E27FC236}">
                    <a16:creationId xmlns:a16="http://schemas.microsoft.com/office/drawing/2014/main" id="{0FF95695-31A7-4563-9BE6-EAF352532ADA}"/>
                  </a:ext>
                </a:extLst>
              </p:cNvPr>
              <p:cNvGrpSpPr/>
              <p:nvPr/>
            </p:nvGrpSpPr>
            <p:grpSpPr>
              <a:xfrm>
                <a:off x="1556429" y="4369600"/>
                <a:ext cx="429992" cy="440246"/>
                <a:chOff x="6851869" y="2840831"/>
                <a:chExt cx="429992" cy="440246"/>
              </a:xfrm>
            </p:grpSpPr>
            <p:sp>
              <p:nvSpPr>
                <p:cNvPr id="56" name="Oval 55">
                  <a:extLst>
                    <a:ext uri="{FF2B5EF4-FFF2-40B4-BE49-F238E27FC236}">
                      <a16:creationId xmlns:a16="http://schemas.microsoft.com/office/drawing/2014/main" id="{03E9962F-0C52-4C1D-A4E8-03DF1A2A8133}"/>
                    </a:ext>
                  </a:extLst>
                </p:cNvPr>
                <p:cNvSpPr/>
                <p:nvPr/>
              </p:nvSpPr>
              <p:spPr bwMode="auto">
                <a:xfrm>
                  <a:off x="6851869" y="3189637"/>
                  <a:ext cx="94092" cy="9144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Arial" pitchFamily="-110" charset="0"/>
                    <a:ea typeface="+mn-ea"/>
                    <a:cs typeface="+mn-cs"/>
                  </a:endParaRPr>
                </a:p>
              </p:txBody>
            </p:sp>
            <p:cxnSp>
              <p:nvCxnSpPr>
                <p:cNvPr id="57" name="Straight Arrow Connector 56">
                  <a:extLst>
                    <a:ext uri="{FF2B5EF4-FFF2-40B4-BE49-F238E27FC236}">
                      <a16:creationId xmlns:a16="http://schemas.microsoft.com/office/drawing/2014/main" id="{D12D3231-18C9-4812-8748-EE267F8D946E}"/>
                    </a:ext>
                  </a:extLst>
                </p:cNvPr>
                <p:cNvCxnSpPr>
                  <a:cxnSpLocks/>
                </p:cNvCxnSpPr>
                <p:nvPr/>
              </p:nvCxnSpPr>
              <p:spPr bwMode="auto">
                <a:xfrm flipH="1" flipV="1">
                  <a:off x="6894208" y="2840831"/>
                  <a:ext cx="2218" cy="348806"/>
                </a:xfrm>
                <a:prstGeom prst="straightConnector1">
                  <a:avLst/>
                </a:prstGeom>
                <a:noFill/>
                <a:ln w="28575" cap="flat" cmpd="sng" algn="ctr">
                  <a:solidFill>
                    <a:srgbClr val="FF0000"/>
                  </a:solidFill>
                  <a:prstDash val="sysDash"/>
                  <a:round/>
                  <a:headEnd type="none" w="med" len="med"/>
                  <a:tailEnd type="triangle"/>
                </a:ln>
                <a:effectLst/>
              </p:spPr>
            </p:cxnSp>
            <p:cxnSp>
              <p:nvCxnSpPr>
                <p:cNvPr id="58" name="Straight Arrow Connector 57">
                  <a:extLst>
                    <a:ext uri="{FF2B5EF4-FFF2-40B4-BE49-F238E27FC236}">
                      <a16:creationId xmlns:a16="http://schemas.microsoft.com/office/drawing/2014/main" id="{4B32428F-DCF7-4315-8C03-BAD14BE8C6A3}"/>
                    </a:ext>
                  </a:extLst>
                </p:cNvPr>
                <p:cNvCxnSpPr>
                  <a:cxnSpLocks/>
                  <a:stCxn id="56" idx="6"/>
                </p:cNvCxnSpPr>
                <p:nvPr/>
              </p:nvCxnSpPr>
              <p:spPr bwMode="auto">
                <a:xfrm flipV="1">
                  <a:off x="6945961" y="3232501"/>
                  <a:ext cx="335900" cy="2856"/>
                </a:xfrm>
                <a:prstGeom prst="straightConnector1">
                  <a:avLst/>
                </a:prstGeom>
                <a:noFill/>
                <a:ln w="28575" cap="flat" cmpd="sng" algn="ctr">
                  <a:solidFill>
                    <a:srgbClr val="00B050"/>
                  </a:solidFill>
                  <a:prstDash val="sysDash"/>
                  <a:round/>
                  <a:headEnd type="none" w="med" len="med"/>
                  <a:tailEnd type="triangle" w="med" len="med"/>
                </a:ln>
                <a:effectLst/>
              </p:spPr>
            </p:cxnSp>
          </p:grpSp>
        </p:grpSp>
        <p:grpSp>
          <p:nvGrpSpPr>
            <p:cNvPr id="50" name="Group 49">
              <a:extLst>
                <a:ext uri="{FF2B5EF4-FFF2-40B4-BE49-F238E27FC236}">
                  <a16:creationId xmlns:a16="http://schemas.microsoft.com/office/drawing/2014/main" id="{E44A1973-7C40-42D7-9AF5-627C7FD57306}"/>
                </a:ext>
              </a:extLst>
            </p:cNvPr>
            <p:cNvGrpSpPr/>
            <p:nvPr/>
          </p:nvGrpSpPr>
          <p:grpSpPr>
            <a:xfrm flipH="1">
              <a:off x="-91595" y="1435452"/>
              <a:ext cx="3220300" cy="2502842"/>
              <a:chOff x="2475923" y="1416351"/>
              <a:chExt cx="3637565" cy="2827143"/>
            </a:xfrm>
          </p:grpSpPr>
          <p:sp>
            <p:nvSpPr>
              <p:cNvPr id="52" name="Arc 51">
                <a:extLst>
                  <a:ext uri="{FF2B5EF4-FFF2-40B4-BE49-F238E27FC236}">
                    <a16:creationId xmlns:a16="http://schemas.microsoft.com/office/drawing/2014/main" id="{DF7D7C5B-9846-4D93-B883-CE03925476CB}"/>
                  </a:ext>
                </a:extLst>
              </p:cNvPr>
              <p:cNvSpPr/>
              <p:nvPr/>
            </p:nvSpPr>
            <p:spPr bwMode="auto">
              <a:xfrm flipH="1">
                <a:off x="4514207" y="2644213"/>
                <a:ext cx="1599281" cy="1599281"/>
              </a:xfrm>
              <a:prstGeom prst="arc">
                <a:avLst>
                  <a:gd name="adj1" fmla="val 14614241"/>
                  <a:gd name="adj2" fmla="val 0"/>
                </a:avLst>
              </a:prstGeom>
              <a:noFill/>
              <a:ln w="38100">
                <a:solidFill>
                  <a:srgbClr val="02408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rtlCol="0" anchor="ctr"/>
              <a:lstStyle/>
              <a:p>
                <a:pPr algn="ctr"/>
                <a:endParaRPr lang="en-US"/>
              </a:p>
            </p:txBody>
          </p:sp>
          <p:cxnSp>
            <p:nvCxnSpPr>
              <p:cNvPr id="53" name="Straight Arrow Connector 52">
                <a:extLst>
                  <a:ext uri="{FF2B5EF4-FFF2-40B4-BE49-F238E27FC236}">
                    <a16:creationId xmlns:a16="http://schemas.microsoft.com/office/drawing/2014/main" id="{D76F299B-21F1-475E-AFAA-C43E993ED0D6}"/>
                  </a:ext>
                </a:extLst>
              </p:cNvPr>
              <p:cNvCxnSpPr>
                <a:cxnSpLocks/>
                <a:stCxn id="52" idx="0"/>
              </p:cNvCxnSpPr>
              <p:nvPr/>
            </p:nvCxnSpPr>
            <p:spPr bwMode="auto">
              <a:xfrm flipH="1" flipV="1">
                <a:off x="2475923" y="1416351"/>
                <a:ext cx="3193840" cy="1311438"/>
              </a:xfrm>
              <a:prstGeom prst="straightConnector1">
                <a:avLst/>
              </a:prstGeom>
              <a:noFill/>
              <a:ln w="38100">
                <a:solidFill>
                  <a:srgbClr val="024080"/>
                </a:solidFill>
                <a:prstDash val="sysDash"/>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51" name="Plus Sign 50">
              <a:extLst>
                <a:ext uri="{FF2B5EF4-FFF2-40B4-BE49-F238E27FC236}">
                  <a16:creationId xmlns:a16="http://schemas.microsoft.com/office/drawing/2014/main" id="{FECEADB5-744D-40B6-817E-6B2D16265791}"/>
                </a:ext>
              </a:extLst>
            </p:cNvPr>
            <p:cNvSpPr/>
            <p:nvPr/>
          </p:nvSpPr>
          <p:spPr bwMode="auto">
            <a:xfrm rot="10800000">
              <a:off x="2948580" y="1207553"/>
              <a:ext cx="407355" cy="407355"/>
            </a:xfrm>
            <a:prstGeom prst="mathPlus">
              <a:avLst>
                <a:gd name="adj1" fmla="val 133"/>
              </a:avLst>
            </a:prstGeom>
            <a:noFill/>
            <a:ln w="38100">
              <a:solidFill>
                <a:srgbClr val="FFC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w="12700">
                  <a:solidFill>
                    <a:schemeClr val="tx1"/>
                  </a:solidFill>
                </a:ln>
                <a:solidFill>
                  <a:schemeClr val="tx1"/>
                </a:solidFill>
                <a:effectLst/>
                <a:latin typeface="Arial Narrow" pitchFamily="34" charset="0"/>
              </a:endParaRPr>
            </a:p>
          </p:txBody>
        </p:sp>
      </p:grpSp>
      <p:pic>
        <p:nvPicPr>
          <p:cNvPr id="60" name="Picture 59">
            <a:extLst>
              <a:ext uri="{FF2B5EF4-FFF2-40B4-BE49-F238E27FC236}">
                <a16:creationId xmlns:a16="http://schemas.microsoft.com/office/drawing/2014/main" id="{308B2AF5-8B7E-4531-8BE6-65714A608AC9}"/>
              </a:ext>
            </a:extLst>
          </p:cNvPr>
          <p:cNvPicPr>
            <a:picLocks noChangeAspect="1"/>
          </p:cNvPicPr>
          <p:nvPr/>
        </p:nvPicPr>
        <p:blipFill>
          <a:blip r:embed="rId7"/>
          <a:stretch>
            <a:fillRect/>
          </a:stretch>
        </p:blipFill>
        <p:spPr>
          <a:xfrm>
            <a:off x="4938755" y="3623318"/>
            <a:ext cx="4026432" cy="2105489"/>
          </a:xfrm>
          <a:prstGeom prst="rect">
            <a:avLst/>
          </a:prstGeom>
        </p:spPr>
      </p:pic>
      <p:grpSp>
        <p:nvGrpSpPr>
          <p:cNvPr id="63" name="Group 62">
            <a:extLst>
              <a:ext uri="{FF2B5EF4-FFF2-40B4-BE49-F238E27FC236}">
                <a16:creationId xmlns:a16="http://schemas.microsoft.com/office/drawing/2014/main" id="{1CD62702-81EF-41D2-8314-854DCA29E630}"/>
              </a:ext>
            </a:extLst>
          </p:cNvPr>
          <p:cNvGrpSpPr/>
          <p:nvPr/>
        </p:nvGrpSpPr>
        <p:grpSpPr>
          <a:xfrm>
            <a:off x="2546170" y="5868873"/>
            <a:ext cx="4263320" cy="655975"/>
            <a:chOff x="469616" y="5762508"/>
            <a:chExt cx="4263320" cy="655975"/>
          </a:xfrm>
        </p:grpSpPr>
        <p:cxnSp>
          <p:nvCxnSpPr>
            <p:cNvPr id="64" name="Straight Arrow Connector 63">
              <a:extLst>
                <a:ext uri="{FF2B5EF4-FFF2-40B4-BE49-F238E27FC236}">
                  <a16:creationId xmlns:a16="http://schemas.microsoft.com/office/drawing/2014/main" id="{0F2FAB05-6727-40DD-ACC7-FA149FC2F6A6}"/>
                </a:ext>
              </a:extLst>
            </p:cNvPr>
            <p:cNvCxnSpPr>
              <a:cxnSpLocks/>
            </p:cNvCxnSpPr>
            <p:nvPr/>
          </p:nvCxnSpPr>
          <p:spPr bwMode="auto">
            <a:xfrm flipH="1">
              <a:off x="2230681" y="6214805"/>
              <a:ext cx="685800" cy="0"/>
            </a:xfrm>
            <a:prstGeom prst="straightConnector1">
              <a:avLst/>
            </a:prstGeom>
            <a:noFill/>
            <a:ln w="38100">
              <a:solidFill>
                <a:srgbClr val="024080"/>
              </a:solidFill>
              <a:prstDash val="sysDash"/>
              <a:headEnd type="triangle"/>
              <a:tailEnd type="non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5" name="Straight Connector 64">
              <a:extLst>
                <a:ext uri="{FF2B5EF4-FFF2-40B4-BE49-F238E27FC236}">
                  <a16:creationId xmlns:a16="http://schemas.microsoft.com/office/drawing/2014/main" id="{5FC4E280-313A-49F7-A11D-703EADB8A63D}"/>
                </a:ext>
              </a:extLst>
            </p:cNvPr>
            <p:cNvCxnSpPr>
              <a:cxnSpLocks/>
            </p:cNvCxnSpPr>
            <p:nvPr/>
          </p:nvCxnSpPr>
          <p:spPr bwMode="auto">
            <a:xfrm flipH="1">
              <a:off x="680985" y="6214805"/>
              <a:ext cx="685800" cy="0"/>
            </a:xfrm>
            <a:prstGeom prst="line">
              <a:avLst/>
            </a:prstGeom>
            <a:noFill/>
            <a:ln w="38100">
              <a:solidFill>
                <a:srgbClr val="02408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7" name="Plus Sign 66">
              <a:extLst>
                <a:ext uri="{FF2B5EF4-FFF2-40B4-BE49-F238E27FC236}">
                  <a16:creationId xmlns:a16="http://schemas.microsoft.com/office/drawing/2014/main" id="{65137CAC-BB15-4859-8A09-EA4D3478F865}"/>
                </a:ext>
              </a:extLst>
            </p:cNvPr>
            <p:cNvSpPr/>
            <p:nvPr/>
          </p:nvSpPr>
          <p:spPr bwMode="auto">
            <a:xfrm>
              <a:off x="3792103" y="6011128"/>
              <a:ext cx="407355" cy="407355"/>
            </a:xfrm>
            <a:prstGeom prst="mathPlus">
              <a:avLst>
                <a:gd name="adj1" fmla="val 133"/>
              </a:avLst>
            </a:prstGeom>
            <a:noFill/>
            <a:ln w="38100">
              <a:solidFill>
                <a:srgbClr val="FFC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w="12700">
                  <a:solidFill>
                    <a:schemeClr val="tx1"/>
                  </a:solidFill>
                </a:ln>
                <a:solidFill>
                  <a:schemeClr val="tx1"/>
                </a:solidFill>
                <a:effectLst/>
                <a:latin typeface="Arial Narrow" pitchFamily="34" charset="0"/>
              </a:endParaRPr>
            </a:p>
          </p:txBody>
        </p:sp>
        <p:sp>
          <p:nvSpPr>
            <p:cNvPr id="72" name="TextBox 71">
              <a:extLst>
                <a:ext uri="{FF2B5EF4-FFF2-40B4-BE49-F238E27FC236}">
                  <a16:creationId xmlns:a16="http://schemas.microsoft.com/office/drawing/2014/main" id="{EB08721C-7654-4BB0-9490-76FD022A2B2E}"/>
                </a:ext>
              </a:extLst>
            </p:cNvPr>
            <p:cNvSpPr txBox="1"/>
            <p:nvPr/>
          </p:nvSpPr>
          <p:spPr>
            <a:xfrm>
              <a:off x="469616" y="5762509"/>
              <a:ext cx="1108538" cy="307777"/>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Rover path</a:t>
              </a:r>
            </a:p>
          </p:txBody>
        </p:sp>
        <p:sp>
          <p:nvSpPr>
            <p:cNvPr id="73" name="TextBox 72">
              <a:extLst>
                <a:ext uri="{FF2B5EF4-FFF2-40B4-BE49-F238E27FC236}">
                  <a16:creationId xmlns:a16="http://schemas.microsoft.com/office/drawing/2014/main" id="{FB6CB99D-BF03-4364-85E8-D284E1AF9361}"/>
                </a:ext>
              </a:extLst>
            </p:cNvPr>
            <p:cNvSpPr txBox="1"/>
            <p:nvPr/>
          </p:nvSpPr>
          <p:spPr>
            <a:xfrm>
              <a:off x="1883397" y="5764737"/>
              <a:ext cx="1474313" cy="307777"/>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Rover pointing</a:t>
              </a:r>
            </a:p>
          </p:txBody>
        </p:sp>
        <p:sp>
          <p:nvSpPr>
            <p:cNvPr id="74" name="TextBox 73">
              <a:extLst>
                <a:ext uri="{FF2B5EF4-FFF2-40B4-BE49-F238E27FC236}">
                  <a16:creationId xmlns:a16="http://schemas.microsoft.com/office/drawing/2014/main" id="{3F771380-22A1-409D-875D-1852A7A01FEC}"/>
                </a:ext>
              </a:extLst>
            </p:cNvPr>
            <p:cNvSpPr txBox="1"/>
            <p:nvPr/>
          </p:nvSpPr>
          <p:spPr>
            <a:xfrm>
              <a:off x="3258623" y="5762508"/>
              <a:ext cx="1474313" cy="307777"/>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Goal</a:t>
              </a:r>
            </a:p>
          </p:txBody>
        </p:sp>
      </p:grpSp>
      <p:pic>
        <p:nvPicPr>
          <p:cNvPr id="16" name="Audio 15">
            <a:hlinkClick r:id="" action="ppaction://media"/>
            <a:extLst>
              <a:ext uri="{FF2B5EF4-FFF2-40B4-BE49-F238E27FC236}">
                <a16:creationId xmlns:a16="http://schemas.microsoft.com/office/drawing/2014/main" id="{AA2CFB40-A8EE-4034-B3ED-6F8825A6DB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64285585"/>
      </p:ext>
    </p:extLst>
  </p:cSld>
  <p:clrMapOvr>
    <a:masterClrMapping/>
  </p:clrMapOvr>
  <mc:AlternateContent xmlns:mc="http://schemas.openxmlformats.org/markup-compatibility/2006" xmlns:p14="http://schemas.microsoft.com/office/powerpoint/2010/main">
    <mc:Choice Requires="p14">
      <p:transition spd="slow" p14:dur="2000" advTm="31856"/>
    </mc:Choice>
    <mc:Fallback xmlns="">
      <p:transition spd="slow" advTm="31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05D9F50-8810-44F4-B73E-175BD631C7A7}"/>
              </a:ext>
            </a:extLst>
          </p:cNvPr>
          <p:cNvSpPr>
            <a:spLocks noGrp="1"/>
          </p:cNvSpPr>
          <p:nvPr>
            <p:ph idx="1"/>
          </p:nvPr>
        </p:nvSpPr>
        <p:spPr>
          <a:xfrm>
            <a:off x="228600" y="1058592"/>
            <a:ext cx="8836741" cy="5486400"/>
          </a:xfrm>
        </p:spPr>
        <p:txBody>
          <a:bodyPr>
            <a:normAutofit/>
          </a:bodyPr>
          <a:lstStyle/>
          <a:p>
            <a:r>
              <a:rPr lang="en-US" dirty="0"/>
              <a:t>VSTB location and availability</a:t>
            </a:r>
          </a:p>
          <a:p>
            <a:pPr lvl="1"/>
            <a:r>
              <a:rPr lang="en-US" dirty="0"/>
              <a:t>VSTB was in a tiny sandbox</a:t>
            </a:r>
          </a:p>
          <a:p>
            <a:pPr lvl="1"/>
            <a:r>
              <a:rPr lang="en-US" dirty="0"/>
              <a:t>Goal coordinates chosen to minimize motion</a:t>
            </a:r>
          </a:p>
          <a:p>
            <a:pPr lvl="1"/>
            <a:r>
              <a:rPr lang="en-US" dirty="0"/>
              <a:t>Procedure included test cases that could not be done in the sandbox</a:t>
            </a:r>
          </a:p>
          <a:p>
            <a:pPr lvl="1"/>
            <a:r>
              <a:rPr lang="en-US" dirty="0"/>
              <a:t>Conflicting project needs for the VSTB caused test delays</a:t>
            </a:r>
          </a:p>
          <a:p>
            <a:r>
              <a:rPr lang="en-US" dirty="0"/>
              <a:t>Understanding of command behavior</a:t>
            </a:r>
          </a:p>
          <a:p>
            <a:pPr lvl="1"/>
            <a:r>
              <a:rPr lang="en-US" dirty="0"/>
              <a:t>Initial understanding of the commands was mostly correct (but wrong in many ways)</a:t>
            </a:r>
          </a:p>
          <a:p>
            <a:pPr lvl="1"/>
            <a:r>
              <a:rPr lang="en-US" dirty="0"/>
              <a:t>Expected outcomes of </a:t>
            </a:r>
            <a:r>
              <a:rPr lang="en-US" dirty="0">
                <a:latin typeface="Menlo" panose="020B0609030804020204" pitchFamily="49" charset="0"/>
                <a:ea typeface="Menlo" panose="020B0609030804020204" pitchFamily="49" charset="0"/>
                <a:cs typeface="Menlo" panose="020B0609030804020204" pitchFamily="49" charset="0"/>
              </a:rPr>
              <a:t>ARC_TO </a:t>
            </a:r>
            <a:r>
              <a:rPr lang="en-US" dirty="0"/>
              <a:t>were different due to nuances that weren’t fully described in the command description</a:t>
            </a:r>
          </a:p>
          <a:p>
            <a:pPr lvl="1"/>
            <a:r>
              <a:rPr lang="en-US" dirty="0"/>
              <a:t>Simulating test cases corrected expected outcomes and created new cases</a:t>
            </a:r>
          </a:p>
        </p:txBody>
      </p:sp>
      <p:sp>
        <p:nvSpPr>
          <p:cNvPr id="4" name="Title 3">
            <a:extLst>
              <a:ext uri="{FF2B5EF4-FFF2-40B4-BE49-F238E27FC236}">
                <a16:creationId xmlns:a16="http://schemas.microsoft.com/office/drawing/2014/main" id="{71CADD42-4826-47B0-B991-4474C09BE4B1}"/>
              </a:ext>
            </a:extLst>
          </p:cNvPr>
          <p:cNvSpPr>
            <a:spLocks noGrp="1"/>
          </p:cNvSpPr>
          <p:nvPr>
            <p:ph type="title"/>
          </p:nvPr>
        </p:nvSpPr>
        <p:spPr/>
        <p:txBody>
          <a:bodyPr/>
          <a:lstStyle/>
          <a:p>
            <a:r>
              <a:rPr lang="en-US" dirty="0"/>
              <a:t>Factors Impacting V&amp;V Development</a:t>
            </a:r>
          </a:p>
        </p:txBody>
      </p:sp>
      <p:pic>
        <p:nvPicPr>
          <p:cNvPr id="10" name="Picture 9">
            <a:extLst>
              <a:ext uri="{FF2B5EF4-FFF2-40B4-BE49-F238E27FC236}">
                <a16:creationId xmlns:a16="http://schemas.microsoft.com/office/drawing/2014/main" id="{400E0D7F-E806-40D0-91FF-480D67479C8E}"/>
              </a:ext>
            </a:extLst>
          </p:cNvPr>
          <p:cNvPicPr>
            <a:picLocks noChangeAspect="1"/>
          </p:cNvPicPr>
          <p:nvPr/>
        </p:nvPicPr>
        <p:blipFill rotWithShape="1">
          <a:blip r:embed="rId5"/>
          <a:srcRect l="12895" t="24946" b="15436"/>
          <a:stretch/>
        </p:blipFill>
        <p:spPr>
          <a:xfrm>
            <a:off x="2698669" y="4704096"/>
            <a:ext cx="3742620" cy="1921200"/>
          </a:xfrm>
          <a:prstGeom prst="rect">
            <a:avLst/>
          </a:prstGeom>
        </p:spPr>
      </p:pic>
      <p:sp>
        <p:nvSpPr>
          <p:cNvPr id="12" name="TextBox 11">
            <a:extLst>
              <a:ext uri="{FF2B5EF4-FFF2-40B4-BE49-F238E27FC236}">
                <a16:creationId xmlns:a16="http://schemas.microsoft.com/office/drawing/2014/main" id="{219D8F84-584D-419D-A3E3-D0EDB1921C34}"/>
              </a:ext>
            </a:extLst>
          </p:cNvPr>
          <p:cNvSpPr txBox="1"/>
          <p:nvPr/>
        </p:nvSpPr>
        <p:spPr>
          <a:xfrm>
            <a:off x="6441289" y="5156864"/>
            <a:ext cx="1206473" cy="1015663"/>
          </a:xfrm>
          <a:prstGeom prst="rect">
            <a:avLst/>
          </a:prstGeom>
          <a:noFill/>
          <a:ln w="12700">
            <a:noFill/>
          </a:ln>
        </p:spPr>
        <p:txBody>
          <a:bodyPr wrap="square" rtlCol="0">
            <a:spAutoFit/>
          </a:bodyPr>
          <a:lstStyle/>
          <a:p>
            <a:r>
              <a:rPr lang="en-US" sz="1200" b="0" i="1" dirty="0">
                <a:latin typeface="Times New Roman" panose="02020603050405020304" pitchFamily="18" charset="0"/>
                <a:cs typeface="Times New Roman" panose="02020603050405020304" pitchFamily="18" charset="0"/>
              </a:rPr>
              <a:t>Left: VSTB in the sandbox</a:t>
            </a:r>
          </a:p>
          <a:p>
            <a:endParaRPr lang="en-US" sz="1200" b="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Photo credit: Neel Patel</a:t>
            </a:r>
            <a:endParaRPr lang="en-US" sz="1200" b="0" i="1" dirty="0">
              <a:latin typeface="Times New Roman" panose="02020603050405020304" pitchFamily="18" charset="0"/>
              <a:cs typeface="Times New Roman" panose="02020603050405020304" pitchFamily="18" charset="0"/>
            </a:endParaRPr>
          </a:p>
        </p:txBody>
      </p:sp>
      <p:pic>
        <p:nvPicPr>
          <p:cNvPr id="21" name="Audio 20">
            <a:hlinkClick r:id="" action="ppaction://media"/>
            <a:extLst>
              <a:ext uri="{FF2B5EF4-FFF2-40B4-BE49-F238E27FC236}">
                <a16:creationId xmlns:a16="http://schemas.microsoft.com/office/drawing/2014/main" id="{23049115-9E2F-44E3-BB9D-757AF92DAB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22200833"/>
      </p:ext>
    </p:extLst>
  </p:cSld>
  <p:clrMapOvr>
    <a:masterClrMapping/>
  </p:clrMapOvr>
  <mc:AlternateContent xmlns:mc="http://schemas.openxmlformats.org/markup-compatibility/2006" xmlns:p14="http://schemas.microsoft.com/office/powerpoint/2010/main">
    <mc:Choice Requires="p14">
      <p:transition spd="slow" p14:dur="2000" advTm="72212"/>
    </mc:Choice>
    <mc:Fallback xmlns="">
      <p:transition spd="slow" advTm="7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340FDD-BFD2-8047-B7A5-A3F0399FDF11}"/>
              </a:ext>
            </a:extLst>
          </p:cNvPr>
          <p:cNvSpPr>
            <a:spLocks noGrp="1"/>
          </p:cNvSpPr>
          <p:nvPr>
            <p:ph idx="1"/>
          </p:nvPr>
        </p:nvSpPr>
        <p:spPr/>
        <p:txBody>
          <a:bodyPr/>
          <a:lstStyle/>
          <a:p>
            <a:r>
              <a:rPr lang="en-US" dirty="0"/>
              <a:t>Ten years into its two-year mission, MSL continues to update Flight Software in pursuit of improved capabilities.</a:t>
            </a:r>
          </a:p>
          <a:p>
            <a:r>
              <a:rPr lang="en-US" dirty="0"/>
              <a:t>Commands that were considered too complex for earlier missions became useful to help mitigate with unexpected wheel wear.</a:t>
            </a:r>
          </a:p>
          <a:p>
            <a:r>
              <a:rPr lang="en-US" dirty="0"/>
              <a:t>These new mobility commands will be incorporated into drive planning as a new way to reach waypoint goals while minimizing steering.</a:t>
            </a:r>
          </a:p>
          <a:p>
            <a:r>
              <a:rPr lang="en-US" dirty="0"/>
              <a:t>Expected to be deployed by mid-2022 in the R13 version of MSL Flight Software.</a:t>
            </a:r>
          </a:p>
        </p:txBody>
      </p:sp>
      <p:sp>
        <p:nvSpPr>
          <p:cNvPr id="3" name="Title 2">
            <a:extLst>
              <a:ext uri="{FF2B5EF4-FFF2-40B4-BE49-F238E27FC236}">
                <a16:creationId xmlns:a16="http://schemas.microsoft.com/office/drawing/2014/main" id="{597E9610-0D6F-6B41-953C-8DB92556CAA1}"/>
              </a:ext>
            </a:extLst>
          </p:cNvPr>
          <p:cNvSpPr>
            <a:spLocks noGrp="1"/>
          </p:cNvSpPr>
          <p:nvPr>
            <p:ph type="title"/>
          </p:nvPr>
        </p:nvSpPr>
        <p:spPr/>
        <p:txBody>
          <a:bodyPr/>
          <a:lstStyle/>
          <a:p>
            <a:r>
              <a:rPr lang="en-US" dirty="0"/>
              <a:t>Conclusions</a:t>
            </a:r>
          </a:p>
        </p:txBody>
      </p:sp>
      <p:pic>
        <p:nvPicPr>
          <p:cNvPr id="5" name="Video 4">
            <a:hlinkClick r:id="" action="ppaction://media"/>
            <a:extLst>
              <a:ext uri="{FF2B5EF4-FFF2-40B4-BE49-F238E27FC236}">
                <a16:creationId xmlns:a16="http://schemas.microsoft.com/office/drawing/2014/main" id="{507DC7BE-D25B-5441-A37D-CEE7ED59EDD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0" y="5143500"/>
            <a:ext cx="2286000" cy="1714500"/>
          </a:xfrm>
          <a:prstGeom prst="rect">
            <a:avLst/>
          </a:prstGeom>
        </p:spPr>
      </p:pic>
    </p:spTree>
    <p:extLst>
      <p:ext uri="{BB962C8B-B14F-4D97-AF65-F5344CB8AC3E}">
        <p14:creationId xmlns:p14="http://schemas.microsoft.com/office/powerpoint/2010/main" val="1454716429"/>
      </p:ext>
    </p:extLst>
  </p:cSld>
  <p:clrMapOvr>
    <a:masterClrMapping/>
  </p:clrMapOvr>
  <mc:AlternateContent xmlns:mc="http://schemas.openxmlformats.org/markup-compatibility/2006">
    <mc:Choice xmlns:p14="http://schemas.microsoft.com/office/powerpoint/2010/main" Requires="p14">
      <p:transition spd="slow" p14:dur="2000" advTm="56830"/>
    </mc:Choice>
    <mc:Fallback>
      <p:transition spd="slow" advTm="56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CA3C3-AD5C-8349-A825-F36C002FA4F4}"/>
              </a:ext>
            </a:extLst>
          </p:cNvPr>
          <p:cNvSpPr>
            <a:spLocks noGrp="1"/>
          </p:cNvSpPr>
          <p:nvPr>
            <p:ph type="title"/>
          </p:nvPr>
        </p:nvSpPr>
        <p:spPr/>
        <p:txBody>
          <a:bodyPr/>
          <a:lstStyle/>
          <a:p>
            <a:r>
              <a:rPr lang="en-US" dirty="0"/>
              <a:t>How to move a rover</a:t>
            </a:r>
          </a:p>
        </p:txBody>
      </p:sp>
      <p:sp>
        <p:nvSpPr>
          <p:cNvPr id="3" name="Text Placeholder 2">
            <a:extLst>
              <a:ext uri="{FF2B5EF4-FFF2-40B4-BE49-F238E27FC236}">
                <a16:creationId xmlns:a16="http://schemas.microsoft.com/office/drawing/2014/main" id="{45062835-2707-1247-949C-7476B9E87FD2}"/>
              </a:ext>
            </a:extLst>
          </p:cNvPr>
          <p:cNvSpPr>
            <a:spLocks noGrp="1"/>
          </p:cNvSpPr>
          <p:nvPr>
            <p:ph type="body" idx="1"/>
          </p:nvPr>
        </p:nvSpPr>
        <p:spPr/>
        <p:txBody>
          <a:bodyPr/>
          <a:lstStyle/>
          <a:p>
            <a:r>
              <a:rPr lang="en-US" dirty="0"/>
              <a:t>Mark </a:t>
            </a:r>
            <a:r>
              <a:rPr lang="en-US" dirty="0" err="1"/>
              <a:t>Maimone</a:t>
            </a:r>
            <a:endParaRPr lang="en-US" dirty="0"/>
          </a:p>
        </p:txBody>
      </p:sp>
      <p:pic>
        <p:nvPicPr>
          <p:cNvPr id="7" name="Video 6">
            <a:hlinkClick r:id="" action="ppaction://media"/>
            <a:extLst>
              <a:ext uri="{FF2B5EF4-FFF2-40B4-BE49-F238E27FC236}">
                <a16:creationId xmlns:a16="http://schemas.microsoft.com/office/drawing/2014/main" id="{24B75E91-8A7A-B345-9360-A6414244780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6000" cy="1714500"/>
          </a:xfrm>
          <a:prstGeom prst="rect">
            <a:avLst/>
          </a:prstGeom>
        </p:spPr>
      </p:pic>
    </p:spTree>
    <p:extLst>
      <p:ext uri="{BB962C8B-B14F-4D97-AF65-F5344CB8AC3E}">
        <p14:creationId xmlns:p14="http://schemas.microsoft.com/office/powerpoint/2010/main" val="1571167881"/>
      </p:ext>
    </p:extLst>
  </p:cSld>
  <p:clrMapOvr>
    <a:masterClrMapping/>
  </p:clrMapOvr>
  <mc:AlternateContent xmlns:mc="http://schemas.openxmlformats.org/markup-compatibility/2006">
    <mc:Choice xmlns:p14="http://schemas.microsoft.com/office/powerpoint/2010/main" Requires="p14">
      <p:transition spd="slow" p14:dur="2000" advTm="17735"/>
    </mc:Choice>
    <mc:Fallback>
      <p:transition spd="slow" advTm="17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7E9610-0D6F-6B41-953C-8DB92556CAA1}"/>
              </a:ext>
            </a:extLst>
          </p:cNvPr>
          <p:cNvSpPr>
            <a:spLocks noGrp="1"/>
          </p:cNvSpPr>
          <p:nvPr>
            <p:ph type="title"/>
          </p:nvPr>
        </p:nvSpPr>
        <p:spPr/>
        <p:txBody>
          <a:bodyPr/>
          <a:lstStyle/>
          <a:p>
            <a:r>
              <a:rPr lang="en-US" b="0" dirty="0"/>
              <a:t>Background: MSL Mobility &amp; Wheel Wear</a:t>
            </a:r>
          </a:p>
        </p:txBody>
      </p:sp>
      <p:pic>
        <p:nvPicPr>
          <p:cNvPr id="11" name="Picture 6" descr="PIA15277.jpg">
            <a:extLst>
              <a:ext uri="{FF2B5EF4-FFF2-40B4-BE49-F238E27FC236}">
                <a16:creationId xmlns:a16="http://schemas.microsoft.com/office/drawing/2014/main" id="{86EAE121-ED89-994F-84D8-BB94A6007C2A}"/>
              </a:ext>
            </a:extLst>
          </p:cNvPr>
          <p:cNvPicPr>
            <a:picLocks noChangeAspect="1"/>
          </p:cNvPicPr>
          <p:nvPr/>
        </p:nvPicPr>
        <p:blipFill>
          <a:blip r:embed="rId5"/>
          <a:srcRect t="12500" b="1785"/>
          <a:stretch>
            <a:fillRect/>
          </a:stretch>
        </p:blipFill>
        <p:spPr bwMode="auto">
          <a:xfrm>
            <a:off x="155575" y="950372"/>
            <a:ext cx="6455038" cy="3688113"/>
          </a:xfrm>
          <a:prstGeom prst="rect">
            <a:avLst/>
          </a:prstGeom>
          <a:noFill/>
          <a:ln w="9525">
            <a:noFill/>
            <a:miter lim="800000"/>
            <a:headEnd/>
            <a:tailEnd/>
          </a:ln>
        </p:spPr>
      </p:pic>
      <p:sp>
        <p:nvSpPr>
          <p:cNvPr id="12" name="TextBox 11">
            <a:extLst>
              <a:ext uri="{FF2B5EF4-FFF2-40B4-BE49-F238E27FC236}">
                <a16:creationId xmlns:a16="http://schemas.microsoft.com/office/drawing/2014/main" id="{76F6B305-A51A-3343-A0A0-510ACC58353D}"/>
              </a:ext>
            </a:extLst>
          </p:cNvPr>
          <p:cNvSpPr txBox="1"/>
          <p:nvPr/>
        </p:nvSpPr>
        <p:spPr>
          <a:xfrm>
            <a:off x="153989" y="4423041"/>
            <a:ext cx="1113976"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NASA/JPL-Caltech</a:t>
            </a:r>
          </a:p>
        </p:txBody>
      </p:sp>
      <p:pic>
        <p:nvPicPr>
          <p:cNvPr id="14" name="Content Placeholder 13">
            <a:extLst>
              <a:ext uri="{FF2B5EF4-FFF2-40B4-BE49-F238E27FC236}">
                <a16:creationId xmlns:a16="http://schemas.microsoft.com/office/drawing/2014/main" id="{E6FDA7C4-2377-DE4B-86E7-C5A8873BEE4B}"/>
              </a:ext>
            </a:extLst>
          </p:cNvPr>
          <p:cNvPicPr>
            <a:picLocks noGrp="1" noChangeAspect="1"/>
          </p:cNvPicPr>
          <p:nvPr>
            <p:ph idx="1"/>
          </p:nvPr>
        </p:nvPicPr>
        <p:blipFill>
          <a:blip r:embed="rId6"/>
          <a:stretch>
            <a:fillRect/>
          </a:stretch>
        </p:blipFill>
        <p:spPr>
          <a:xfrm>
            <a:off x="2615011" y="3593583"/>
            <a:ext cx="5429515" cy="2705617"/>
          </a:xfrm>
          <a:ln w="12700">
            <a:solidFill>
              <a:schemeClr val="bg1"/>
            </a:solidFill>
          </a:ln>
        </p:spPr>
      </p:pic>
      <p:sp>
        <p:nvSpPr>
          <p:cNvPr id="16" name="TextBox 15">
            <a:extLst>
              <a:ext uri="{FF2B5EF4-FFF2-40B4-BE49-F238E27FC236}">
                <a16:creationId xmlns:a16="http://schemas.microsoft.com/office/drawing/2014/main" id="{D7DE89EC-F511-2447-BFE3-F4435BB59788}"/>
              </a:ext>
            </a:extLst>
          </p:cNvPr>
          <p:cNvSpPr txBox="1"/>
          <p:nvPr/>
        </p:nvSpPr>
        <p:spPr>
          <a:xfrm>
            <a:off x="3600276" y="6259946"/>
            <a:ext cx="817853" cy="338554"/>
          </a:xfrm>
          <a:prstGeom prst="rect">
            <a:avLst/>
          </a:prstGeom>
          <a:noFill/>
          <a:ln w="12700">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solidFill>
                  <a:srgbClr val="000000"/>
                </a:solidFill>
                <a:effectLst/>
                <a:uLnTx/>
                <a:uFillTx/>
                <a:latin typeface="Times New Roman" panose="02020603050405020304" pitchFamily="18" charset="0"/>
                <a:cs typeface="Times New Roman" panose="02020603050405020304" pitchFamily="18" charset="0"/>
              </a:rPr>
              <a:t>Sol 490</a:t>
            </a:r>
          </a:p>
        </p:txBody>
      </p:sp>
      <p:sp>
        <p:nvSpPr>
          <p:cNvPr id="17" name="TextBox 16">
            <a:extLst>
              <a:ext uri="{FF2B5EF4-FFF2-40B4-BE49-F238E27FC236}">
                <a16:creationId xmlns:a16="http://schemas.microsoft.com/office/drawing/2014/main" id="{C20FB9B9-BAB4-E646-8AD0-EFECD630356F}"/>
              </a:ext>
            </a:extLst>
          </p:cNvPr>
          <p:cNvSpPr txBox="1"/>
          <p:nvPr/>
        </p:nvSpPr>
        <p:spPr>
          <a:xfrm>
            <a:off x="6114323" y="6259946"/>
            <a:ext cx="920445" cy="338554"/>
          </a:xfrm>
          <a:prstGeom prst="rect">
            <a:avLst/>
          </a:prstGeom>
          <a:noFill/>
          <a:ln w="12700">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Sol 2030</a:t>
            </a:r>
          </a:p>
        </p:txBody>
      </p:sp>
      <p:cxnSp>
        <p:nvCxnSpPr>
          <p:cNvPr id="4" name="Straight Connector 3">
            <a:extLst>
              <a:ext uri="{FF2B5EF4-FFF2-40B4-BE49-F238E27FC236}">
                <a16:creationId xmlns:a16="http://schemas.microsoft.com/office/drawing/2014/main" id="{A58D270C-632A-024C-ABBA-99D56C69759C}"/>
              </a:ext>
            </a:extLst>
          </p:cNvPr>
          <p:cNvCxnSpPr>
            <a:cxnSpLocks/>
          </p:cNvCxnSpPr>
          <p:nvPr/>
        </p:nvCxnSpPr>
        <p:spPr bwMode="auto">
          <a:xfrm>
            <a:off x="5309104" y="3593583"/>
            <a:ext cx="0" cy="2705617"/>
          </a:xfrm>
          <a:prstGeom prst="line">
            <a:avLst/>
          </a:prstGeom>
          <a:noFill/>
          <a:ln w="9525" cap="flat" cmpd="sng" algn="ctr">
            <a:solidFill>
              <a:schemeClr val="bg1"/>
            </a:solidFill>
            <a:prstDash val="solid"/>
            <a:round/>
            <a:headEnd type="none" w="med" len="med"/>
            <a:tailEnd type="none" w="med" len="med"/>
          </a:ln>
          <a:effectLst/>
        </p:spPr>
      </p:cxnSp>
      <p:pic>
        <p:nvPicPr>
          <p:cNvPr id="13" name="Audio 19">
            <a:hlinkClick r:id="" action="ppaction://media"/>
            <a:extLst>
              <a:ext uri="{FF2B5EF4-FFF2-40B4-BE49-F238E27FC236}">
                <a16:creationId xmlns:a16="http://schemas.microsoft.com/office/drawing/2014/main" id="{2E72CB3F-71C5-A747-987F-FB027F6325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5219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7E9610-0D6F-6B41-953C-8DB92556CAA1}"/>
              </a:ext>
            </a:extLst>
          </p:cNvPr>
          <p:cNvSpPr>
            <a:spLocks noGrp="1"/>
          </p:cNvSpPr>
          <p:nvPr>
            <p:ph type="title"/>
          </p:nvPr>
        </p:nvSpPr>
        <p:spPr/>
        <p:txBody>
          <a:bodyPr/>
          <a:lstStyle/>
          <a:p>
            <a:r>
              <a:rPr lang="en-US" dirty="0"/>
              <a:t>Rover Mobility Command Types</a:t>
            </a:r>
          </a:p>
        </p:txBody>
      </p:sp>
      <p:sp>
        <p:nvSpPr>
          <p:cNvPr id="67" name="Line 53">
            <a:extLst>
              <a:ext uri="{FF2B5EF4-FFF2-40B4-BE49-F238E27FC236}">
                <a16:creationId xmlns:a16="http://schemas.microsoft.com/office/drawing/2014/main" id="{81BEDEC9-41FC-D849-A46A-4C37C652C74B}"/>
              </a:ext>
            </a:extLst>
          </p:cNvPr>
          <p:cNvSpPr>
            <a:spLocks noChangeShapeType="1"/>
          </p:cNvSpPr>
          <p:nvPr/>
        </p:nvSpPr>
        <p:spPr bwMode="auto">
          <a:xfrm>
            <a:off x="3266449" y="1445238"/>
            <a:ext cx="1742" cy="4399337"/>
          </a:xfrm>
          <a:prstGeom prst="line">
            <a:avLst/>
          </a:prstGeom>
          <a:noFill/>
          <a:ln w="126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sp>
        <p:nvSpPr>
          <p:cNvPr id="68" name="Line 54">
            <a:extLst>
              <a:ext uri="{FF2B5EF4-FFF2-40B4-BE49-F238E27FC236}">
                <a16:creationId xmlns:a16="http://schemas.microsoft.com/office/drawing/2014/main" id="{93CD2D52-9B7B-A34A-BA8E-A8ABCA3E98ED}"/>
              </a:ext>
            </a:extLst>
          </p:cNvPr>
          <p:cNvSpPr>
            <a:spLocks noChangeShapeType="1"/>
          </p:cNvSpPr>
          <p:nvPr/>
        </p:nvSpPr>
        <p:spPr bwMode="auto">
          <a:xfrm>
            <a:off x="5875202" y="1476511"/>
            <a:ext cx="1535" cy="4353196"/>
          </a:xfrm>
          <a:prstGeom prst="line">
            <a:avLst/>
          </a:prstGeom>
          <a:noFill/>
          <a:ln w="2556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sp>
        <p:nvSpPr>
          <p:cNvPr id="96" name="Text Box 82">
            <a:extLst>
              <a:ext uri="{FF2B5EF4-FFF2-40B4-BE49-F238E27FC236}">
                <a16:creationId xmlns:a16="http://schemas.microsoft.com/office/drawing/2014/main" id="{3AE2CC59-5B73-9E4E-970D-5023E50A7707}"/>
              </a:ext>
            </a:extLst>
          </p:cNvPr>
          <p:cNvSpPr txBox="1">
            <a:spLocks noChangeArrowheads="1"/>
          </p:cNvSpPr>
          <p:nvPr/>
        </p:nvSpPr>
        <p:spPr bwMode="auto">
          <a:xfrm>
            <a:off x="3467054" y="4917293"/>
            <a:ext cx="2209891" cy="117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nSpc>
                <a:spcPct val="118000"/>
              </a:lnSpc>
            </a:pPr>
            <a:r>
              <a:rPr lang="en-GB" altLang="en-US" sz="1200" b="0" dirty="0">
                <a:solidFill>
                  <a:schemeClr val="tx1"/>
                </a:solidFill>
                <a:latin typeface="Avenir Book" panose="02000503020000020003" pitchFamily="2" charset="0"/>
              </a:rPr>
              <a:t>Turn in-place about rover </a:t>
            </a:r>
            <a:r>
              <a:rPr lang="en-GB" altLang="en-US" sz="1200" b="0" dirty="0" err="1">
                <a:solidFill>
                  <a:schemeClr val="tx1"/>
                </a:solidFill>
                <a:latin typeface="Avenir Book" panose="02000503020000020003" pitchFamily="2" charset="0"/>
              </a:rPr>
              <a:t>center</a:t>
            </a:r>
            <a:r>
              <a:rPr lang="en-GB" altLang="en-US" sz="1200" b="0" dirty="0">
                <a:solidFill>
                  <a:schemeClr val="tx1"/>
                </a:solidFill>
                <a:latin typeface="Avenir Book" panose="02000503020000020003" pitchFamily="2" charset="0"/>
              </a:rPr>
              <a:t> to commanded heading - </a:t>
            </a:r>
            <a:r>
              <a:rPr lang="en-GB" altLang="en-US" sz="1200" b="0" dirty="0">
                <a:solidFill>
                  <a:schemeClr val="accent3"/>
                </a:solidFill>
                <a:latin typeface="Avenir Book" panose="02000503020000020003" pitchFamily="2" charset="0"/>
              </a:rPr>
              <a:t>Closed-loop around IMU based heading estimate</a:t>
            </a:r>
          </a:p>
        </p:txBody>
      </p:sp>
      <p:sp>
        <p:nvSpPr>
          <p:cNvPr id="97" name="Text Box 83">
            <a:extLst>
              <a:ext uri="{FF2B5EF4-FFF2-40B4-BE49-F238E27FC236}">
                <a16:creationId xmlns:a16="http://schemas.microsoft.com/office/drawing/2014/main" id="{97F74BCE-B171-6D44-B44F-20DD238B775D}"/>
              </a:ext>
            </a:extLst>
          </p:cNvPr>
          <p:cNvSpPr txBox="1">
            <a:spLocks noChangeArrowheads="1"/>
          </p:cNvSpPr>
          <p:nvPr/>
        </p:nvSpPr>
        <p:spPr bwMode="auto">
          <a:xfrm>
            <a:off x="6022529" y="4917293"/>
            <a:ext cx="2371034" cy="13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nSpc>
                <a:spcPct val="118000"/>
              </a:lnSpc>
            </a:pPr>
            <a:r>
              <a:rPr lang="en-GB" altLang="en-US" sz="1200" b="0" dirty="0">
                <a:solidFill>
                  <a:schemeClr val="tx1"/>
                </a:solidFill>
                <a:latin typeface="Avenir Book" panose="02000503020000020003" pitchFamily="2" charset="0"/>
              </a:rPr>
              <a:t>Autonomous traverse toward a commanded waypoint with on-board hazard detection using stereo vision - Closed-loop around position and heading, but </a:t>
            </a:r>
            <a:r>
              <a:rPr lang="en-GB" altLang="en-US" sz="1200" b="0" dirty="0">
                <a:solidFill>
                  <a:schemeClr val="accent3"/>
                </a:solidFill>
                <a:latin typeface="Avenir Book" panose="02000503020000020003" pitchFamily="2" charset="0"/>
              </a:rPr>
              <a:t>no fine positioning</a:t>
            </a:r>
          </a:p>
        </p:txBody>
      </p:sp>
      <p:sp>
        <p:nvSpPr>
          <p:cNvPr id="98" name="Text Box 84">
            <a:extLst>
              <a:ext uri="{FF2B5EF4-FFF2-40B4-BE49-F238E27FC236}">
                <a16:creationId xmlns:a16="http://schemas.microsoft.com/office/drawing/2014/main" id="{BBB6A2E9-4FE2-B14A-AC53-B77B2C4E5D98}"/>
              </a:ext>
            </a:extLst>
          </p:cNvPr>
          <p:cNvSpPr txBox="1">
            <a:spLocks noChangeArrowheads="1"/>
          </p:cNvSpPr>
          <p:nvPr/>
        </p:nvSpPr>
        <p:spPr bwMode="auto">
          <a:xfrm>
            <a:off x="659438" y="4933203"/>
            <a:ext cx="2602337" cy="95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nSpc>
                <a:spcPct val="118000"/>
              </a:lnSpc>
            </a:pPr>
            <a:r>
              <a:rPr lang="en-GB" altLang="en-US" sz="1200" b="0" dirty="0">
                <a:solidFill>
                  <a:schemeClr val="tx1"/>
                </a:solidFill>
                <a:latin typeface="Avenir Book" panose="02000503020000020003" pitchFamily="2" charset="0"/>
              </a:rPr>
              <a:t>Move along circular arc or straight line path of commanded length - </a:t>
            </a:r>
            <a:r>
              <a:rPr lang="en-GB" altLang="en-US" sz="1200" b="0" dirty="0">
                <a:solidFill>
                  <a:schemeClr val="accent3"/>
                </a:solidFill>
                <a:latin typeface="Avenir Book" panose="02000503020000020003" pitchFamily="2" charset="0"/>
              </a:rPr>
              <a:t>Open-loop </a:t>
            </a:r>
            <a:r>
              <a:rPr lang="en-GB" altLang="en-US" sz="1200" b="0" dirty="0">
                <a:solidFill>
                  <a:schemeClr val="tx1"/>
                </a:solidFill>
                <a:latin typeface="Avenir Book" panose="02000503020000020003" pitchFamily="2" charset="0"/>
              </a:rPr>
              <a:t>relative to on-board position/heading estimate</a:t>
            </a:r>
          </a:p>
        </p:txBody>
      </p:sp>
      <p:grpSp>
        <p:nvGrpSpPr>
          <p:cNvPr id="102" name="Group 101">
            <a:extLst>
              <a:ext uri="{FF2B5EF4-FFF2-40B4-BE49-F238E27FC236}">
                <a16:creationId xmlns:a16="http://schemas.microsoft.com/office/drawing/2014/main" id="{460A5536-D13E-CF45-BB20-69266ABB7009}"/>
              </a:ext>
            </a:extLst>
          </p:cNvPr>
          <p:cNvGrpSpPr/>
          <p:nvPr/>
        </p:nvGrpSpPr>
        <p:grpSpPr>
          <a:xfrm>
            <a:off x="9077" y="1052162"/>
            <a:ext cx="8959972" cy="3893657"/>
            <a:chOff x="9077" y="1052162"/>
            <a:chExt cx="8959972" cy="3893657"/>
          </a:xfrm>
        </p:grpSpPr>
        <p:grpSp>
          <p:nvGrpSpPr>
            <p:cNvPr id="13" name="Group 3">
              <a:extLst>
                <a:ext uri="{FF2B5EF4-FFF2-40B4-BE49-F238E27FC236}">
                  <a16:creationId xmlns:a16="http://schemas.microsoft.com/office/drawing/2014/main" id="{6952AA0D-2C34-554E-9111-C194B37DAE31}"/>
                </a:ext>
              </a:extLst>
            </p:cNvPr>
            <p:cNvGrpSpPr>
              <a:grpSpLocks/>
            </p:cNvGrpSpPr>
            <p:nvPr/>
          </p:nvGrpSpPr>
          <p:grpSpPr bwMode="auto">
            <a:xfrm>
              <a:off x="9077" y="2160633"/>
              <a:ext cx="3027859" cy="2442309"/>
              <a:chOff x="-49" y="1708"/>
              <a:chExt cx="1973" cy="1535"/>
            </a:xfrm>
          </p:grpSpPr>
          <p:sp>
            <p:nvSpPr>
              <p:cNvPr id="18" name="Line 4">
                <a:extLst>
                  <a:ext uri="{FF2B5EF4-FFF2-40B4-BE49-F238E27FC236}">
                    <a16:creationId xmlns:a16="http://schemas.microsoft.com/office/drawing/2014/main" id="{23954178-B5D8-584C-9FDD-21CCD86F0881}"/>
                  </a:ext>
                </a:extLst>
              </p:cNvPr>
              <p:cNvSpPr>
                <a:spLocks noChangeShapeType="1"/>
              </p:cNvSpPr>
              <p:nvPr/>
            </p:nvSpPr>
            <p:spPr bwMode="auto">
              <a:xfrm>
                <a:off x="451" y="2728"/>
                <a:ext cx="766" cy="1"/>
              </a:xfrm>
              <a:prstGeom prst="line">
                <a:avLst/>
              </a:prstGeom>
              <a:noFill/>
              <a:ln w="324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sp>
            <p:nvSpPr>
              <p:cNvPr id="19" name="Line 5">
                <a:extLst>
                  <a:ext uri="{FF2B5EF4-FFF2-40B4-BE49-F238E27FC236}">
                    <a16:creationId xmlns:a16="http://schemas.microsoft.com/office/drawing/2014/main" id="{528DB2BF-C433-D442-BB75-DF53C296B425}"/>
                  </a:ext>
                </a:extLst>
              </p:cNvPr>
              <p:cNvSpPr>
                <a:spLocks noChangeShapeType="1"/>
              </p:cNvSpPr>
              <p:nvPr/>
            </p:nvSpPr>
            <p:spPr bwMode="auto">
              <a:xfrm>
                <a:off x="979" y="2017"/>
                <a:ext cx="240" cy="713"/>
              </a:xfrm>
              <a:prstGeom prst="line">
                <a:avLst/>
              </a:prstGeom>
              <a:noFill/>
              <a:ln w="3240">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pic>
            <p:nvPicPr>
              <p:cNvPr id="20" name="Picture 6">
                <a:extLst>
                  <a:ext uri="{FF2B5EF4-FFF2-40B4-BE49-F238E27FC236}">
                    <a16:creationId xmlns:a16="http://schemas.microsoft.com/office/drawing/2014/main" id="{C8C95A0D-21B5-0F49-B514-DD74D9859B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 y="1708"/>
                <a:ext cx="431" cy="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a:extLst>
                  <a:ext uri="{FF2B5EF4-FFF2-40B4-BE49-F238E27FC236}">
                    <a16:creationId xmlns:a16="http://schemas.microsoft.com/office/drawing/2014/main" id="{6A5400D3-AEED-EB45-890C-9B268EB5D9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 y="2516"/>
                <a:ext cx="530"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8">
                <a:extLst>
                  <a:ext uri="{FF2B5EF4-FFF2-40B4-BE49-F238E27FC236}">
                    <a16:creationId xmlns:a16="http://schemas.microsoft.com/office/drawing/2014/main" id="{EB3BA915-780A-9840-80C4-712955BB6924}"/>
                  </a:ext>
                </a:extLst>
              </p:cNvPr>
              <p:cNvGrpSpPr>
                <a:grpSpLocks/>
              </p:cNvGrpSpPr>
              <p:nvPr/>
            </p:nvGrpSpPr>
            <p:grpSpPr bwMode="auto">
              <a:xfrm>
                <a:off x="459" y="2020"/>
                <a:ext cx="509" cy="700"/>
                <a:chOff x="459" y="2020"/>
                <a:chExt cx="509" cy="700"/>
              </a:xfrm>
            </p:grpSpPr>
            <p:sp>
              <p:nvSpPr>
                <p:cNvPr id="40" name="AutoShape 9">
                  <a:extLst>
                    <a:ext uri="{FF2B5EF4-FFF2-40B4-BE49-F238E27FC236}">
                      <a16:creationId xmlns:a16="http://schemas.microsoft.com/office/drawing/2014/main" id="{C5B09A34-9450-834A-ABA5-7AA02FA4AF4D}"/>
                    </a:ext>
                  </a:extLst>
                </p:cNvPr>
                <p:cNvSpPr>
                  <a:spLocks noChangeArrowheads="1"/>
                </p:cNvSpPr>
                <p:nvPr/>
              </p:nvSpPr>
              <p:spPr bwMode="auto">
                <a:xfrm>
                  <a:off x="459" y="2022"/>
                  <a:ext cx="501" cy="691"/>
                </a:xfrm>
                <a:prstGeom prst="roundRect">
                  <a:avLst>
                    <a:gd name="adj" fmla="val 19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b="1">
                      <a:solidFill>
                        <a:srgbClr val="000080"/>
                      </a:solidFill>
                      <a:latin typeface="Times New Roman" panose="02020603050405020304" pitchFamily="18" charset="0"/>
                      <a:ea typeface="HG Mincho Light J" charset="0"/>
                      <a:cs typeface="HG Mincho Light J" charset="0"/>
                    </a:defRPr>
                  </a:lvl1pPr>
                  <a:lvl2pPr marL="37931725" indent="-37474525">
                    <a:defRPr sz="2400" b="1">
                      <a:solidFill>
                        <a:srgbClr val="000080"/>
                      </a:solidFill>
                      <a:latin typeface="Times New Roman" panose="02020603050405020304" pitchFamily="18" charset="0"/>
                      <a:ea typeface="HG Mincho Light J" charset="0"/>
                      <a:cs typeface="HG Mincho Light J" charset="0"/>
                    </a:defRPr>
                  </a:lvl2pPr>
                  <a:lvl3pPr>
                    <a:defRPr sz="2400" b="1">
                      <a:solidFill>
                        <a:srgbClr val="000080"/>
                      </a:solidFill>
                      <a:latin typeface="Times New Roman" panose="02020603050405020304" pitchFamily="18" charset="0"/>
                      <a:ea typeface="HG Mincho Light J" charset="0"/>
                      <a:cs typeface="HG Mincho Light J" charset="0"/>
                    </a:defRPr>
                  </a:lvl3pPr>
                  <a:lvl4pPr>
                    <a:defRPr sz="2400" b="1">
                      <a:solidFill>
                        <a:srgbClr val="000080"/>
                      </a:solidFill>
                      <a:latin typeface="Times New Roman" panose="02020603050405020304" pitchFamily="18" charset="0"/>
                      <a:ea typeface="HG Mincho Light J" charset="0"/>
                      <a:cs typeface="HG Mincho Light J" charset="0"/>
                    </a:defRPr>
                  </a:lvl4pPr>
                  <a:lvl5pPr>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9pPr>
                </a:lstStyle>
                <a:p>
                  <a:endParaRPr lang="en-US" altLang="en-US"/>
                </a:p>
              </p:txBody>
            </p:sp>
            <p:sp>
              <p:nvSpPr>
                <p:cNvPr id="41" name="Freeform 10">
                  <a:extLst>
                    <a:ext uri="{FF2B5EF4-FFF2-40B4-BE49-F238E27FC236}">
                      <a16:creationId xmlns:a16="http://schemas.microsoft.com/office/drawing/2014/main" id="{2670B3C9-A8D3-DF4A-A84D-0D14C5286208}"/>
                    </a:ext>
                  </a:extLst>
                </p:cNvPr>
                <p:cNvSpPr>
                  <a:spLocks/>
                </p:cNvSpPr>
                <p:nvPr/>
              </p:nvSpPr>
              <p:spPr bwMode="auto">
                <a:xfrm>
                  <a:off x="459" y="2020"/>
                  <a:ext cx="509" cy="700"/>
                </a:xfrm>
                <a:custGeom>
                  <a:avLst/>
                  <a:gdLst>
                    <a:gd name="T0" fmla="*/ 2244 w 2245"/>
                    <a:gd name="T1" fmla="*/ 0 h 3085"/>
                    <a:gd name="T2" fmla="*/ 2072 w 2245"/>
                    <a:gd name="T3" fmla="*/ 65 h 3085"/>
                    <a:gd name="T4" fmla="*/ 1906 w 2245"/>
                    <a:gd name="T5" fmla="*/ 139 h 3085"/>
                    <a:gd name="T6" fmla="*/ 1745 w 2245"/>
                    <a:gd name="T7" fmla="*/ 222 h 3085"/>
                    <a:gd name="T8" fmla="*/ 1587 w 2245"/>
                    <a:gd name="T9" fmla="*/ 312 h 3085"/>
                    <a:gd name="T10" fmla="*/ 1435 w 2245"/>
                    <a:gd name="T11" fmla="*/ 409 h 3085"/>
                    <a:gd name="T12" fmla="*/ 1289 w 2245"/>
                    <a:gd name="T13" fmla="*/ 513 h 3085"/>
                    <a:gd name="T14" fmla="*/ 1148 w 2245"/>
                    <a:gd name="T15" fmla="*/ 626 h 3085"/>
                    <a:gd name="T16" fmla="*/ 1016 w 2245"/>
                    <a:gd name="T17" fmla="*/ 745 h 3085"/>
                    <a:gd name="T18" fmla="*/ 889 w 2245"/>
                    <a:gd name="T19" fmla="*/ 871 h 3085"/>
                    <a:gd name="T20" fmla="*/ 769 w 2245"/>
                    <a:gd name="T21" fmla="*/ 1003 h 3085"/>
                    <a:gd name="T22" fmla="*/ 659 w 2245"/>
                    <a:gd name="T23" fmla="*/ 1141 h 3085"/>
                    <a:gd name="T24" fmla="*/ 554 w 2245"/>
                    <a:gd name="T25" fmla="*/ 1283 h 3085"/>
                    <a:gd name="T26" fmla="*/ 459 w 2245"/>
                    <a:gd name="T27" fmla="*/ 1431 h 3085"/>
                    <a:gd name="T28" fmla="*/ 373 w 2245"/>
                    <a:gd name="T29" fmla="*/ 1583 h 3085"/>
                    <a:gd name="T30" fmla="*/ 295 w 2245"/>
                    <a:gd name="T31" fmla="*/ 1740 h 3085"/>
                    <a:gd name="T32" fmla="*/ 225 w 2245"/>
                    <a:gd name="T33" fmla="*/ 1899 h 3085"/>
                    <a:gd name="T34" fmla="*/ 164 w 2245"/>
                    <a:gd name="T35" fmla="*/ 2064 h 3085"/>
                    <a:gd name="T36" fmla="*/ 112 w 2245"/>
                    <a:gd name="T37" fmla="*/ 2228 h 3085"/>
                    <a:gd name="T38" fmla="*/ 71 w 2245"/>
                    <a:gd name="T39" fmla="*/ 2398 h 3085"/>
                    <a:gd name="T40" fmla="*/ 38 w 2245"/>
                    <a:gd name="T41" fmla="*/ 2568 h 3085"/>
                    <a:gd name="T42" fmla="*/ 16 w 2245"/>
                    <a:gd name="T43" fmla="*/ 2739 h 3085"/>
                    <a:gd name="T44" fmla="*/ 3 w 2245"/>
                    <a:gd name="T45" fmla="*/ 2911 h 3085"/>
                    <a:gd name="T46" fmla="*/ 0 w 2245"/>
                    <a:gd name="T47" fmla="*/ 3084 h 308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5"/>
                    <a:gd name="T73" fmla="*/ 0 h 3085"/>
                    <a:gd name="T74" fmla="*/ 2245 w 2245"/>
                    <a:gd name="T75" fmla="*/ 3085 h 308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5" h="3085">
                      <a:moveTo>
                        <a:pt x="2244" y="0"/>
                      </a:moveTo>
                      <a:lnTo>
                        <a:pt x="2072" y="65"/>
                      </a:lnTo>
                      <a:lnTo>
                        <a:pt x="1906" y="139"/>
                      </a:lnTo>
                      <a:lnTo>
                        <a:pt x="1745" y="222"/>
                      </a:lnTo>
                      <a:lnTo>
                        <a:pt x="1587" y="312"/>
                      </a:lnTo>
                      <a:lnTo>
                        <a:pt x="1435" y="409"/>
                      </a:lnTo>
                      <a:lnTo>
                        <a:pt x="1289" y="513"/>
                      </a:lnTo>
                      <a:lnTo>
                        <a:pt x="1148" y="626"/>
                      </a:lnTo>
                      <a:lnTo>
                        <a:pt x="1016" y="745"/>
                      </a:lnTo>
                      <a:lnTo>
                        <a:pt x="889" y="871"/>
                      </a:lnTo>
                      <a:lnTo>
                        <a:pt x="769" y="1003"/>
                      </a:lnTo>
                      <a:lnTo>
                        <a:pt x="659" y="1141"/>
                      </a:lnTo>
                      <a:lnTo>
                        <a:pt x="554" y="1283"/>
                      </a:lnTo>
                      <a:lnTo>
                        <a:pt x="459" y="1431"/>
                      </a:lnTo>
                      <a:lnTo>
                        <a:pt x="373" y="1583"/>
                      </a:lnTo>
                      <a:lnTo>
                        <a:pt x="295" y="1740"/>
                      </a:lnTo>
                      <a:lnTo>
                        <a:pt x="225" y="1899"/>
                      </a:lnTo>
                      <a:lnTo>
                        <a:pt x="164" y="2064"/>
                      </a:lnTo>
                      <a:lnTo>
                        <a:pt x="112" y="2228"/>
                      </a:lnTo>
                      <a:lnTo>
                        <a:pt x="71" y="2398"/>
                      </a:lnTo>
                      <a:lnTo>
                        <a:pt x="38" y="2568"/>
                      </a:lnTo>
                      <a:lnTo>
                        <a:pt x="16" y="2739"/>
                      </a:lnTo>
                      <a:lnTo>
                        <a:pt x="3" y="2911"/>
                      </a:lnTo>
                      <a:lnTo>
                        <a:pt x="0" y="3084"/>
                      </a:lnTo>
                    </a:path>
                  </a:pathLst>
                </a:custGeom>
                <a:noFill/>
                <a:ln w="12600">
                  <a:solidFill>
                    <a:srgbClr val="0000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b="1">
                      <a:solidFill>
                        <a:srgbClr val="000080"/>
                      </a:solidFill>
                      <a:latin typeface="Times New Roman" panose="02020603050405020304" pitchFamily="18" charset="0"/>
                      <a:ea typeface="HG Mincho Light J" charset="0"/>
                      <a:cs typeface="HG Mincho Light J" charset="0"/>
                    </a:defRPr>
                  </a:lvl1pPr>
                  <a:lvl2pPr marL="37931725" indent="-37474525">
                    <a:defRPr sz="2400" b="1">
                      <a:solidFill>
                        <a:srgbClr val="000080"/>
                      </a:solidFill>
                      <a:latin typeface="Times New Roman" panose="02020603050405020304" pitchFamily="18" charset="0"/>
                      <a:ea typeface="HG Mincho Light J" charset="0"/>
                      <a:cs typeface="HG Mincho Light J" charset="0"/>
                    </a:defRPr>
                  </a:lvl2pPr>
                  <a:lvl3pPr>
                    <a:defRPr sz="2400" b="1">
                      <a:solidFill>
                        <a:srgbClr val="000080"/>
                      </a:solidFill>
                      <a:latin typeface="Times New Roman" panose="02020603050405020304" pitchFamily="18" charset="0"/>
                      <a:ea typeface="HG Mincho Light J" charset="0"/>
                      <a:cs typeface="HG Mincho Light J" charset="0"/>
                    </a:defRPr>
                  </a:lvl3pPr>
                  <a:lvl4pPr>
                    <a:defRPr sz="2400" b="1">
                      <a:solidFill>
                        <a:srgbClr val="000080"/>
                      </a:solidFill>
                      <a:latin typeface="Times New Roman" panose="02020603050405020304" pitchFamily="18" charset="0"/>
                      <a:ea typeface="HG Mincho Light J" charset="0"/>
                      <a:cs typeface="HG Mincho Light J" charset="0"/>
                    </a:defRPr>
                  </a:lvl4pPr>
                  <a:lvl5pPr>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9pPr>
                </a:lstStyle>
                <a:p>
                  <a:endParaRPr lang="en-US" altLang="en-US"/>
                </a:p>
              </p:txBody>
            </p:sp>
          </p:grpSp>
          <p:sp>
            <p:nvSpPr>
              <p:cNvPr id="23" name="Text Box 11">
                <a:extLst>
                  <a:ext uri="{FF2B5EF4-FFF2-40B4-BE49-F238E27FC236}">
                    <a16:creationId xmlns:a16="http://schemas.microsoft.com/office/drawing/2014/main" id="{93E76F10-0328-FB46-B9E6-8E815E246CE9}"/>
                  </a:ext>
                </a:extLst>
              </p:cNvPr>
              <p:cNvSpPr txBox="1">
                <a:spLocks noChangeArrowheads="1"/>
              </p:cNvSpPr>
              <p:nvPr/>
            </p:nvSpPr>
            <p:spPr bwMode="auto">
              <a:xfrm>
                <a:off x="-49" y="2925"/>
                <a:ext cx="74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1200" i="1" dirty="0">
                    <a:solidFill>
                      <a:schemeClr val="tx1"/>
                    </a:solidFill>
                  </a:rPr>
                  <a:t>Initial Position</a:t>
                </a:r>
                <a:br>
                  <a:rPr lang="en-GB" altLang="en-US" sz="1200" i="1" dirty="0">
                    <a:solidFill>
                      <a:schemeClr val="tx1"/>
                    </a:solidFill>
                  </a:rPr>
                </a:br>
                <a:r>
                  <a:rPr lang="en-GB" altLang="en-US" sz="1200" i="1" dirty="0">
                    <a:solidFill>
                      <a:schemeClr val="tx1"/>
                    </a:solidFill>
                  </a:rPr>
                  <a:t>(x</a:t>
                </a:r>
                <a:r>
                  <a:rPr lang="en-GB" altLang="en-US" sz="1200" i="1" baseline="-25000" dirty="0">
                    <a:solidFill>
                      <a:schemeClr val="tx1"/>
                    </a:solidFill>
                  </a:rPr>
                  <a:t>0 </a:t>
                </a:r>
                <a:r>
                  <a:rPr lang="en-GB" altLang="en-US" sz="1200" i="1" dirty="0">
                    <a:solidFill>
                      <a:schemeClr val="tx1"/>
                    </a:solidFill>
                  </a:rPr>
                  <a:t>, y</a:t>
                </a:r>
                <a:r>
                  <a:rPr lang="en-GB" altLang="en-US" sz="1200" i="1" baseline="-25000" dirty="0">
                    <a:solidFill>
                      <a:schemeClr val="tx1"/>
                    </a:solidFill>
                  </a:rPr>
                  <a:t>0</a:t>
                </a:r>
                <a:r>
                  <a:rPr lang="en-GB" altLang="en-US" sz="1200" i="1" dirty="0">
                    <a:solidFill>
                      <a:schemeClr val="tx1"/>
                    </a:solidFill>
                  </a:rPr>
                  <a:t>)</a:t>
                </a:r>
              </a:p>
            </p:txBody>
          </p:sp>
          <p:sp>
            <p:nvSpPr>
              <p:cNvPr id="24" name="Text Box 12">
                <a:extLst>
                  <a:ext uri="{FF2B5EF4-FFF2-40B4-BE49-F238E27FC236}">
                    <a16:creationId xmlns:a16="http://schemas.microsoft.com/office/drawing/2014/main" id="{8710A0D6-5F92-5D47-80DE-08C964AEB38F}"/>
                  </a:ext>
                </a:extLst>
              </p:cNvPr>
              <p:cNvSpPr txBox="1">
                <a:spLocks noChangeArrowheads="1"/>
              </p:cNvSpPr>
              <p:nvPr/>
            </p:nvSpPr>
            <p:spPr bwMode="auto">
              <a:xfrm>
                <a:off x="1256" y="1805"/>
                <a:ext cx="66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1200" i="1" dirty="0">
                    <a:solidFill>
                      <a:schemeClr val="tx1"/>
                    </a:solidFill>
                  </a:rPr>
                  <a:t>New Position</a:t>
                </a:r>
                <a:br>
                  <a:rPr lang="en-GB" altLang="en-US" sz="1200" i="1" dirty="0">
                    <a:solidFill>
                      <a:schemeClr val="tx1"/>
                    </a:solidFill>
                  </a:rPr>
                </a:br>
                <a:r>
                  <a:rPr lang="en-GB" altLang="en-US" sz="1200" i="1" dirty="0">
                    <a:solidFill>
                      <a:schemeClr val="tx1"/>
                    </a:solidFill>
                  </a:rPr>
                  <a:t>(x</a:t>
                </a:r>
                <a:r>
                  <a:rPr lang="en-GB" altLang="en-US" sz="1200" i="1" baseline="-25000" dirty="0">
                    <a:solidFill>
                      <a:schemeClr val="tx1"/>
                    </a:solidFill>
                  </a:rPr>
                  <a:t>1 </a:t>
                </a:r>
                <a:r>
                  <a:rPr lang="en-GB" altLang="en-US" sz="1200" i="1" dirty="0">
                    <a:solidFill>
                      <a:schemeClr val="tx1"/>
                    </a:solidFill>
                  </a:rPr>
                  <a:t>, y</a:t>
                </a:r>
                <a:r>
                  <a:rPr lang="en-GB" altLang="en-US" sz="1200" i="1" baseline="-25000" dirty="0">
                    <a:solidFill>
                      <a:schemeClr val="tx1"/>
                    </a:solidFill>
                  </a:rPr>
                  <a:t>1</a:t>
                </a:r>
                <a:r>
                  <a:rPr lang="en-GB" altLang="en-US" sz="1200" i="1" dirty="0">
                    <a:solidFill>
                      <a:schemeClr val="tx1"/>
                    </a:solidFill>
                  </a:rPr>
                  <a:t>)</a:t>
                </a:r>
              </a:p>
            </p:txBody>
          </p:sp>
          <p:sp>
            <p:nvSpPr>
              <p:cNvPr id="25" name="Text Box 13">
                <a:extLst>
                  <a:ext uri="{FF2B5EF4-FFF2-40B4-BE49-F238E27FC236}">
                    <a16:creationId xmlns:a16="http://schemas.microsoft.com/office/drawing/2014/main" id="{83EE0363-E5A0-EC40-A876-B711CE6E8BD4}"/>
                  </a:ext>
                </a:extLst>
              </p:cNvPr>
              <p:cNvSpPr txBox="1">
                <a:spLocks noChangeArrowheads="1"/>
              </p:cNvSpPr>
              <p:nvPr/>
            </p:nvSpPr>
            <p:spPr bwMode="auto">
              <a:xfrm>
                <a:off x="16" y="2036"/>
                <a:ext cx="703"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1200" i="1" dirty="0">
                    <a:solidFill>
                      <a:schemeClr val="tx1"/>
                    </a:solidFill>
                  </a:rPr>
                  <a:t>Prescribed Arc</a:t>
                </a:r>
              </a:p>
            </p:txBody>
          </p:sp>
          <p:grpSp>
            <p:nvGrpSpPr>
              <p:cNvPr id="26" name="Group 14">
                <a:extLst>
                  <a:ext uri="{FF2B5EF4-FFF2-40B4-BE49-F238E27FC236}">
                    <a16:creationId xmlns:a16="http://schemas.microsoft.com/office/drawing/2014/main" id="{2C6C3F6E-888E-094E-84A3-977EC48DBF77}"/>
                  </a:ext>
                </a:extLst>
              </p:cNvPr>
              <p:cNvGrpSpPr>
                <a:grpSpLocks/>
              </p:cNvGrpSpPr>
              <p:nvPr/>
            </p:nvGrpSpPr>
            <p:grpSpPr bwMode="auto">
              <a:xfrm>
                <a:off x="987" y="1936"/>
                <a:ext cx="283" cy="374"/>
                <a:chOff x="987" y="1936"/>
                <a:chExt cx="283" cy="374"/>
              </a:xfrm>
            </p:grpSpPr>
            <p:sp>
              <p:nvSpPr>
                <p:cNvPr id="38" name="Line 15">
                  <a:extLst>
                    <a:ext uri="{FF2B5EF4-FFF2-40B4-BE49-F238E27FC236}">
                      <a16:creationId xmlns:a16="http://schemas.microsoft.com/office/drawing/2014/main" id="{F82EF1EA-9EC4-7B4E-9A08-FDD961916CE0}"/>
                    </a:ext>
                  </a:extLst>
                </p:cNvPr>
                <p:cNvSpPr>
                  <a:spLocks noChangeShapeType="1"/>
                </p:cNvSpPr>
                <p:nvPr/>
              </p:nvSpPr>
              <p:spPr bwMode="auto">
                <a:xfrm flipV="1">
                  <a:off x="993" y="1936"/>
                  <a:ext cx="277" cy="87"/>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sp>
              <p:nvSpPr>
                <p:cNvPr id="39" name="Line 16">
                  <a:extLst>
                    <a:ext uri="{FF2B5EF4-FFF2-40B4-BE49-F238E27FC236}">
                      <a16:creationId xmlns:a16="http://schemas.microsoft.com/office/drawing/2014/main" id="{6710F1A8-2522-C347-BD70-3DA9CD09812E}"/>
                    </a:ext>
                  </a:extLst>
                </p:cNvPr>
                <p:cNvSpPr>
                  <a:spLocks noChangeShapeType="1"/>
                </p:cNvSpPr>
                <p:nvPr/>
              </p:nvSpPr>
              <p:spPr bwMode="auto">
                <a:xfrm flipH="1" flipV="1">
                  <a:off x="987" y="2029"/>
                  <a:ext cx="87" cy="281"/>
                </a:xfrm>
                <a:prstGeom prst="line">
                  <a:avLst/>
                </a:prstGeom>
                <a:noFill/>
                <a:ln w="936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grpSp>
          <p:grpSp>
            <p:nvGrpSpPr>
              <p:cNvPr id="27" name="Group 17">
                <a:extLst>
                  <a:ext uri="{FF2B5EF4-FFF2-40B4-BE49-F238E27FC236}">
                    <a16:creationId xmlns:a16="http://schemas.microsoft.com/office/drawing/2014/main" id="{8A8F26D5-F84C-0C41-B51C-AFC8F29295E5}"/>
                  </a:ext>
                </a:extLst>
              </p:cNvPr>
              <p:cNvGrpSpPr>
                <a:grpSpLocks/>
              </p:cNvGrpSpPr>
              <p:nvPr/>
            </p:nvGrpSpPr>
            <p:grpSpPr bwMode="auto">
              <a:xfrm>
                <a:off x="291" y="2381"/>
                <a:ext cx="628" cy="425"/>
                <a:chOff x="291" y="2381"/>
                <a:chExt cx="628" cy="425"/>
              </a:xfrm>
            </p:grpSpPr>
            <p:sp>
              <p:nvSpPr>
                <p:cNvPr id="34" name="Line 18">
                  <a:extLst>
                    <a:ext uri="{FF2B5EF4-FFF2-40B4-BE49-F238E27FC236}">
                      <a16:creationId xmlns:a16="http://schemas.microsoft.com/office/drawing/2014/main" id="{BEB399F1-407F-D24D-AC85-1C207B9E30C0}"/>
                    </a:ext>
                  </a:extLst>
                </p:cNvPr>
                <p:cNvSpPr>
                  <a:spLocks noChangeShapeType="1"/>
                </p:cNvSpPr>
                <p:nvPr/>
              </p:nvSpPr>
              <p:spPr bwMode="auto">
                <a:xfrm flipV="1">
                  <a:off x="459" y="2422"/>
                  <a:ext cx="1" cy="294"/>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sp>
              <p:nvSpPr>
                <p:cNvPr id="35" name="Line 19">
                  <a:extLst>
                    <a:ext uri="{FF2B5EF4-FFF2-40B4-BE49-F238E27FC236}">
                      <a16:creationId xmlns:a16="http://schemas.microsoft.com/office/drawing/2014/main" id="{67D88EC2-6062-4040-95AD-D1527E963654}"/>
                    </a:ext>
                  </a:extLst>
                </p:cNvPr>
                <p:cNvSpPr>
                  <a:spLocks noChangeShapeType="1"/>
                </p:cNvSpPr>
                <p:nvPr/>
              </p:nvSpPr>
              <p:spPr bwMode="auto">
                <a:xfrm flipH="1">
                  <a:off x="467" y="2715"/>
                  <a:ext cx="301" cy="1"/>
                </a:xfrm>
                <a:prstGeom prst="line">
                  <a:avLst/>
                </a:prstGeom>
                <a:noFill/>
                <a:ln w="936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sp>
              <p:nvSpPr>
                <p:cNvPr id="36" name="Text Box 20">
                  <a:extLst>
                    <a:ext uri="{FF2B5EF4-FFF2-40B4-BE49-F238E27FC236}">
                      <a16:creationId xmlns:a16="http://schemas.microsoft.com/office/drawing/2014/main" id="{5B39AC03-9104-2540-A070-713A04456E29}"/>
                    </a:ext>
                  </a:extLst>
                </p:cNvPr>
                <p:cNvSpPr txBox="1">
                  <a:spLocks noChangeArrowheads="1"/>
                </p:cNvSpPr>
                <p:nvPr/>
              </p:nvSpPr>
              <p:spPr bwMode="auto">
                <a:xfrm>
                  <a:off x="291" y="2381"/>
                  <a:ext cx="197"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800">
                      <a:solidFill>
                        <a:schemeClr val="tx1"/>
                      </a:solidFill>
                    </a:rPr>
                    <a:t>+X</a:t>
                  </a:r>
                </a:p>
              </p:txBody>
            </p:sp>
            <p:sp>
              <p:nvSpPr>
                <p:cNvPr id="37" name="Text Box 21">
                  <a:extLst>
                    <a:ext uri="{FF2B5EF4-FFF2-40B4-BE49-F238E27FC236}">
                      <a16:creationId xmlns:a16="http://schemas.microsoft.com/office/drawing/2014/main" id="{DDA94556-E5B0-F84F-82D6-E9E5A686AF0F}"/>
                    </a:ext>
                  </a:extLst>
                </p:cNvPr>
                <p:cNvSpPr txBox="1">
                  <a:spLocks noChangeArrowheads="1"/>
                </p:cNvSpPr>
                <p:nvPr/>
              </p:nvSpPr>
              <p:spPr bwMode="auto">
                <a:xfrm>
                  <a:off x="722" y="2659"/>
                  <a:ext cx="197"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800">
                      <a:solidFill>
                        <a:schemeClr val="tx1"/>
                      </a:solidFill>
                    </a:rPr>
                    <a:t>+Y</a:t>
                  </a:r>
                </a:p>
              </p:txBody>
            </p:sp>
          </p:grpSp>
          <p:grpSp>
            <p:nvGrpSpPr>
              <p:cNvPr id="28" name="Group 22">
                <a:extLst>
                  <a:ext uri="{FF2B5EF4-FFF2-40B4-BE49-F238E27FC236}">
                    <a16:creationId xmlns:a16="http://schemas.microsoft.com/office/drawing/2014/main" id="{03A9020B-8A64-744B-894A-1178EE417DAA}"/>
                  </a:ext>
                </a:extLst>
              </p:cNvPr>
              <p:cNvGrpSpPr>
                <a:grpSpLocks/>
              </p:cNvGrpSpPr>
              <p:nvPr/>
            </p:nvGrpSpPr>
            <p:grpSpPr bwMode="auto">
              <a:xfrm>
                <a:off x="1074" y="2602"/>
                <a:ext cx="92" cy="139"/>
                <a:chOff x="1074" y="2602"/>
                <a:chExt cx="92" cy="139"/>
              </a:xfrm>
            </p:grpSpPr>
            <p:sp>
              <p:nvSpPr>
                <p:cNvPr id="32" name="AutoShape 23">
                  <a:extLst>
                    <a:ext uri="{FF2B5EF4-FFF2-40B4-BE49-F238E27FC236}">
                      <a16:creationId xmlns:a16="http://schemas.microsoft.com/office/drawing/2014/main" id="{3AC30205-C9B5-2A4F-87FB-F42C7BBB8846}"/>
                    </a:ext>
                  </a:extLst>
                </p:cNvPr>
                <p:cNvSpPr>
                  <a:spLocks noChangeArrowheads="1"/>
                </p:cNvSpPr>
                <p:nvPr/>
              </p:nvSpPr>
              <p:spPr bwMode="auto">
                <a:xfrm>
                  <a:off x="1074" y="2602"/>
                  <a:ext cx="93" cy="140"/>
                </a:xfrm>
                <a:prstGeom prst="roundRect">
                  <a:avLst>
                    <a:gd name="adj" fmla="val 10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b="1">
                      <a:solidFill>
                        <a:srgbClr val="000080"/>
                      </a:solidFill>
                      <a:latin typeface="Times New Roman" panose="02020603050405020304" pitchFamily="18" charset="0"/>
                      <a:ea typeface="HG Mincho Light J" charset="0"/>
                      <a:cs typeface="HG Mincho Light J" charset="0"/>
                    </a:defRPr>
                  </a:lvl1pPr>
                  <a:lvl2pPr marL="37931725" indent="-37474525">
                    <a:defRPr sz="2400" b="1">
                      <a:solidFill>
                        <a:srgbClr val="000080"/>
                      </a:solidFill>
                      <a:latin typeface="Times New Roman" panose="02020603050405020304" pitchFamily="18" charset="0"/>
                      <a:ea typeface="HG Mincho Light J" charset="0"/>
                      <a:cs typeface="HG Mincho Light J" charset="0"/>
                    </a:defRPr>
                  </a:lvl2pPr>
                  <a:lvl3pPr>
                    <a:defRPr sz="2400" b="1">
                      <a:solidFill>
                        <a:srgbClr val="000080"/>
                      </a:solidFill>
                      <a:latin typeface="Times New Roman" panose="02020603050405020304" pitchFamily="18" charset="0"/>
                      <a:ea typeface="HG Mincho Light J" charset="0"/>
                      <a:cs typeface="HG Mincho Light J" charset="0"/>
                    </a:defRPr>
                  </a:lvl3pPr>
                  <a:lvl4pPr>
                    <a:defRPr sz="2400" b="1">
                      <a:solidFill>
                        <a:srgbClr val="000080"/>
                      </a:solidFill>
                      <a:latin typeface="Times New Roman" panose="02020603050405020304" pitchFamily="18" charset="0"/>
                      <a:ea typeface="HG Mincho Light J" charset="0"/>
                      <a:cs typeface="HG Mincho Light J" charset="0"/>
                    </a:defRPr>
                  </a:lvl4pPr>
                  <a:lvl5pPr>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9pPr>
                </a:lstStyle>
                <a:p>
                  <a:endParaRPr lang="en-US" altLang="en-US"/>
                </a:p>
              </p:txBody>
            </p:sp>
            <p:sp>
              <p:nvSpPr>
                <p:cNvPr id="33" name="Freeform 24">
                  <a:extLst>
                    <a:ext uri="{FF2B5EF4-FFF2-40B4-BE49-F238E27FC236}">
                      <a16:creationId xmlns:a16="http://schemas.microsoft.com/office/drawing/2014/main" id="{E6D6E16D-EBE0-8C46-B344-AF11C9BF0E42}"/>
                    </a:ext>
                  </a:extLst>
                </p:cNvPr>
                <p:cNvSpPr>
                  <a:spLocks noChangeArrowheads="1"/>
                </p:cNvSpPr>
                <p:nvPr/>
              </p:nvSpPr>
              <p:spPr bwMode="auto">
                <a:xfrm>
                  <a:off x="1074" y="2602"/>
                  <a:ext cx="93" cy="139"/>
                </a:xfrm>
                <a:custGeom>
                  <a:avLst/>
                  <a:gdLst>
                    <a:gd name="T0" fmla="*/ 408 w 409"/>
                    <a:gd name="T1" fmla="*/ 0 h 614"/>
                    <a:gd name="T2" fmla="*/ 386 w 409"/>
                    <a:gd name="T3" fmla="*/ 1 h 614"/>
                    <a:gd name="T4" fmla="*/ 366 w 409"/>
                    <a:gd name="T5" fmla="*/ 3 h 614"/>
                    <a:gd name="T6" fmla="*/ 345 w 409"/>
                    <a:gd name="T7" fmla="*/ 8 h 614"/>
                    <a:gd name="T8" fmla="*/ 323 w 409"/>
                    <a:gd name="T9" fmla="*/ 14 h 614"/>
                    <a:gd name="T10" fmla="*/ 302 w 409"/>
                    <a:gd name="T11" fmla="*/ 22 h 614"/>
                    <a:gd name="T12" fmla="*/ 283 w 409"/>
                    <a:gd name="T13" fmla="*/ 32 h 614"/>
                    <a:gd name="T14" fmla="*/ 262 w 409"/>
                    <a:gd name="T15" fmla="*/ 42 h 614"/>
                    <a:gd name="T16" fmla="*/ 242 w 409"/>
                    <a:gd name="T17" fmla="*/ 54 h 614"/>
                    <a:gd name="T18" fmla="*/ 222 w 409"/>
                    <a:gd name="T19" fmla="*/ 68 h 614"/>
                    <a:gd name="T20" fmla="*/ 203 w 409"/>
                    <a:gd name="T21" fmla="*/ 82 h 614"/>
                    <a:gd name="T22" fmla="*/ 184 w 409"/>
                    <a:gd name="T23" fmla="*/ 98 h 614"/>
                    <a:gd name="T24" fmla="*/ 166 w 409"/>
                    <a:gd name="T25" fmla="*/ 117 h 614"/>
                    <a:gd name="T26" fmla="*/ 149 w 409"/>
                    <a:gd name="T27" fmla="*/ 137 h 614"/>
                    <a:gd name="T28" fmla="*/ 133 w 409"/>
                    <a:gd name="T29" fmla="*/ 159 h 614"/>
                    <a:gd name="T30" fmla="*/ 119 w 409"/>
                    <a:gd name="T31" fmla="*/ 181 h 614"/>
                    <a:gd name="T32" fmla="*/ 103 w 409"/>
                    <a:gd name="T33" fmla="*/ 204 h 614"/>
                    <a:gd name="T34" fmla="*/ 89 w 409"/>
                    <a:gd name="T35" fmla="*/ 229 h 614"/>
                    <a:gd name="T36" fmla="*/ 76 w 409"/>
                    <a:gd name="T37" fmla="*/ 253 h 614"/>
                    <a:gd name="T38" fmla="*/ 63 w 409"/>
                    <a:gd name="T39" fmla="*/ 280 h 614"/>
                    <a:gd name="T40" fmla="*/ 52 w 409"/>
                    <a:gd name="T41" fmla="*/ 307 h 614"/>
                    <a:gd name="T42" fmla="*/ 42 w 409"/>
                    <a:gd name="T43" fmla="*/ 335 h 614"/>
                    <a:gd name="T44" fmla="*/ 34 w 409"/>
                    <a:gd name="T45" fmla="*/ 366 h 614"/>
                    <a:gd name="T46" fmla="*/ 26 w 409"/>
                    <a:gd name="T47" fmla="*/ 394 h 614"/>
                    <a:gd name="T48" fmla="*/ 20 w 409"/>
                    <a:gd name="T49" fmla="*/ 425 h 614"/>
                    <a:gd name="T50" fmla="*/ 14 w 409"/>
                    <a:gd name="T51" fmla="*/ 454 h 614"/>
                    <a:gd name="T52" fmla="*/ 9 w 409"/>
                    <a:gd name="T53" fmla="*/ 486 h 614"/>
                    <a:gd name="T54" fmla="*/ 5 w 409"/>
                    <a:gd name="T55" fmla="*/ 519 h 614"/>
                    <a:gd name="T56" fmla="*/ 2 w 409"/>
                    <a:gd name="T57" fmla="*/ 549 h 614"/>
                    <a:gd name="T58" fmla="*/ 1 w 409"/>
                    <a:gd name="T59" fmla="*/ 580 h 614"/>
                    <a:gd name="T60" fmla="*/ 0 w 409"/>
                    <a:gd name="T61" fmla="*/ 613 h 6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9"/>
                    <a:gd name="T94" fmla="*/ 0 h 614"/>
                    <a:gd name="T95" fmla="*/ 409 w 409"/>
                    <a:gd name="T96" fmla="*/ 614 h 6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9" h="614">
                      <a:moveTo>
                        <a:pt x="408" y="0"/>
                      </a:moveTo>
                      <a:lnTo>
                        <a:pt x="386" y="1"/>
                      </a:lnTo>
                      <a:lnTo>
                        <a:pt x="366" y="3"/>
                      </a:lnTo>
                      <a:lnTo>
                        <a:pt x="345" y="8"/>
                      </a:lnTo>
                      <a:lnTo>
                        <a:pt x="323" y="14"/>
                      </a:lnTo>
                      <a:lnTo>
                        <a:pt x="302" y="22"/>
                      </a:lnTo>
                      <a:lnTo>
                        <a:pt x="283" y="32"/>
                      </a:lnTo>
                      <a:lnTo>
                        <a:pt x="262" y="42"/>
                      </a:lnTo>
                      <a:lnTo>
                        <a:pt x="242" y="54"/>
                      </a:lnTo>
                      <a:lnTo>
                        <a:pt x="222" y="68"/>
                      </a:lnTo>
                      <a:lnTo>
                        <a:pt x="203" y="82"/>
                      </a:lnTo>
                      <a:lnTo>
                        <a:pt x="184" y="98"/>
                      </a:lnTo>
                      <a:lnTo>
                        <a:pt x="166" y="117"/>
                      </a:lnTo>
                      <a:lnTo>
                        <a:pt x="149" y="137"/>
                      </a:lnTo>
                      <a:lnTo>
                        <a:pt x="133" y="159"/>
                      </a:lnTo>
                      <a:lnTo>
                        <a:pt x="119" y="181"/>
                      </a:lnTo>
                      <a:lnTo>
                        <a:pt x="103" y="204"/>
                      </a:lnTo>
                      <a:lnTo>
                        <a:pt x="89" y="229"/>
                      </a:lnTo>
                      <a:lnTo>
                        <a:pt x="76" y="253"/>
                      </a:lnTo>
                      <a:lnTo>
                        <a:pt x="63" y="280"/>
                      </a:lnTo>
                      <a:lnTo>
                        <a:pt x="52" y="307"/>
                      </a:lnTo>
                      <a:lnTo>
                        <a:pt x="42" y="335"/>
                      </a:lnTo>
                      <a:lnTo>
                        <a:pt x="34" y="366"/>
                      </a:lnTo>
                      <a:lnTo>
                        <a:pt x="26" y="394"/>
                      </a:lnTo>
                      <a:lnTo>
                        <a:pt x="20" y="425"/>
                      </a:lnTo>
                      <a:lnTo>
                        <a:pt x="14" y="454"/>
                      </a:lnTo>
                      <a:lnTo>
                        <a:pt x="9" y="486"/>
                      </a:lnTo>
                      <a:lnTo>
                        <a:pt x="5" y="519"/>
                      </a:lnTo>
                      <a:lnTo>
                        <a:pt x="2" y="549"/>
                      </a:lnTo>
                      <a:lnTo>
                        <a:pt x="1" y="580"/>
                      </a:lnTo>
                      <a:lnTo>
                        <a:pt x="0" y="613"/>
                      </a:lnTo>
                    </a:path>
                  </a:pathLst>
                </a:custGeom>
                <a:noFill/>
                <a:ln w="324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a:solidFill>
                        <a:srgbClr val="000080"/>
                      </a:solidFill>
                      <a:latin typeface="Times New Roman" panose="02020603050405020304" pitchFamily="18" charset="0"/>
                      <a:ea typeface="HG Mincho Light J" charset="0"/>
                      <a:cs typeface="HG Mincho Light J" charset="0"/>
                    </a:defRPr>
                  </a:lvl1pPr>
                  <a:lvl2pPr marL="37931725" indent="-37474525">
                    <a:defRPr sz="2400" b="1">
                      <a:solidFill>
                        <a:srgbClr val="000080"/>
                      </a:solidFill>
                      <a:latin typeface="Times New Roman" panose="02020603050405020304" pitchFamily="18" charset="0"/>
                      <a:ea typeface="HG Mincho Light J" charset="0"/>
                      <a:cs typeface="HG Mincho Light J" charset="0"/>
                    </a:defRPr>
                  </a:lvl2pPr>
                  <a:lvl3pPr>
                    <a:defRPr sz="2400" b="1">
                      <a:solidFill>
                        <a:srgbClr val="000080"/>
                      </a:solidFill>
                      <a:latin typeface="Times New Roman" panose="02020603050405020304" pitchFamily="18" charset="0"/>
                      <a:ea typeface="HG Mincho Light J" charset="0"/>
                      <a:cs typeface="HG Mincho Light J" charset="0"/>
                    </a:defRPr>
                  </a:lvl3pPr>
                  <a:lvl4pPr>
                    <a:defRPr sz="2400" b="1">
                      <a:solidFill>
                        <a:srgbClr val="000080"/>
                      </a:solidFill>
                      <a:latin typeface="Times New Roman" panose="02020603050405020304" pitchFamily="18" charset="0"/>
                      <a:ea typeface="HG Mincho Light J" charset="0"/>
                      <a:cs typeface="HG Mincho Light J" charset="0"/>
                    </a:defRPr>
                  </a:lvl4pPr>
                  <a:lvl5pPr>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9pPr>
                </a:lstStyle>
                <a:p>
                  <a:endParaRPr lang="en-US" altLang="en-US"/>
                </a:p>
              </p:txBody>
            </p:sp>
          </p:grpSp>
          <p:sp>
            <p:nvSpPr>
              <p:cNvPr id="29" name="Text Box 25">
                <a:extLst>
                  <a:ext uri="{FF2B5EF4-FFF2-40B4-BE49-F238E27FC236}">
                    <a16:creationId xmlns:a16="http://schemas.microsoft.com/office/drawing/2014/main" id="{9FB2D36A-6BC2-E442-BE47-0B23D2E2B5E2}"/>
                  </a:ext>
                </a:extLst>
              </p:cNvPr>
              <p:cNvSpPr txBox="1">
                <a:spLocks noChangeArrowheads="1"/>
              </p:cNvSpPr>
              <p:nvPr/>
            </p:nvSpPr>
            <p:spPr bwMode="auto">
              <a:xfrm>
                <a:off x="979" y="2555"/>
                <a:ext cx="164"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98000"/>
                  </a:lnSpc>
                </a:pPr>
                <a:r>
                  <a:rPr lang="en-GB" altLang="en-US" sz="1200" i="1" dirty="0">
                    <a:solidFill>
                      <a:schemeClr val="tx1"/>
                    </a:solidFill>
                    <a:latin typeface="Symbol" pitchFamily="2" charset="2"/>
                  </a:rPr>
                  <a:t></a:t>
                </a:r>
              </a:p>
            </p:txBody>
          </p:sp>
          <p:sp>
            <p:nvSpPr>
              <p:cNvPr id="30" name="Text Box 26">
                <a:extLst>
                  <a:ext uri="{FF2B5EF4-FFF2-40B4-BE49-F238E27FC236}">
                    <a16:creationId xmlns:a16="http://schemas.microsoft.com/office/drawing/2014/main" id="{B6637FF5-F801-5747-ACE8-B693E0AE9D92}"/>
                  </a:ext>
                </a:extLst>
              </p:cNvPr>
              <p:cNvSpPr txBox="1">
                <a:spLocks noChangeArrowheads="1"/>
              </p:cNvSpPr>
              <p:nvPr/>
            </p:nvSpPr>
            <p:spPr bwMode="auto">
              <a:xfrm>
                <a:off x="979" y="2319"/>
                <a:ext cx="178"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1200" i="1">
                    <a:solidFill>
                      <a:schemeClr val="tx1"/>
                    </a:solidFill>
                  </a:rPr>
                  <a:t>R</a:t>
                </a:r>
              </a:p>
            </p:txBody>
          </p:sp>
          <p:sp>
            <p:nvSpPr>
              <p:cNvPr id="31" name="Text Box 27">
                <a:extLst>
                  <a:ext uri="{FF2B5EF4-FFF2-40B4-BE49-F238E27FC236}">
                    <a16:creationId xmlns:a16="http://schemas.microsoft.com/office/drawing/2014/main" id="{AEF6E971-B652-964F-8F61-0967D9183CD9}"/>
                  </a:ext>
                </a:extLst>
              </p:cNvPr>
              <p:cNvSpPr txBox="1">
                <a:spLocks noChangeArrowheads="1"/>
              </p:cNvSpPr>
              <p:nvPr/>
            </p:nvSpPr>
            <p:spPr bwMode="auto">
              <a:xfrm>
                <a:off x="547" y="2223"/>
                <a:ext cx="167"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1200" i="1">
                    <a:solidFill>
                      <a:schemeClr val="tx1"/>
                    </a:solidFill>
                  </a:rPr>
                  <a:t>S</a:t>
                </a:r>
              </a:p>
            </p:txBody>
          </p:sp>
        </p:grpSp>
        <p:sp>
          <p:nvSpPr>
            <p:cNvPr id="42" name="Text Box 28">
              <a:extLst>
                <a:ext uri="{FF2B5EF4-FFF2-40B4-BE49-F238E27FC236}">
                  <a16:creationId xmlns:a16="http://schemas.microsoft.com/office/drawing/2014/main" id="{098AE508-5685-184C-AA59-10666A90DDAB}"/>
                </a:ext>
              </a:extLst>
            </p:cNvPr>
            <p:cNvSpPr txBox="1">
              <a:spLocks noChangeArrowheads="1"/>
            </p:cNvSpPr>
            <p:nvPr/>
          </p:nvSpPr>
          <p:spPr bwMode="auto">
            <a:xfrm>
              <a:off x="174951" y="1404256"/>
              <a:ext cx="3374497" cy="24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8000"/>
                </a:lnSpc>
              </a:pPr>
              <a:r>
                <a:rPr lang="en-GB" altLang="en-US" sz="900" b="0" dirty="0">
                  <a:solidFill>
                    <a:schemeClr val="tx1"/>
                  </a:solidFill>
                  <a:latin typeface="Menlo" panose="020B0609030804020204" pitchFamily="49" charset="0"/>
                  <a:ea typeface="Menlo" panose="020B0609030804020204" pitchFamily="49" charset="0"/>
                  <a:cs typeface="Menlo" panose="020B0609030804020204" pitchFamily="49" charset="0"/>
                </a:rPr>
                <a:t>Arc (distance, delta-heading, mode, timeout)</a:t>
              </a:r>
            </a:p>
          </p:txBody>
        </p:sp>
        <p:grpSp>
          <p:nvGrpSpPr>
            <p:cNvPr id="43" name="Group 29">
              <a:extLst>
                <a:ext uri="{FF2B5EF4-FFF2-40B4-BE49-F238E27FC236}">
                  <a16:creationId xmlns:a16="http://schemas.microsoft.com/office/drawing/2014/main" id="{07F1A4F4-7DD5-FC48-8BE5-D8BB595A070A}"/>
                </a:ext>
              </a:extLst>
            </p:cNvPr>
            <p:cNvGrpSpPr>
              <a:grpSpLocks/>
            </p:cNvGrpSpPr>
            <p:nvPr/>
          </p:nvGrpSpPr>
          <p:grpSpPr bwMode="auto">
            <a:xfrm>
              <a:off x="3853266" y="2286502"/>
              <a:ext cx="1611379" cy="2579141"/>
              <a:chOff x="2448" y="1795"/>
              <a:chExt cx="1050" cy="1621"/>
            </a:xfrm>
          </p:grpSpPr>
          <p:sp>
            <p:nvSpPr>
              <p:cNvPr id="44" name="Line 30">
                <a:extLst>
                  <a:ext uri="{FF2B5EF4-FFF2-40B4-BE49-F238E27FC236}">
                    <a16:creationId xmlns:a16="http://schemas.microsoft.com/office/drawing/2014/main" id="{6B13DAFD-22DB-AF48-A646-4FBFDE6A369E}"/>
                  </a:ext>
                </a:extLst>
              </p:cNvPr>
              <p:cNvSpPr>
                <a:spLocks noChangeShapeType="1"/>
              </p:cNvSpPr>
              <p:nvPr/>
            </p:nvSpPr>
            <p:spPr bwMode="auto">
              <a:xfrm flipH="1">
                <a:off x="2634" y="1986"/>
                <a:ext cx="583" cy="1191"/>
              </a:xfrm>
              <a:prstGeom prst="line">
                <a:avLst/>
              </a:prstGeom>
              <a:noFill/>
              <a:ln w="1260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pic>
            <p:nvPicPr>
              <p:cNvPr id="45" name="Picture 31">
                <a:extLst>
                  <a:ext uri="{FF2B5EF4-FFF2-40B4-BE49-F238E27FC236}">
                    <a16:creationId xmlns:a16="http://schemas.microsoft.com/office/drawing/2014/main" id="{D22BA92E-AB4F-0547-9855-6C671476F4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8" y="2367"/>
                <a:ext cx="53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32">
                <a:extLst>
                  <a:ext uri="{FF2B5EF4-FFF2-40B4-BE49-F238E27FC236}">
                    <a16:creationId xmlns:a16="http://schemas.microsoft.com/office/drawing/2014/main" id="{38EEF917-428F-114E-AFD2-C3D10B3321AA}"/>
                  </a:ext>
                </a:extLst>
              </p:cNvPr>
              <p:cNvGrpSpPr>
                <a:grpSpLocks/>
              </p:cNvGrpSpPr>
              <p:nvPr/>
            </p:nvGrpSpPr>
            <p:grpSpPr bwMode="auto">
              <a:xfrm>
                <a:off x="2718" y="2185"/>
                <a:ext cx="357" cy="390"/>
                <a:chOff x="2718" y="2185"/>
                <a:chExt cx="357" cy="390"/>
              </a:xfrm>
            </p:grpSpPr>
            <p:sp>
              <p:nvSpPr>
                <p:cNvPr id="65" name="Line 33">
                  <a:extLst>
                    <a:ext uri="{FF2B5EF4-FFF2-40B4-BE49-F238E27FC236}">
                      <a16:creationId xmlns:a16="http://schemas.microsoft.com/office/drawing/2014/main" id="{3371E990-D5FF-9141-B587-0873BD004367}"/>
                    </a:ext>
                  </a:extLst>
                </p:cNvPr>
                <p:cNvSpPr>
                  <a:spLocks noChangeShapeType="1"/>
                </p:cNvSpPr>
                <p:nvPr/>
              </p:nvSpPr>
              <p:spPr bwMode="auto">
                <a:xfrm flipV="1">
                  <a:off x="2721" y="2184"/>
                  <a:ext cx="1" cy="389"/>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sp>
              <p:nvSpPr>
                <p:cNvPr id="66" name="Line 34">
                  <a:extLst>
                    <a:ext uri="{FF2B5EF4-FFF2-40B4-BE49-F238E27FC236}">
                      <a16:creationId xmlns:a16="http://schemas.microsoft.com/office/drawing/2014/main" id="{A7B12ED5-12B8-2E41-A36A-5FB82E84BD7A}"/>
                    </a:ext>
                  </a:extLst>
                </p:cNvPr>
                <p:cNvSpPr>
                  <a:spLocks noChangeShapeType="1"/>
                </p:cNvSpPr>
                <p:nvPr/>
              </p:nvSpPr>
              <p:spPr bwMode="auto">
                <a:xfrm flipH="1">
                  <a:off x="2716" y="2575"/>
                  <a:ext cx="360" cy="1"/>
                </a:xfrm>
                <a:prstGeom prst="line">
                  <a:avLst/>
                </a:prstGeom>
                <a:noFill/>
                <a:ln w="936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grpSp>
          <p:sp>
            <p:nvSpPr>
              <p:cNvPr id="47" name="Text Box 35">
                <a:extLst>
                  <a:ext uri="{FF2B5EF4-FFF2-40B4-BE49-F238E27FC236}">
                    <a16:creationId xmlns:a16="http://schemas.microsoft.com/office/drawing/2014/main" id="{5002CCA3-881C-6548-ACFE-C9D77CE50383}"/>
                  </a:ext>
                </a:extLst>
              </p:cNvPr>
              <p:cNvSpPr txBox="1">
                <a:spLocks noChangeArrowheads="1"/>
              </p:cNvSpPr>
              <p:nvPr/>
            </p:nvSpPr>
            <p:spPr bwMode="auto">
              <a:xfrm>
                <a:off x="2688" y="2129"/>
                <a:ext cx="16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800">
                    <a:solidFill>
                      <a:schemeClr val="tx1"/>
                    </a:solidFill>
                  </a:rPr>
                  <a:t>X</a:t>
                </a:r>
              </a:p>
            </p:txBody>
          </p:sp>
          <p:sp>
            <p:nvSpPr>
              <p:cNvPr id="48" name="Text Box 36">
                <a:extLst>
                  <a:ext uri="{FF2B5EF4-FFF2-40B4-BE49-F238E27FC236}">
                    <a16:creationId xmlns:a16="http://schemas.microsoft.com/office/drawing/2014/main" id="{E3FF3DE1-74A8-8C41-8223-4D24CA03C441}"/>
                  </a:ext>
                </a:extLst>
              </p:cNvPr>
              <p:cNvSpPr txBox="1">
                <a:spLocks noChangeArrowheads="1"/>
              </p:cNvSpPr>
              <p:nvPr/>
            </p:nvSpPr>
            <p:spPr bwMode="auto">
              <a:xfrm>
                <a:off x="3023" y="2463"/>
                <a:ext cx="16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800">
                    <a:solidFill>
                      <a:schemeClr val="tx1"/>
                    </a:solidFill>
                  </a:rPr>
                  <a:t>Y</a:t>
                </a:r>
              </a:p>
            </p:txBody>
          </p:sp>
          <p:sp>
            <p:nvSpPr>
              <p:cNvPr id="49" name="Line 37">
                <a:extLst>
                  <a:ext uri="{FF2B5EF4-FFF2-40B4-BE49-F238E27FC236}">
                    <a16:creationId xmlns:a16="http://schemas.microsoft.com/office/drawing/2014/main" id="{262C48DE-CE88-7A43-9C1E-4340D005666B}"/>
                  </a:ext>
                </a:extLst>
              </p:cNvPr>
              <p:cNvSpPr>
                <a:spLocks noChangeShapeType="1"/>
              </p:cNvSpPr>
              <p:nvPr/>
            </p:nvSpPr>
            <p:spPr bwMode="auto">
              <a:xfrm flipV="1">
                <a:off x="2728" y="2266"/>
                <a:ext cx="251" cy="310"/>
              </a:xfrm>
              <a:prstGeom prst="line">
                <a:avLst/>
              </a:prstGeom>
              <a:noFill/>
              <a:ln w="9360" cap="rnd">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sp>
            <p:nvSpPr>
              <p:cNvPr id="50" name="Line 38">
                <a:extLst>
                  <a:ext uri="{FF2B5EF4-FFF2-40B4-BE49-F238E27FC236}">
                    <a16:creationId xmlns:a16="http://schemas.microsoft.com/office/drawing/2014/main" id="{1FA81580-2FB7-A940-80F4-EE444609EED8}"/>
                  </a:ext>
                </a:extLst>
              </p:cNvPr>
              <p:cNvSpPr>
                <a:spLocks noChangeShapeType="1"/>
              </p:cNvSpPr>
              <p:nvPr/>
            </p:nvSpPr>
            <p:spPr bwMode="auto">
              <a:xfrm flipH="1" flipV="1">
                <a:off x="2710" y="2568"/>
                <a:ext cx="337" cy="227"/>
              </a:xfrm>
              <a:prstGeom prst="line">
                <a:avLst/>
              </a:prstGeom>
              <a:noFill/>
              <a:ln w="9360" cap="rnd">
                <a:solidFill>
                  <a:srgbClr val="000000"/>
                </a:solidFill>
                <a:prstDash val="sysDot"/>
                <a:round/>
                <a:headEnd type="triangle" w="med" len="med"/>
                <a:tailEn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grpSp>
            <p:nvGrpSpPr>
              <p:cNvPr id="51" name="Group 39">
                <a:extLst>
                  <a:ext uri="{FF2B5EF4-FFF2-40B4-BE49-F238E27FC236}">
                    <a16:creationId xmlns:a16="http://schemas.microsoft.com/office/drawing/2014/main" id="{788F4884-2032-2242-81FA-E81637E17B07}"/>
                  </a:ext>
                </a:extLst>
              </p:cNvPr>
              <p:cNvGrpSpPr>
                <a:grpSpLocks/>
              </p:cNvGrpSpPr>
              <p:nvPr/>
            </p:nvGrpSpPr>
            <p:grpSpPr bwMode="auto">
              <a:xfrm>
                <a:off x="2712" y="2302"/>
                <a:ext cx="181" cy="44"/>
                <a:chOff x="2712" y="2302"/>
                <a:chExt cx="181" cy="44"/>
              </a:xfrm>
            </p:grpSpPr>
            <p:sp>
              <p:nvSpPr>
                <p:cNvPr id="63" name="AutoShape 40">
                  <a:extLst>
                    <a:ext uri="{FF2B5EF4-FFF2-40B4-BE49-F238E27FC236}">
                      <a16:creationId xmlns:a16="http://schemas.microsoft.com/office/drawing/2014/main" id="{54C20137-A104-2342-8B5B-F3009019E6D0}"/>
                    </a:ext>
                  </a:extLst>
                </p:cNvPr>
                <p:cNvSpPr>
                  <a:spLocks noChangeArrowheads="1"/>
                </p:cNvSpPr>
                <p:nvPr/>
              </p:nvSpPr>
              <p:spPr bwMode="auto">
                <a:xfrm>
                  <a:off x="2712" y="2302"/>
                  <a:ext cx="180" cy="44"/>
                </a:xfrm>
                <a:prstGeom prst="roundRect">
                  <a:avLst>
                    <a:gd name="adj" fmla="val 226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b="1">
                      <a:solidFill>
                        <a:srgbClr val="000080"/>
                      </a:solidFill>
                      <a:latin typeface="Times New Roman" panose="02020603050405020304" pitchFamily="18" charset="0"/>
                      <a:ea typeface="HG Mincho Light J" charset="0"/>
                      <a:cs typeface="HG Mincho Light J" charset="0"/>
                    </a:defRPr>
                  </a:lvl1pPr>
                  <a:lvl2pPr marL="37931725" indent="-37474525">
                    <a:defRPr sz="2400" b="1">
                      <a:solidFill>
                        <a:srgbClr val="000080"/>
                      </a:solidFill>
                      <a:latin typeface="Times New Roman" panose="02020603050405020304" pitchFamily="18" charset="0"/>
                      <a:ea typeface="HG Mincho Light J" charset="0"/>
                      <a:cs typeface="HG Mincho Light J" charset="0"/>
                    </a:defRPr>
                  </a:lvl2pPr>
                  <a:lvl3pPr>
                    <a:defRPr sz="2400" b="1">
                      <a:solidFill>
                        <a:srgbClr val="000080"/>
                      </a:solidFill>
                      <a:latin typeface="Times New Roman" panose="02020603050405020304" pitchFamily="18" charset="0"/>
                      <a:ea typeface="HG Mincho Light J" charset="0"/>
                      <a:cs typeface="HG Mincho Light J" charset="0"/>
                    </a:defRPr>
                  </a:lvl3pPr>
                  <a:lvl4pPr>
                    <a:defRPr sz="2400" b="1">
                      <a:solidFill>
                        <a:srgbClr val="000080"/>
                      </a:solidFill>
                      <a:latin typeface="Times New Roman" panose="02020603050405020304" pitchFamily="18" charset="0"/>
                      <a:ea typeface="HG Mincho Light J" charset="0"/>
                      <a:cs typeface="HG Mincho Light J" charset="0"/>
                    </a:defRPr>
                  </a:lvl4pPr>
                  <a:lvl5pPr>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9pPr>
                </a:lstStyle>
                <a:p>
                  <a:endParaRPr lang="en-US" altLang="en-US"/>
                </a:p>
              </p:txBody>
            </p:sp>
            <p:sp>
              <p:nvSpPr>
                <p:cNvPr id="64" name="Freeform 41">
                  <a:extLst>
                    <a:ext uri="{FF2B5EF4-FFF2-40B4-BE49-F238E27FC236}">
                      <a16:creationId xmlns:a16="http://schemas.microsoft.com/office/drawing/2014/main" id="{D2BDFA59-B921-3940-8243-585C9D8C43D9}"/>
                    </a:ext>
                  </a:extLst>
                </p:cNvPr>
                <p:cNvSpPr>
                  <a:spLocks noChangeArrowheads="1"/>
                </p:cNvSpPr>
                <p:nvPr/>
              </p:nvSpPr>
              <p:spPr bwMode="auto">
                <a:xfrm>
                  <a:off x="2714" y="2302"/>
                  <a:ext cx="180" cy="45"/>
                </a:xfrm>
                <a:custGeom>
                  <a:avLst/>
                  <a:gdLst>
                    <a:gd name="T0" fmla="*/ 793 w 794"/>
                    <a:gd name="T1" fmla="*/ 199 h 200"/>
                    <a:gd name="T2" fmla="*/ 767 w 794"/>
                    <a:gd name="T3" fmla="*/ 181 h 200"/>
                    <a:gd name="T4" fmla="*/ 741 w 794"/>
                    <a:gd name="T5" fmla="*/ 165 h 200"/>
                    <a:gd name="T6" fmla="*/ 711 w 794"/>
                    <a:gd name="T7" fmla="*/ 148 h 200"/>
                    <a:gd name="T8" fmla="*/ 681 w 794"/>
                    <a:gd name="T9" fmla="*/ 132 h 200"/>
                    <a:gd name="T10" fmla="*/ 648 w 794"/>
                    <a:gd name="T11" fmla="*/ 118 h 200"/>
                    <a:gd name="T12" fmla="*/ 614 w 794"/>
                    <a:gd name="T13" fmla="*/ 104 h 200"/>
                    <a:gd name="T14" fmla="*/ 577 w 794"/>
                    <a:gd name="T15" fmla="*/ 89 h 200"/>
                    <a:gd name="T16" fmla="*/ 541 w 794"/>
                    <a:gd name="T17" fmla="*/ 76 h 200"/>
                    <a:gd name="T18" fmla="*/ 499 w 794"/>
                    <a:gd name="T19" fmla="*/ 66 h 200"/>
                    <a:gd name="T20" fmla="*/ 459 w 794"/>
                    <a:gd name="T21" fmla="*/ 55 h 200"/>
                    <a:gd name="T22" fmla="*/ 417 w 794"/>
                    <a:gd name="T23" fmla="*/ 44 h 200"/>
                    <a:gd name="T24" fmla="*/ 374 w 794"/>
                    <a:gd name="T25" fmla="*/ 35 h 200"/>
                    <a:gd name="T26" fmla="*/ 329 w 794"/>
                    <a:gd name="T27" fmla="*/ 27 h 200"/>
                    <a:gd name="T28" fmla="*/ 285 w 794"/>
                    <a:gd name="T29" fmla="*/ 21 h 200"/>
                    <a:gd name="T30" fmla="*/ 237 w 794"/>
                    <a:gd name="T31" fmla="*/ 15 h 200"/>
                    <a:gd name="T32" fmla="*/ 191 w 794"/>
                    <a:gd name="T33" fmla="*/ 10 h 200"/>
                    <a:gd name="T34" fmla="*/ 143 w 794"/>
                    <a:gd name="T35" fmla="*/ 6 h 200"/>
                    <a:gd name="T36" fmla="*/ 95 w 794"/>
                    <a:gd name="T37" fmla="*/ 3 h 200"/>
                    <a:gd name="T38" fmla="*/ 48 w 794"/>
                    <a:gd name="T39" fmla="*/ 1 h 200"/>
                    <a:gd name="T40" fmla="*/ 0 w 794"/>
                    <a:gd name="T41" fmla="*/ 0 h 2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4"/>
                    <a:gd name="T64" fmla="*/ 0 h 200"/>
                    <a:gd name="T65" fmla="*/ 794 w 794"/>
                    <a:gd name="T66" fmla="*/ 200 h 2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4" h="200">
                      <a:moveTo>
                        <a:pt x="793" y="199"/>
                      </a:moveTo>
                      <a:lnTo>
                        <a:pt x="767" y="181"/>
                      </a:lnTo>
                      <a:lnTo>
                        <a:pt x="741" y="165"/>
                      </a:lnTo>
                      <a:lnTo>
                        <a:pt x="711" y="148"/>
                      </a:lnTo>
                      <a:lnTo>
                        <a:pt x="681" y="132"/>
                      </a:lnTo>
                      <a:lnTo>
                        <a:pt x="648" y="118"/>
                      </a:lnTo>
                      <a:lnTo>
                        <a:pt x="614" y="104"/>
                      </a:lnTo>
                      <a:lnTo>
                        <a:pt x="577" y="89"/>
                      </a:lnTo>
                      <a:lnTo>
                        <a:pt x="541" y="76"/>
                      </a:lnTo>
                      <a:lnTo>
                        <a:pt x="499" y="66"/>
                      </a:lnTo>
                      <a:lnTo>
                        <a:pt x="459" y="55"/>
                      </a:lnTo>
                      <a:lnTo>
                        <a:pt x="417" y="44"/>
                      </a:lnTo>
                      <a:lnTo>
                        <a:pt x="374" y="35"/>
                      </a:lnTo>
                      <a:lnTo>
                        <a:pt x="329" y="27"/>
                      </a:lnTo>
                      <a:lnTo>
                        <a:pt x="285" y="21"/>
                      </a:lnTo>
                      <a:lnTo>
                        <a:pt x="237" y="15"/>
                      </a:lnTo>
                      <a:lnTo>
                        <a:pt x="191" y="10"/>
                      </a:lnTo>
                      <a:lnTo>
                        <a:pt x="143" y="6"/>
                      </a:lnTo>
                      <a:lnTo>
                        <a:pt x="95" y="3"/>
                      </a:lnTo>
                      <a:lnTo>
                        <a:pt x="48" y="1"/>
                      </a:lnTo>
                      <a:lnTo>
                        <a:pt x="0" y="0"/>
                      </a:lnTo>
                    </a:path>
                  </a:pathLst>
                </a:cu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a:solidFill>
                        <a:srgbClr val="000080"/>
                      </a:solidFill>
                      <a:latin typeface="Times New Roman" panose="02020603050405020304" pitchFamily="18" charset="0"/>
                      <a:ea typeface="HG Mincho Light J" charset="0"/>
                      <a:cs typeface="HG Mincho Light J" charset="0"/>
                    </a:defRPr>
                  </a:lvl1pPr>
                  <a:lvl2pPr marL="37931725" indent="-37474525">
                    <a:defRPr sz="2400" b="1">
                      <a:solidFill>
                        <a:srgbClr val="000080"/>
                      </a:solidFill>
                      <a:latin typeface="Times New Roman" panose="02020603050405020304" pitchFamily="18" charset="0"/>
                      <a:ea typeface="HG Mincho Light J" charset="0"/>
                      <a:cs typeface="HG Mincho Light J" charset="0"/>
                    </a:defRPr>
                  </a:lvl2pPr>
                  <a:lvl3pPr>
                    <a:defRPr sz="2400" b="1">
                      <a:solidFill>
                        <a:srgbClr val="000080"/>
                      </a:solidFill>
                      <a:latin typeface="Times New Roman" panose="02020603050405020304" pitchFamily="18" charset="0"/>
                      <a:ea typeface="HG Mincho Light J" charset="0"/>
                      <a:cs typeface="HG Mincho Light J" charset="0"/>
                    </a:defRPr>
                  </a:lvl3pPr>
                  <a:lvl4pPr>
                    <a:defRPr sz="2400" b="1">
                      <a:solidFill>
                        <a:srgbClr val="000080"/>
                      </a:solidFill>
                      <a:latin typeface="Times New Roman" panose="02020603050405020304" pitchFamily="18" charset="0"/>
                      <a:ea typeface="HG Mincho Light J" charset="0"/>
                      <a:cs typeface="HG Mincho Light J" charset="0"/>
                    </a:defRPr>
                  </a:lvl4pPr>
                  <a:lvl5pPr>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9pPr>
                </a:lstStyle>
                <a:p>
                  <a:endParaRPr lang="en-US" altLang="en-US"/>
                </a:p>
              </p:txBody>
            </p:sp>
          </p:grpSp>
          <p:sp>
            <p:nvSpPr>
              <p:cNvPr id="52" name="Text Box 42">
                <a:extLst>
                  <a:ext uri="{FF2B5EF4-FFF2-40B4-BE49-F238E27FC236}">
                    <a16:creationId xmlns:a16="http://schemas.microsoft.com/office/drawing/2014/main" id="{78092DAB-4D1C-9945-A4C9-6A0338EF04E5}"/>
                  </a:ext>
                </a:extLst>
              </p:cNvPr>
              <p:cNvSpPr txBox="1">
                <a:spLocks noChangeArrowheads="1"/>
              </p:cNvSpPr>
              <p:nvPr/>
            </p:nvSpPr>
            <p:spPr bwMode="auto">
              <a:xfrm>
                <a:off x="2729" y="2206"/>
                <a:ext cx="17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98000"/>
                  </a:lnSpc>
                </a:pPr>
                <a:r>
                  <a:rPr lang="en-GB" altLang="en-US" sz="800" i="1">
                    <a:solidFill>
                      <a:schemeClr val="tx1"/>
                    </a:solidFill>
                    <a:latin typeface="Symbol" pitchFamily="2" charset="2"/>
                  </a:rPr>
                  <a:t></a:t>
                </a:r>
              </a:p>
            </p:txBody>
          </p:sp>
          <p:sp>
            <p:nvSpPr>
              <p:cNvPr id="53" name="Text Box 43">
                <a:extLst>
                  <a:ext uri="{FF2B5EF4-FFF2-40B4-BE49-F238E27FC236}">
                    <a16:creationId xmlns:a16="http://schemas.microsoft.com/office/drawing/2014/main" id="{DA2870D1-6980-6F48-8D3A-1CFADD7FD78B}"/>
                  </a:ext>
                </a:extLst>
              </p:cNvPr>
              <p:cNvSpPr txBox="1">
                <a:spLocks noChangeArrowheads="1"/>
              </p:cNvSpPr>
              <p:nvPr/>
            </p:nvSpPr>
            <p:spPr bwMode="auto">
              <a:xfrm>
                <a:off x="3026" y="2747"/>
                <a:ext cx="281"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800">
                    <a:solidFill>
                      <a:schemeClr val="tx1"/>
                    </a:solidFill>
                  </a:rPr>
                  <a:t>Y’</a:t>
                </a:r>
              </a:p>
            </p:txBody>
          </p:sp>
          <p:sp>
            <p:nvSpPr>
              <p:cNvPr id="54" name="Text Box 44">
                <a:extLst>
                  <a:ext uri="{FF2B5EF4-FFF2-40B4-BE49-F238E27FC236}">
                    <a16:creationId xmlns:a16="http://schemas.microsoft.com/office/drawing/2014/main" id="{31A3364F-E716-644F-B212-AC15D100EEDC}"/>
                  </a:ext>
                </a:extLst>
              </p:cNvPr>
              <p:cNvSpPr txBox="1">
                <a:spLocks noChangeArrowheads="1"/>
              </p:cNvSpPr>
              <p:nvPr/>
            </p:nvSpPr>
            <p:spPr bwMode="auto">
              <a:xfrm>
                <a:off x="2848" y="2177"/>
                <a:ext cx="211"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800">
                    <a:solidFill>
                      <a:schemeClr val="tx1"/>
                    </a:solidFill>
                  </a:rPr>
                  <a:t>X’</a:t>
                </a:r>
              </a:p>
            </p:txBody>
          </p:sp>
          <p:sp>
            <p:nvSpPr>
              <p:cNvPr id="55" name="Line 45">
                <a:extLst>
                  <a:ext uri="{FF2B5EF4-FFF2-40B4-BE49-F238E27FC236}">
                    <a16:creationId xmlns:a16="http://schemas.microsoft.com/office/drawing/2014/main" id="{3CA6C23C-C087-DD40-AA60-87AA7FBB8D7D}"/>
                  </a:ext>
                </a:extLst>
              </p:cNvPr>
              <p:cNvSpPr>
                <a:spLocks noChangeShapeType="1"/>
              </p:cNvSpPr>
              <p:nvPr/>
            </p:nvSpPr>
            <p:spPr bwMode="auto">
              <a:xfrm flipV="1">
                <a:off x="2640" y="2887"/>
                <a:ext cx="1" cy="294"/>
              </a:xfrm>
              <a:prstGeom prst="line">
                <a:avLst/>
              </a:prstGeom>
              <a:noFill/>
              <a:ln w="126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sp>
            <p:nvSpPr>
              <p:cNvPr id="56" name="Line 46">
                <a:extLst>
                  <a:ext uri="{FF2B5EF4-FFF2-40B4-BE49-F238E27FC236}">
                    <a16:creationId xmlns:a16="http://schemas.microsoft.com/office/drawing/2014/main" id="{2A78E834-0B7D-DE47-88C3-1F90E6AB61FE}"/>
                  </a:ext>
                </a:extLst>
              </p:cNvPr>
              <p:cNvSpPr>
                <a:spLocks noChangeShapeType="1"/>
              </p:cNvSpPr>
              <p:nvPr/>
            </p:nvSpPr>
            <p:spPr bwMode="auto">
              <a:xfrm>
                <a:off x="2640" y="3177"/>
                <a:ext cx="288" cy="1"/>
              </a:xfrm>
              <a:prstGeom prst="line">
                <a:avLst/>
              </a:prstGeom>
              <a:noFill/>
              <a:ln w="126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sp>
            <p:nvSpPr>
              <p:cNvPr id="57" name="Text Box 47">
                <a:extLst>
                  <a:ext uri="{FF2B5EF4-FFF2-40B4-BE49-F238E27FC236}">
                    <a16:creationId xmlns:a16="http://schemas.microsoft.com/office/drawing/2014/main" id="{EE05E3A6-A683-3346-8A1C-DA7E42A9F53B}"/>
                  </a:ext>
                </a:extLst>
              </p:cNvPr>
              <p:cNvSpPr txBox="1">
                <a:spLocks noChangeArrowheads="1"/>
              </p:cNvSpPr>
              <p:nvPr/>
            </p:nvSpPr>
            <p:spPr bwMode="auto">
              <a:xfrm>
                <a:off x="2592" y="2795"/>
                <a:ext cx="18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800">
                    <a:solidFill>
                      <a:schemeClr val="tx1"/>
                    </a:solidFill>
                  </a:rPr>
                  <a:t>Xs</a:t>
                </a:r>
              </a:p>
            </p:txBody>
          </p:sp>
          <p:sp>
            <p:nvSpPr>
              <p:cNvPr id="58" name="Text Box 48">
                <a:extLst>
                  <a:ext uri="{FF2B5EF4-FFF2-40B4-BE49-F238E27FC236}">
                    <a16:creationId xmlns:a16="http://schemas.microsoft.com/office/drawing/2014/main" id="{F5EEE44C-F14A-CE4E-AB5B-CD55BFC8A44B}"/>
                  </a:ext>
                </a:extLst>
              </p:cNvPr>
              <p:cNvSpPr txBox="1">
                <a:spLocks noChangeArrowheads="1"/>
              </p:cNvSpPr>
              <p:nvPr/>
            </p:nvSpPr>
            <p:spPr bwMode="auto">
              <a:xfrm>
                <a:off x="2784" y="3034"/>
                <a:ext cx="18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800">
                    <a:solidFill>
                      <a:schemeClr val="tx1"/>
                    </a:solidFill>
                  </a:rPr>
                  <a:t>Ys</a:t>
                </a:r>
              </a:p>
            </p:txBody>
          </p:sp>
          <p:sp>
            <p:nvSpPr>
              <p:cNvPr id="59" name="Oval 49">
                <a:extLst>
                  <a:ext uri="{FF2B5EF4-FFF2-40B4-BE49-F238E27FC236}">
                    <a16:creationId xmlns:a16="http://schemas.microsoft.com/office/drawing/2014/main" id="{945654CD-1D9E-4644-BE1E-6B71AAB1EE49}"/>
                  </a:ext>
                </a:extLst>
              </p:cNvPr>
              <p:cNvSpPr>
                <a:spLocks noChangeArrowheads="1"/>
              </p:cNvSpPr>
              <p:nvPr/>
            </p:nvSpPr>
            <p:spPr bwMode="auto">
              <a:xfrm>
                <a:off x="3193" y="1938"/>
                <a:ext cx="48" cy="48"/>
              </a:xfrm>
              <a:prstGeom prst="ellipse">
                <a:avLst/>
              </a:prstGeom>
              <a:solidFill>
                <a:srgbClr val="000000"/>
              </a:solidFill>
              <a:ln w="12600">
                <a:solidFill>
                  <a:srgbClr val="000000"/>
                </a:solidFill>
                <a:round/>
                <a:headEnd/>
                <a:tailEnd/>
              </a:ln>
            </p:spPr>
            <p:txBody>
              <a:bodyPr wrap="none" anchor="ctr"/>
              <a:lstStyle>
                <a:lvl1pPr>
                  <a:defRPr sz="2400" b="1">
                    <a:solidFill>
                      <a:srgbClr val="000080"/>
                    </a:solidFill>
                    <a:latin typeface="Times New Roman" panose="02020603050405020304" pitchFamily="18" charset="0"/>
                    <a:ea typeface="HG Mincho Light J" charset="0"/>
                    <a:cs typeface="HG Mincho Light J" charset="0"/>
                  </a:defRPr>
                </a:lvl1pPr>
                <a:lvl2pPr marL="37931725" indent="-37474525">
                  <a:defRPr sz="2400" b="1">
                    <a:solidFill>
                      <a:srgbClr val="000080"/>
                    </a:solidFill>
                    <a:latin typeface="Times New Roman" panose="02020603050405020304" pitchFamily="18" charset="0"/>
                    <a:ea typeface="HG Mincho Light J" charset="0"/>
                    <a:cs typeface="HG Mincho Light J" charset="0"/>
                  </a:defRPr>
                </a:lvl2pPr>
                <a:lvl3pPr>
                  <a:defRPr sz="2400" b="1">
                    <a:solidFill>
                      <a:srgbClr val="000080"/>
                    </a:solidFill>
                    <a:latin typeface="Times New Roman" panose="02020603050405020304" pitchFamily="18" charset="0"/>
                    <a:ea typeface="HG Mincho Light J" charset="0"/>
                    <a:cs typeface="HG Mincho Light J" charset="0"/>
                  </a:defRPr>
                </a:lvl3pPr>
                <a:lvl4pPr>
                  <a:defRPr sz="2400" b="1">
                    <a:solidFill>
                      <a:srgbClr val="000080"/>
                    </a:solidFill>
                    <a:latin typeface="Times New Roman" panose="02020603050405020304" pitchFamily="18" charset="0"/>
                    <a:ea typeface="HG Mincho Light J" charset="0"/>
                    <a:cs typeface="HG Mincho Light J" charset="0"/>
                  </a:defRPr>
                </a:lvl4pPr>
                <a:lvl5pPr>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9pPr>
              </a:lstStyle>
              <a:p>
                <a:endParaRPr lang="en-US" altLang="en-US"/>
              </a:p>
            </p:txBody>
          </p:sp>
          <p:sp>
            <p:nvSpPr>
              <p:cNvPr id="60" name="Text Box 50">
                <a:extLst>
                  <a:ext uri="{FF2B5EF4-FFF2-40B4-BE49-F238E27FC236}">
                    <a16:creationId xmlns:a16="http://schemas.microsoft.com/office/drawing/2014/main" id="{D0377056-15F5-ED4E-B4AA-12197970C819}"/>
                  </a:ext>
                </a:extLst>
              </p:cNvPr>
              <p:cNvSpPr txBox="1">
                <a:spLocks noChangeArrowheads="1"/>
              </p:cNvSpPr>
              <p:nvPr/>
            </p:nvSpPr>
            <p:spPr bwMode="auto">
              <a:xfrm>
                <a:off x="3165" y="1795"/>
                <a:ext cx="333"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1200" i="1">
                    <a:solidFill>
                      <a:schemeClr val="tx1"/>
                    </a:solidFill>
                  </a:rPr>
                  <a:t>(x</a:t>
                </a:r>
                <a:r>
                  <a:rPr lang="en-GB" altLang="en-US" sz="1200" i="1" baseline="-25000">
                    <a:solidFill>
                      <a:schemeClr val="tx1"/>
                    </a:solidFill>
                  </a:rPr>
                  <a:t> </a:t>
                </a:r>
                <a:r>
                  <a:rPr lang="en-GB" altLang="en-US" sz="1200" i="1">
                    <a:solidFill>
                      <a:schemeClr val="tx1"/>
                    </a:solidFill>
                  </a:rPr>
                  <a:t>, y)</a:t>
                </a:r>
              </a:p>
            </p:txBody>
          </p:sp>
          <p:sp>
            <p:nvSpPr>
              <p:cNvPr id="61" name="Text Box 51">
                <a:extLst>
                  <a:ext uri="{FF2B5EF4-FFF2-40B4-BE49-F238E27FC236}">
                    <a16:creationId xmlns:a16="http://schemas.microsoft.com/office/drawing/2014/main" id="{1E609E6F-FC0E-D84A-9D17-F97449C3C685}"/>
                  </a:ext>
                </a:extLst>
              </p:cNvPr>
              <p:cNvSpPr txBox="1">
                <a:spLocks noChangeArrowheads="1"/>
              </p:cNvSpPr>
              <p:nvPr/>
            </p:nvSpPr>
            <p:spPr bwMode="auto">
              <a:xfrm>
                <a:off x="2544" y="3225"/>
                <a:ext cx="55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1200" i="1" dirty="0">
                    <a:solidFill>
                      <a:schemeClr val="tx1"/>
                    </a:solidFill>
                  </a:rPr>
                  <a:t>Site Frame</a:t>
                </a:r>
              </a:p>
            </p:txBody>
          </p:sp>
          <p:sp>
            <p:nvSpPr>
              <p:cNvPr id="62" name="Line 52">
                <a:extLst>
                  <a:ext uri="{FF2B5EF4-FFF2-40B4-BE49-F238E27FC236}">
                    <a16:creationId xmlns:a16="http://schemas.microsoft.com/office/drawing/2014/main" id="{DEC132F7-220B-DA4C-ABBE-FC4337BF245A}"/>
                  </a:ext>
                </a:extLst>
              </p:cNvPr>
              <p:cNvSpPr>
                <a:spLocks noChangeShapeType="1"/>
              </p:cNvSpPr>
              <p:nvPr/>
            </p:nvSpPr>
            <p:spPr bwMode="auto">
              <a:xfrm flipV="1">
                <a:off x="2736" y="1981"/>
                <a:ext cx="478" cy="581"/>
              </a:xfrm>
              <a:prstGeom prst="line">
                <a:avLst/>
              </a:prstGeom>
              <a:noFill/>
              <a:ln w="12600"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grpSp>
        <p:grpSp>
          <p:nvGrpSpPr>
            <p:cNvPr id="69" name="Group 55">
              <a:extLst>
                <a:ext uri="{FF2B5EF4-FFF2-40B4-BE49-F238E27FC236}">
                  <a16:creationId xmlns:a16="http://schemas.microsoft.com/office/drawing/2014/main" id="{21D0C0DE-87FA-D444-8888-BB8CEB02C1E5}"/>
                </a:ext>
              </a:extLst>
            </p:cNvPr>
            <p:cNvGrpSpPr>
              <a:grpSpLocks/>
            </p:cNvGrpSpPr>
            <p:nvPr/>
          </p:nvGrpSpPr>
          <p:grpSpPr bwMode="auto">
            <a:xfrm>
              <a:off x="6392379" y="1750929"/>
              <a:ext cx="2007319" cy="3194890"/>
              <a:chOff x="4033" y="1397"/>
              <a:chExt cx="1308" cy="2008"/>
            </a:xfrm>
          </p:grpSpPr>
          <p:pic>
            <p:nvPicPr>
              <p:cNvPr id="70" name="Picture 56">
                <a:extLst>
                  <a:ext uri="{FF2B5EF4-FFF2-40B4-BE49-F238E27FC236}">
                    <a16:creationId xmlns:a16="http://schemas.microsoft.com/office/drawing/2014/main" id="{C293816D-ACE1-6548-9B7B-47C155D014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9" y="1653"/>
                <a:ext cx="530"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57">
                <a:extLst>
                  <a:ext uri="{FF2B5EF4-FFF2-40B4-BE49-F238E27FC236}">
                    <a16:creationId xmlns:a16="http://schemas.microsoft.com/office/drawing/2014/main" id="{94598B7B-33F1-A940-B0CE-789CEE233F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 y="2993"/>
                <a:ext cx="530"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 name="Group 58">
                <a:extLst>
                  <a:ext uri="{FF2B5EF4-FFF2-40B4-BE49-F238E27FC236}">
                    <a16:creationId xmlns:a16="http://schemas.microsoft.com/office/drawing/2014/main" id="{1B471D0E-6D45-E246-B49F-7868F5A2EAF8}"/>
                  </a:ext>
                </a:extLst>
              </p:cNvPr>
              <p:cNvGrpSpPr>
                <a:grpSpLocks/>
              </p:cNvGrpSpPr>
              <p:nvPr/>
            </p:nvGrpSpPr>
            <p:grpSpPr bwMode="auto">
              <a:xfrm>
                <a:off x="4875" y="2809"/>
                <a:ext cx="357" cy="392"/>
                <a:chOff x="4875" y="2809"/>
                <a:chExt cx="357" cy="392"/>
              </a:xfrm>
            </p:grpSpPr>
            <p:sp>
              <p:nvSpPr>
                <p:cNvPr id="88" name="Line 59">
                  <a:extLst>
                    <a:ext uri="{FF2B5EF4-FFF2-40B4-BE49-F238E27FC236}">
                      <a16:creationId xmlns:a16="http://schemas.microsoft.com/office/drawing/2014/main" id="{35D6BEBC-13A7-D74D-A7A3-E8DC378254E7}"/>
                    </a:ext>
                  </a:extLst>
                </p:cNvPr>
                <p:cNvSpPr>
                  <a:spLocks noChangeShapeType="1"/>
                </p:cNvSpPr>
                <p:nvPr/>
              </p:nvSpPr>
              <p:spPr bwMode="auto">
                <a:xfrm flipV="1">
                  <a:off x="4877" y="2808"/>
                  <a:ext cx="1" cy="392"/>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sp>
              <p:nvSpPr>
                <p:cNvPr id="89" name="Line 60">
                  <a:extLst>
                    <a:ext uri="{FF2B5EF4-FFF2-40B4-BE49-F238E27FC236}">
                      <a16:creationId xmlns:a16="http://schemas.microsoft.com/office/drawing/2014/main" id="{30148430-BEB6-D24A-957B-66796059ABC8}"/>
                    </a:ext>
                  </a:extLst>
                </p:cNvPr>
                <p:cNvSpPr>
                  <a:spLocks noChangeShapeType="1"/>
                </p:cNvSpPr>
                <p:nvPr/>
              </p:nvSpPr>
              <p:spPr bwMode="auto">
                <a:xfrm flipH="1">
                  <a:off x="4875" y="3201"/>
                  <a:ext cx="359" cy="1"/>
                </a:xfrm>
                <a:prstGeom prst="line">
                  <a:avLst/>
                </a:prstGeom>
                <a:noFill/>
                <a:ln w="936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grpSp>
          <p:sp>
            <p:nvSpPr>
              <p:cNvPr id="73" name="Text Box 61">
                <a:extLst>
                  <a:ext uri="{FF2B5EF4-FFF2-40B4-BE49-F238E27FC236}">
                    <a16:creationId xmlns:a16="http://schemas.microsoft.com/office/drawing/2014/main" id="{FF3CD812-0BAF-6B43-A5DF-6FF987012162}"/>
                  </a:ext>
                </a:extLst>
              </p:cNvPr>
              <p:cNvSpPr txBox="1">
                <a:spLocks noChangeArrowheads="1"/>
              </p:cNvSpPr>
              <p:nvPr/>
            </p:nvSpPr>
            <p:spPr bwMode="auto">
              <a:xfrm>
                <a:off x="4846" y="2753"/>
                <a:ext cx="16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800">
                    <a:solidFill>
                      <a:schemeClr val="tx1"/>
                    </a:solidFill>
                  </a:rPr>
                  <a:t>X</a:t>
                </a:r>
              </a:p>
            </p:txBody>
          </p:sp>
          <p:sp>
            <p:nvSpPr>
              <p:cNvPr id="74" name="Text Box 62">
                <a:extLst>
                  <a:ext uri="{FF2B5EF4-FFF2-40B4-BE49-F238E27FC236}">
                    <a16:creationId xmlns:a16="http://schemas.microsoft.com/office/drawing/2014/main" id="{B60F0ECA-83E1-2D4A-A1ED-CA43CAB28B31}"/>
                  </a:ext>
                </a:extLst>
              </p:cNvPr>
              <p:cNvSpPr txBox="1">
                <a:spLocks noChangeArrowheads="1"/>
              </p:cNvSpPr>
              <p:nvPr/>
            </p:nvSpPr>
            <p:spPr bwMode="auto">
              <a:xfrm>
                <a:off x="5181" y="3088"/>
                <a:ext cx="16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800">
                    <a:solidFill>
                      <a:schemeClr val="tx1"/>
                    </a:solidFill>
                  </a:rPr>
                  <a:t>Y</a:t>
                </a:r>
              </a:p>
            </p:txBody>
          </p:sp>
          <p:sp>
            <p:nvSpPr>
              <p:cNvPr id="75" name="Line 63">
                <a:extLst>
                  <a:ext uri="{FF2B5EF4-FFF2-40B4-BE49-F238E27FC236}">
                    <a16:creationId xmlns:a16="http://schemas.microsoft.com/office/drawing/2014/main" id="{62CC16DA-B69C-DD49-A3E5-80A47F4BCB9B}"/>
                  </a:ext>
                </a:extLst>
              </p:cNvPr>
              <p:cNvSpPr>
                <a:spLocks noChangeShapeType="1"/>
              </p:cNvSpPr>
              <p:nvPr/>
            </p:nvSpPr>
            <p:spPr bwMode="auto">
              <a:xfrm flipV="1">
                <a:off x="4792" y="1599"/>
                <a:ext cx="252" cy="312"/>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sp>
            <p:nvSpPr>
              <p:cNvPr id="76" name="Line 64">
                <a:extLst>
                  <a:ext uri="{FF2B5EF4-FFF2-40B4-BE49-F238E27FC236}">
                    <a16:creationId xmlns:a16="http://schemas.microsoft.com/office/drawing/2014/main" id="{8AA27C15-B88B-9A45-8539-679FCD629A54}"/>
                  </a:ext>
                </a:extLst>
              </p:cNvPr>
              <p:cNvSpPr>
                <a:spLocks noChangeShapeType="1"/>
              </p:cNvSpPr>
              <p:nvPr/>
            </p:nvSpPr>
            <p:spPr bwMode="auto">
              <a:xfrm flipH="1" flipV="1">
                <a:off x="4774" y="1904"/>
                <a:ext cx="338" cy="228"/>
              </a:xfrm>
              <a:prstGeom prst="line">
                <a:avLst/>
              </a:prstGeom>
              <a:noFill/>
              <a:ln w="936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sp>
            <p:nvSpPr>
              <p:cNvPr id="77" name="Line 65">
                <a:extLst>
                  <a:ext uri="{FF2B5EF4-FFF2-40B4-BE49-F238E27FC236}">
                    <a16:creationId xmlns:a16="http://schemas.microsoft.com/office/drawing/2014/main" id="{FA6E3570-759C-6A4A-8F01-D4E7CA62F856}"/>
                  </a:ext>
                </a:extLst>
              </p:cNvPr>
              <p:cNvSpPr>
                <a:spLocks noChangeShapeType="1"/>
              </p:cNvSpPr>
              <p:nvPr/>
            </p:nvSpPr>
            <p:spPr bwMode="auto">
              <a:xfrm flipV="1">
                <a:off x="4176" y="2412"/>
                <a:ext cx="1" cy="296"/>
              </a:xfrm>
              <a:prstGeom prst="line">
                <a:avLst/>
              </a:prstGeom>
              <a:noFill/>
              <a:ln w="126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sp>
            <p:nvSpPr>
              <p:cNvPr id="78" name="Line 66">
                <a:extLst>
                  <a:ext uri="{FF2B5EF4-FFF2-40B4-BE49-F238E27FC236}">
                    <a16:creationId xmlns:a16="http://schemas.microsoft.com/office/drawing/2014/main" id="{970AD981-A136-674B-9484-FC58DF17AA04}"/>
                  </a:ext>
                </a:extLst>
              </p:cNvPr>
              <p:cNvSpPr>
                <a:spLocks noChangeShapeType="1"/>
              </p:cNvSpPr>
              <p:nvPr/>
            </p:nvSpPr>
            <p:spPr bwMode="auto">
              <a:xfrm>
                <a:off x="4176" y="2705"/>
                <a:ext cx="288" cy="1"/>
              </a:xfrm>
              <a:prstGeom prst="line">
                <a:avLst/>
              </a:prstGeom>
              <a:noFill/>
              <a:ln w="126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sp>
            <p:nvSpPr>
              <p:cNvPr id="79" name="Text Box 67">
                <a:extLst>
                  <a:ext uri="{FF2B5EF4-FFF2-40B4-BE49-F238E27FC236}">
                    <a16:creationId xmlns:a16="http://schemas.microsoft.com/office/drawing/2014/main" id="{18150DB8-D39B-1349-949D-8FCD4FEAF6CB}"/>
                  </a:ext>
                </a:extLst>
              </p:cNvPr>
              <p:cNvSpPr txBox="1">
                <a:spLocks noChangeArrowheads="1"/>
              </p:cNvSpPr>
              <p:nvPr/>
            </p:nvSpPr>
            <p:spPr bwMode="auto">
              <a:xfrm>
                <a:off x="4128" y="2323"/>
                <a:ext cx="18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800">
                    <a:solidFill>
                      <a:schemeClr val="tx1"/>
                    </a:solidFill>
                  </a:rPr>
                  <a:t>Xs</a:t>
                </a:r>
              </a:p>
            </p:txBody>
          </p:sp>
          <p:sp>
            <p:nvSpPr>
              <p:cNvPr id="80" name="Text Box 68">
                <a:extLst>
                  <a:ext uri="{FF2B5EF4-FFF2-40B4-BE49-F238E27FC236}">
                    <a16:creationId xmlns:a16="http://schemas.microsoft.com/office/drawing/2014/main" id="{ADFE1458-845E-7141-AA52-CBEBFF589ABE}"/>
                  </a:ext>
                </a:extLst>
              </p:cNvPr>
              <p:cNvSpPr txBox="1">
                <a:spLocks noChangeArrowheads="1"/>
              </p:cNvSpPr>
              <p:nvPr/>
            </p:nvSpPr>
            <p:spPr bwMode="auto">
              <a:xfrm>
                <a:off x="4320" y="2562"/>
                <a:ext cx="185"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800">
                    <a:solidFill>
                      <a:schemeClr val="tx1"/>
                    </a:solidFill>
                  </a:rPr>
                  <a:t>Ys</a:t>
                </a:r>
              </a:p>
            </p:txBody>
          </p:sp>
          <p:sp>
            <p:nvSpPr>
              <p:cNvPr id="81" name="Oval 69">
                <a:extLst>
                  <a:ext uri="{FF2B5EF4-FFF2-40B4-BE49-F238E27FC236}">
                    <a16:creationId xmlns:a16="http://schemas.microsoft.com/office/drawing/2014/main" id="{7D254437-D066-5442-B83A-FC7720727C14}"/>
                  </a:ext>
                </a:extLst>
              </p:cNvPr>
              <p:cNvSpPr>
                <a:spLocks noChangeArrowheads="1"/>
              </p:cNvSpPr>
              <p:nvPr/>
            </p:nvSpPr>
            <p:spPr bwMode="auto">
              <a:xfrm>
                <a:off x="4751" y="1652"/>
                <a:ext cx="48" cy="48"/>
              </a:xfrm>
              <a:prstGeom prst="ellipse">
                <a:avLst/>
              </a:prstGeom>
              <a:solidFill>
                <a:srgbClr val="000000"/>
              </a:solidFill>
              <a:ln w="12600">
                <a:solidFill>
                  <a:srgbClr val="000000"/>
                </a:solidFill>
                <a:round/>
                <a:headEnd/>
                <a:tailEnd/>
              </a:ln>
            </p:spPr>
            <p:txBody>
              <a:bodyPr wrap="none" anchor="ctr"/>
              <a:lstStyle>
                <a:lvl1pPr>
                  <a:defRPr sz="2400" b="1">
                    <a:solidFill>
                      <a:srgbClr val="000080"/>
                    </a:solidFill>
                    <a:latin typeface="Times New Roman" panose="02020603050405020304" pitchFamily="18" charset="0"/>
                    <a:ea typeface="HG Mincho Light J" charset="0"/>
                    <a:cs typeface="HG Mincho Light J" charset="0"/>
                  </a:defRPr>
                </a:lvl1pPr>
                <a:lvl2pPr marL="37931725" indent="-37474525">
                  <a:defRPr sz="2400" b="1">
                    <a:solidFill>
                      <a:srgbClr val="000080"/>
                    </a:solidFill>
                    <a:latin typeface="Times New Roman" panose="02020603050405020304" pitchFamily="18" charset="0"/>
                    <a:ea typeface="HG Mincho Light J" charset="0"/>
                    <a:cs typeface="HG Mincho Light J" charset="0"/>
                  </a:defRPr>
                </a:lvl2pPr>
                <a:lvl3pPr>
                  <a:defRPr sz="2400" b="1">
                    <a:solidFill>
                      <a:srgbClr val="000080"/>
                    </a:solidFill>
                    <a:latin typeface="Times New Roman" panose="02020603050405020304" pitchFamily="18" charset="0"/>
                    <a:ea typeface="HG Mincho Light J" charset="0"/>
                    <a:cs typeface="HG Mincho Light J" charset="0"/>
                  </a:defRPr>
                </a:lvl3pPr>
                <a:lvl4pPr>
                  <a:defRPr sz="2400" b="1">
                    <a:solidFill>
                      <a:srgbClr val="000080"/>
                    </a:solidFill>
                    <a:latin typeface="Times New Roman" panose="02020603050405020304" pitchFamily="18" charset="0"/>
                    <a:ea typeface="HG Mincho Light J" charset="0"/>
                    <a:cs typeface="HG Mincho Light J" charset="0"/>
                  </a:defRPr>
                </a:lvl4pPr>
                <a:lvl5pPr>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9pPr>
              </a:lstStyle>
              <a:p>
                <a:endParaRPr lang="en-US" altLang="en-US"/>
              </a:p>
            </p:txBody>
          </p:sp>
          <p:sp>
            <p:nvSpPr>
              <p:cNvPr id="82" name="Text Box 70">
                <a:extLst>
                  <a:ext uri="{FF2B5EF4-FFF2-40B4-BE49-F238E27FC236}">
                    <a16:creationId xmlns:a16="http://schemas.microsoft.com/office/drawing/2014/main" id="{77B31499-5F4D-2648-ABF8-3B751FD1BEBA}"/>
                  </a:ext>
                </a:extLst>
              </p:cNvPr>
              <p:cNvSpPr txBox="1">
                <a:spLocks noChangeArrowheads="1"/>
              </p:cNvSpPr>
              <p:nvPr/>
            </p:nvSpPr>
            <p:spPr bwMode="auto">
              <a:xfrm>
                <a:off x="4656" y="1479"/>
                <a:ext cx="333"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1200" i="1">
                    <a:solidFill>
                      <a:schemeClr val="tx1"/>
                    </a:solidFill>
                  </a:rPr>
                  <a:t>(x</a:t>
                </a:r>
                <a:r>
                  <a:rPr lang="en-GB" altLang="en-US" sz="1200" i="1" baseline="-25000">
                    <a:solidFill>
                      <a:schemeClr val="tx1"/>
                    </a:solidFill>
                  </a:rPr>
                  <a:t> </a:t>
                </a:r>
                <a:r>
                  <a:rPr lang="en-GB" altLang="en-US" sz="1200" i="1">
                    <a:solidFill>
                      <a:schemeClr val="tx1"/>
                    </a:solidFill>
                  </a:rPr>
                  <a:t>, y)</a:t>
                </a:r>
              </a:p>
            </p:txBody>
          </p:sp>
          <p:sp>
            <p:nvSpPr>
              <p:cNvPr id="83" name="Text Box 71">
                <a:extLst>
                  <a:ext uri="{FF2B5EF4-FFF2-40B4-BE49-F238E27FC236}">
                    <a16:creationId xmlns:a16="http://schemas.microsoft.com/office/drawing/2014/main" id="{679D2536-932C-F749-B099-6A76A7AFB476}"/>
                  </a:ext>
                </a:extLst>
              </p:cNvPr>
              <p:cNvSpPr txBox="1">
                <a:spLocks noChangeArrowheads="1"/>
              </p:cNvSpPr>
              <p:nvPr/>
            </p:nvSpPr>
            <p:spPr bwMode="auto">
              <a:xfrm>
                <a:off x="4080" y="2753"/>
                <a:ext cx="554"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1200" i="1">
                    <a:solidFill>
                      <a:schemeClr val="tx1"/>
                    </a:solidFill>
                  </a:rPr>
                  <a:t>Site Frame</a:t>
                </a:r>
              </a:p>
            </p:txBody>
          </p:sp>
          <p:sp>
            <p:nvSpPr>
              <p:cNvPr id="84" name="Oval 72">
                <a:extLst>
                  <a:ext uri="{FF2B5EF4-FFF2-40B4-BE49-F238E27FC236}">
                    <a16:creationId xmlns:a16="http://schemas.microsoft.com/office/drawing/2014/main" id="{91140A88-FE83-9340-86B2-A73327138D46}"/>
                  </a:ext>
                </a:extLst>
              </p:cNvPr>
              <p:cNvSpPr>
                <a:spLocks noChangeArrowheads="1"/>
              </p:cNvSpPr>
              <p:nvPr/>
            </p:nvSpPr>
            <p:spPr bwMode="auto">
              <a:xfrm>
                <a:off x="4512" y="1412"/>
                <a:ext cx="528" cy="528"/>
              </a:xfrm>
              <a:prstGeom prst="ellipse">
                <a:avLst/>
              </a:prstGeom>
              <a:noFill/>
              <a:ln w="324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rgbClr val="000080"/>
                    </a:solidFill>
                    <a:latin typeface="Times New Roman" panose="02020603050405020304" pitchFamily="18" charset="0"/>
                    <a:ea typeface="HG Mincho Light J" charset="0"/>
                    <a:cs typeface="HG Mincho Light J" charset="0"/>
                  </a:defRPr>
                </a:lvl1pPr>
                <a:lvl2pPr marL="37931725" indent="-37474525">
                  <a:defRPr sz="2400" b="1">
                    <a:solidFill>
                      <a:srgbClr val="000080"/>
                    </a:solidFill>
                    <a:latin typeface="Times New Roman" panose="02020603050405020304" pitchFamily="18" charset="0"/>
                    <a:ea typeface="HG Mincho Light J" charset="0"/>
                    <a:cs typeface="HG Mincho Light J" charset="0"/>
                  </a:defRPr>
                </a:lvl2pPr>
                <a:lvl3pPr>
                  <a:defRPr sz="2400" b="1">
                    <a:solidFill>
                      <a:srgbClr val="000080"/>
                    </a:solidFill>
                    <a:latin typeface="Times New Roman" panose="02020603050405020304" pitchFamily="18" charset="0"/>
                    <a:ea typeface="HG Mincho Light J" charset="0"/>
                    <a:cs typeface="HG Mincho Light J" charset="0"/>
                  </a:defRPr>
                </a:lvl3pPr>
                <a:lvl4pPr>
                  <a:defRPr sz="2400" b="1">
                    <a:solidFill>
                      <a:srgbClr val="000080"/>
                    </a:solidFill>
                    <a:latin typeface="Times New Roman" panose="02020603050405020304" pitchFamily="18" charset="0"/>
                    <a:ea typeface="HG Mincho Light J" charset="0"/>
                    <a:cs typeface="HG Mincho Light J" charset="0"/>
                  </a:defRPr>
                </a:lvl4pPr>
                <a:lvl5pPr>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9pPr>
              </a:lstStyle>
              <a:p>
                <a:endParaRPr lang="en-US" altLang="en-US"/>
              </a:p>
            </p:txBody>
          </p:sp>
          <p:sp>
            <p:nvSpPr>
              <p:cNvPr id="85" name="Line 73">
                <a:extLst>
                  <a:ext uri="{FF2B5EF4-FFF2-40B4-BE49-F238E27FC236}">
                    <a16:creationId xmlns:a16="http://schemas.microsoft.com/office/drawing/2014/main" id="{ACC56DCE-B9F2-FA47-8CD7-585E8D4F0F7F}"/>
                  </a:ext>
                </a:extLst>
              </p:cNvPr>
              <p:cNvSpPr>
                <a:spLocks noChangeShapeType="1"/>
              </p:cNvSpPr>
              <p:nvPr/>
            </p:nvSpPr>
            <p:spPr bwMode="auto">
              <a:xfrm flipH="1" flipV="1">
                <a:off x="4554" y="1504"/>
                <a:ext cx="232" cy="176"/>
              </a:xfrm>
              <a:prstGeom prst="line">
                <a:avLst/>
              </a:prstGeom>
              <a:noFill/>
              <a:ln w="126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latin typeface="Avenir Book" panose="02000503020000020003" pitchFamily="2" charset="0"/>
                </a:endParaRPr>
              </a:p>
            </p:txBody>
          </p:sp>
          <p:sp>
            <p:nvSpPr>
              <p:cNvPr id="86" name="Text Box 74">
                <a:extLst>
                  <a:ext uri="{FF2B5EF4-FFF2-40B4-BE49-F238E27FC236}">
                    <a16:creationId xmlns:a16="http://schemas.microsoft.com/office/drawing/2014/main" id="{AB800DC4-D137-4547-B8E1-2D103E2CEEDB}"/>
                  </a:ext>
                </a:extLst>
              </p:cNvPr>
              <p:cNvSpPr txBox="1">
                <a:spLocks noChangeArrowheads="1"/>
              </p:cNvSpPr>
              <p:nvPr/>
            </p:nvSpPr>
            <p:spPr bwMode="auto">
              <a:xfrm>
                <a:off x="4033" y="1397"/>
                <a:ext cx="48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6000"/>
                  </a:lnSpc>
                </a:pPr>
                <a:r>
                  <a:rPr lang="en-GB" altLang="en-US" sz="1200" i="1" dirty="0">
                    <a:solidFill>
                      <a:schemeClr val="tx1"/>
                    </a:solidFill>
                  </a:rPr>
                  <a:t>tolerance</a:t>
                </a:r>
              </a:p>
            </p:txBody>
          </p:sp>
          <p:sp>
            <p:nvSpPr>
              <p:cNvPr id="87" name="Freeform 75">
                <a:extLst>
                  <a:ext uri="{FF2B5EF4-FFF2-40B4-BE49-F238E27FC236}">
                    <a16:creationId xmlns:a16="http://schemas.microsoft.com/office/drawing/2014/main" id="{7D4ACF4B-D72C-6640-9470-1DEE80B42DFD}"/>
                  </a:ext>
                </a:extLst>
              </p:cNvPr>
              <p:cNvSpPr>
                <a:spLocks noChangeArrowheads="1"/>
              </p:cNvSpPr>
              <p:nvPr/>
            </p:nvSpPr>
            <p:spPr bwMode="auto">
              <a:xfrm>
                <a:off x="4457" y="1899"/>
                <a:ext cx="451" cy="1286"/>
              </a:xfrm>
              <a:custGeom>
                <a:avLst/>
                <a:gdLst>
                  <a:gd name="T0" fmla="*/ 1898 w 1987"/>
                  <a:gd name="T1" fmla="*/ 5668 h 5669"/>
                  <a:gd name="T2" fmla="*/ 1863 w 1987"/>
                  <a:gd name="T3" fmla="*/ 4259 h 5669"/>
                  <a:gd name="T4" fmla="*/ 1299 w 1987"/>
                  <a:gd name="T5" fmla="*/ 3626 h 5669"/>
                  <a:gd name="T6" fmla="*/ 135 w 1987"/>
                  <a:gd name="T7" fmla="*/ 2604 h 5669"/>
                  <a:gd name="T8" fmla="*/ 29 w 1987"/>
                  <a:gd name="T9" fmla="*/ 2321 h 5669"/>
                  <a:gd name="T10" fmla="*/ 382 w 1987"/>
                  <a:gd name="T11" fmla="*/ 1161 h 5669"/>
                  <a:gd name="T12" fmla="*/ 770 w 1987"/>
                  <a:gd name="T13" fmla="*/ 597 h 5669"/>
                  <a:gd name="T14" fmla="*/ 1229 w 1987"/>
                  <a:gd name="T15" fmla="*/ 176 h 5669"/>
                  <a:gd name="T16" fmla="*/ 1335 w 1987"/>
                  <a:gd name="T17" fmla="*/ 70 h 5669"/>
                  <a:gd name="T18" fmla="*/ 1441 w 1987"/>
                  <a:gd name="T19" fmla="*/ 0 h 56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87"/>
                  <a:gd name="T31" fmla="*/ 0 h 5669"/>
                  <a:gd name="T32" fmla="*/ 1987 w 1987"/>
                  <a:gd name="T33" fmla="*/ 5669 h 56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87" h="5669">
                    <a:moveTo>
                      <a:pt x="1898" y="5668"/>
                    </a:moveTo>
                    <a:cubicBezTo>
                      <a:pt x="1964" y="5110"/>
                      <a:pt x="1986" y="5093"/>
                      <a:pt x="1863" y="4259"/>
                    </a:cubicBezTo>
                    <a:cubicBezTo>
                      <a:pt x="1816" y="3952"/>
                      <a:pt x="1525" y="3776"/>
                      <a:pt x="1299" y="3626"/>
                    </a:cubicBezTo>
                    <a:cubicBezTo>
                      <a:pt x="831" y="3314"/>
                      <a:pt x="447" y="3077"/>
                      <a:pt x="135" y="2604"/>
                    </a:cubicBezTo>
                    <a:cubicBezTo>
                      <a:pt x="109" y="2502"/>
                      <a:pt x="34" y="2418"/>
                      <a:pt x="29" y="2321"/>
                    </a:cubicBezTo>
                    <a:cubicBezTo>
                      <a:pt x="0" y="1813"/>
                      <a:pt x="131" y="1552"/>
                      <a:pt x="382" y="1161"/>
                    </a:cubicBezTo>
                    <a:cubicBezTo>
                      <a:pt x="495" y="972"/>
                      <a:pt x="610" y="752"/>
                      <a:pt x="770" y="597"/>
                    </a:cubicBezTo>
                    <a:cubicBezTo>
                      <a:pt x="911" y="453"/>
                      <a:pt x="1080" y="320"/>
                      <a:pt x="1229" y="176"/>
                    </a:cubicBezTo>
                    <a:cubicBezTo>
                      <a:pt x="1264" y="141"/>
                      <a:pt x="1290" y="97"/>
                      <a:pt x="1335" y="70"/>
                    </a:cubicBezTo>
                    <a:cubicBezTo>
                      <a:pt x="1371" y="44"/>
                      <a:pt x="1441" y="0"/>
                      <a:pt x="1441" y="0"/>
                    </a:cubicBezTo>
                  </a:path>
                </a:pathLst>
              </a:custGeom>
              <a:noFill/>
              <a:ln w="12600">
                <a:solidFill>
                  <a:srgbClr val="618FFD"/>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b="1">
                    <a:solidFill>
                      <a:srgbClr val="000080"/>
                    </a:solidFill>
                    <a:latin typeface="Times New Roman" panose="02020603050405020304" pitchFamily="18" charset="0"/>
                    <a:ea typeface="HG Mincho Light J" charset="0"/>
                    <a:cs typeface="HG Mincho Light J" charset="0"/>
                  </a:defRPr>
                </a:lvl1pPr>
                <a:lvl2pPr marL="37931725" indent="-37474525">
                  <a:defRPr sz="2400" b="1">
                    <a:solidFill>
                      <a:srgbClr val="000080"/>
                    </a:solidFill>
                    <a:latin typeface="Times New Roman" panose="02020603050405020304" pitchFamily="18" charset="0"/>
                    <a:ea typeface="HG Mincho Light J" charset="0"/>
                    <a:cs typeface="HG Mincho Light J" charset="0"/>
                  </a:defRPr>
                </a:lvl2pPr>
                <a:lvl3pPr>
                  <a:defRPr sz="2400" b="1">
                    <a:solidFill>
                      <a:srgbClr val="000080"/>
                    </a:solidFill>
                    <a:latin typeface="Times New Roman" panose="02020603050405020304" pitchFamily="18" charset="0"/>
                    <a:ea typeface="HG Mincho Light J" charset="0"/>
                    <a:cs typeface="HG Mincho Light J" charset="0"/>
                  </a:defRPr>
                </a:lvl3pPr>
                <a:lvl4pPr>
                  <a:defRPr sz="2400" b="1">
                    <a:solidFill>
                      <a:srgbClr val="000080"/>
                    </a:solidFill>
                    <a:latin typeface="Times New Roman" panose="02020603050405020304" pitchFamily="18" charset="0"/>
                    <a:ea typeface="HG Mincho Light J" charset="0"/>
                    <a:cs typeface="HG Mincho Light J" charset="0"/>
                  </a:defRPr>
                </a:lvl4pPr>
                <a:lvl5pPr>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9pPr>
              </a:lstStyle>
              <a:p>
                <a:endParaRPr lang="en-US" altLang="en-US"/>
              </a:p>
            </p:txBody>
          </p:sp>
        </p:grpSp>
        <p:sp>
          <p:nvSpPr>
            <p:cNvPr id="90" name="Text Box 76">
              <a:extLst>
                <a:ext uri="{FF2B5EF4-FFF2-40B4-BE49-F238E27FC236}">
                  <a16:creationId xmlns:a16="http://schemas.microsoft.com/office/drawing/2014/main" id="{995542FB-1763-5940-87C3-6FE24EC538F3}"/>
                </a:ext>
              </a:extLst>
            </p:cNvPr>
            <p:cNvSpPr txBox="1">
              <a:spLocks noChangeArrowheads="1"/>
            </p:cNvSpPr>
            <p:nvPr/>
          </p:nvSpPr>
          <p:spPr bwMode="auto">
            <a:xfrm>
              <a:off x="3213552" y="1404256"/>
              <a:ext cx="2662609" cy="57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8000"/>
                </a:lnSpc>
              </a:pPr>
              <a:r>
                <a:rPr lang="en-GB" altLang="en-US" sz="900" b="0" dirty="0" err="1">
                  <a:solidFill>
                    <a:schemeClr val="tx1"/>
                  </a:solidFill>
                  <a:latin typeface="Menlo" panose="020B0609030804020204" pitchFamily="49" charset="0"/>
                  <a:ea typeface="Menlo" panose="020B0609030804020204" pitchFamily="49" charset="0"/>
                  <a:cs typeface="Menlo" panose="020B0609030804020204" pitchFamily="49" charset="0"/>
                </a:rPr>
                <a:t>Turn_absolute</a:t>
              </a:r>
              <a:r>
                <a:rPr lang="en-GB" altLang="en-US" sz="900" b="0" dirty="0">
                  <a:solidFill>
                    <a:schemeClr val="tx1"/>
                  </a:solidFill>
                  <a:latin typeface="Menlo" panose="020B0609030804020204" pitchFamily="49" charset="0"/>
                  <a:ea typeface="Menlo" panose="020B0609030804020204" pitchFamily="49" charset="0"/>
                  <a:cs typeface="Menlo" panose="020B0609030804020204" pitchFamily="49" charset="0"/>
                </a:rPr>
                <a:t> (angle, mode, timeout)</a:t>
              </a:r>
            </a:p>
            <a:p>
              <a:pPr algn="l">
                <a:lnSpc>
                  <a:spcPct val="118000"/>
                </a:lnSpc>
              </a:pPr>
              <a:r>
                <a:rPr lang="en-GB" altLang="en-US" sz="900" b="0" dirty="0" err="1">
                  <a:solidFill>
                    <a:schemeClr val="tx1"/>
                  </a:solidFill>
                  <a:latin typeface="Menlo" panose="020B0609030804020204" pitchFamily="49" charset="0"/>
                  <a:ea typeface="Menlo" panose="020B0609030804020204" pitchFamily="49" charset="0"/>
                  <a:cs typeface="Menlo" panose="020B0609030804020204" pitchFamily="49" charset="0"/>
                </a:rPr>
                <a:t>Turn_relative</a:t>
              </a:r>
              <a:r>
                <a:rPr lang="en-GB" altLang="en-US" sz="900" b="0" dirty="0">
                  <a:solidFill>
                    <a:schemeClr val="tx1"/>
                  </a:solidFill>
                  <a:latin typeface="Menlo" panose="020B0609030804020204" pitchFamily="49" charset="0"/>
                  <a:ea typeface="Menlo" panose="020B0609030804020204" pitchFamily="49" charset="0"/>
                  <a:cs typeface="Menlo" panose="020B0609030804020204" pitchFamily="49" charset="0"/>
                </a:rPr>
                <a:t> (angle, mode, timeout)</a:t>
              </a:r>
            </a:p>
            <a:p>
              <a:pPr algn="l">
                <a:lnSpc>
                  <a:spcPct val="118000"/>
                </a:lnSpc>
              </a:pPr>
              <a:r>
                <a:rPr lang="en-GB" altLang="en-US" sz="900" b="0" dirty="0" err="1">
                  <a:solidFill>
                    <a:schemeClr val="tx1"/>
                  </a:solidFill>
                  <a:latin typeface="Menlo" panose="020B0609030804020204" pitchFamily="49" charset="0"/>
                  <a:ea typeface="Menlo" panose="020B0609030804020204" pitchFamily="49" charset="0"/>
                  <a:cs typeface="Menlo" panose="020B0609030804020204" pitchFamily="49" charset="0"/>
                </a:rPr>
                <a:t>Turn_to</a:t>
              </a:r>
              <a:r>
                <a:rPr lang="en-GB" altLang="en-US" sz="900" b="0" dirty="0">
                  <a:solidFill>
                    <a:schemeClr val="tx1"/>
                  </a:solidFill>
                  <a:latin typeface="Menlo" panose="020B0609030804020204" pitchFamily="49" charset="0"/>
                  <a:ea typeface="Menlo" panose="020B0609030804020204" pitchFamily="49" charset="0"/>
                  <a:cs typeface="Menlo" panose="020B0609030804020204" pitchFamily="49" charset="0"/>
                </a:rPr>
                <a:t> (</a:t>
              </a:r>
              <a:r>
                <a:rPr lang="en-GB" altLang="en-US" sz="900" b="0" dirty="0" err="1">
                  <a:solidFill>
                    <a:schemeClr val="tx1"/>
                  </a:solidFill>
                  <a:latin typeface="Menlo" panose="020B0609030804020204" pitchFamily="49" charset="0"/>
                  <a:ea typeface="Menlo" panose="020B0609030804020204" pitchFamily="49" charset="0"/>
                  <a:cs typeface="Menlo" panose="020B0609030804020204" pitchFamily="49" charset="0"/>
                </a:rPr>
                <a:t>x,y</a:t>
              </a:r>
              <a:r>
                <a:rPr lang="en-GB" altLang="en-US" sz="900" b="0" dirty="0">
                  <a:solidFill>
                    <a:schemeClr val="tx1"/>
                  </a:solidFill>
                  <a:latin typeface="Menlo" panose="020B0609030804020204" pitchFamily="49" charset="0"/>
                  <a:ea typeface="Menlo" panose="020B0609030804020204" pitchFamily="49" charset="0"/>
                  <a:cs typeface="Menlo" panose="020B0609030804020204" pitchFamily="49" charset="0"/>
                </a:rPr>
                <a:t>, offset, mode, timeout)</a:t>
              </a:r>
            </a:p>
          </p:txBody>
        </p:sp>
        <p:sp>
          <p:nvSpPr>
            <p:cNvPr id="91" name="Text Box 77">
              <a:extLst>
                <a:ext uri="{FF2B5EF4-FFF2-40B4-BE49-F238E27FC236}">
                  <a16:creationId xmlns:a16="http://schemas.microsoft.com/office/drawing/2014/main" id="{FE8A2B56-1E3E-2B43-9AAD-356381EA5E0B}"/>
                </a:ext>
              </a:extLst>
            </p:cNvPr>
            <p:cNvSpPr txBox="1">
              <a:spLocks noChangeArrowheads="1"/>
            </p:cNvSpPr>
            <p:nvPr/>
          </p:nvSpPr>
          <p:spPr bwMode="auto">
            <a:xfrm>
              <a:off x="5875202" y="1404256"/>
              <a:ext cx="3093847" cy="24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118000"/>
                </a:lnSpc>
              </a:pPr>
              <a:r>
                <a:rPr lang="en-GB" altLang="en-US" sz="900" b="0" dirty="0" err="1">
                  <a:solidFill>
                    <a:schemeClr val="tx1"/>
                  </a:solidFill>
                  <a:latin typeface="Menlo" panose="020B0609030804020204" pitchFamily="49" charset="0"/>
                  <a:ea typeface="Menlo" panose="020B0609030804020204" pitchFamily="49" charset="0"/>
                  <a:cs typeface="Menlo" panose="020B0609030804020204" pitchFamily="49" charset="0"/>
                </a:rPr>
                <a:t>Goto</a:t>
              </a:r>
              <a:r>
                <a:rPr lang="en-GB" altLang="en-US" sz="900" b="0" dirty="0">
                  <a:solidFill>
                    <a:schemeClr val="tx1"/>
                  </a:solidFill>
                  <a:latin typeface="Menlo" panose="020B0609030804020204" pitchFamily="49" charset="0"/>
                  <a:ea typeface="Menlo" panose="020B0609030804020204" pitchFamily="49" charset="0"/>
                  <a:cs typeface="Menlo" panose="020B0609030804020204" pitchFamily="49" charset="0"/>
                </a:rPr>
                <a:t> (x, y, tolerance, mode, timeout)</a:t>
              </a:r>
            </a:p>
          </p:txBody>
        </p:sp>
        <p:sp>
          <p:nvSpPr>
            <p:cNvPr id="93" name="Text Box 79">
              <a:extLst>
                <a:ext uri="{FF2B5EF4-FFF2-40B4-BE49-F238E27FC236}">
                  <a16:creationId xmlns:a16="http://schemas.microsoft.com/office/drawing/2014/main" id="{C28543D3-B544-A340-B76C-2A7A9F3D8711}"/>
                </a:ext>
              </a:extLst>
            </p:cNvPr>
            <p:cNvSpPr txBox="1">
              <a:spLocks noChangeArrowheads="1"/>
            </p:cNvSpPr>
            <p:nvPr/>
          </p:nvSpPr>
          <p:spPr bwMode="auto">
            <a:xfrm>
              <a:off x="108829" y="1052162"/>
              <a:ext cx="5766373" cy="32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ctr">
                <a:lnSpc>
                  <a:spcPct val="118000"/>
                </a:lnSpc>
              </a:pPr>
              <a:r>
                <a:rPr lang="en-GB" altLang="en-US" sz="1400" i="1" dirty="0">
                  <a:solidFill>
                    <a:schemeClr val="tx1"/>
                  </a:solidFill>
                  <a:cs typeface="Times New Roman" panose="02020603050405020304" pitchFamily="18" charset="0"/>
                </a:rPr>
                <a:t>Basic Mobility</a:t>
              </a:r>
            </a:p>
          </p:txBody>
        </p:sp>
        <p:sp>
          <p:nvSpPr>
            <p:cNvPr id="94" name="Text Box 80">
              <a:extLst>
                <a:ext uri="{FF2B5EF4-FFF2-40B4-BE49-F238E27FC236}">
                  <a16:creationId xmlns:a16="http://schemas.microsoft.com/office/drawing/2014/main" id="{7AC0C5EE-CECF-D347-81AE-1CAAD1CE619F}"/>
                </a:ext>
              </a:extLst>
            </p:cNvPr>
            <p:cNvSpPr txBox="1">
              <a:spLocks noChangeArrowheads="1"/>
            </p:cNvSpPr>
            <p:nvPr/>
          </p:nvSpPr>
          <p:spPr bwMode="auto">
            <a:xfrm>
              <a:off x="5875202" y="1052162"/>
              <a:ext cx="2768056" cy="32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ctr">
                <a:lnSpc>
                  <a:spcPct val="118000"/>
                </a:lnSpc>
              </a:pPr>
              <a:r>
                <a:rPr lang="en-GB" altLang="en-US" sz="1400" i="1" dirty="0">
                  <a:solidFill>
                    <a:schemeClr val="tx1"/>
                  </a:solidFill>
                  <a:cs typeface="Times New Roman" panose="02020603050405020304" pitchFamily="18" charset="0"/>
                </a:rPr>
                <a:t>Autonomous Navigation</a:t>
              </a:r>
            </a:p>
          </p:txBody>
        </p:sp>
        <p:sp>
          <p:nvSpPr>
            <p:cNvPr id="99" name="Freeform 85">
              <a:extLst>
                <a:ext uri="{FF2B5EF4-FFF2-40B4-BE49-F238E27FC236}">
                  <a16:creationId xmlns:a16="http://schemas.microsoft.com/office/drawing/2014/main" id="{C93D25A9-BAB0-3240-9CC9-4A7ADFEBF412}"/>
                </a:ext>
              </a:extLst>
            </p:cNvPr>
            <p:cNvSpPr>
              <a:spLocks noChangeArrowheads="1"/>
            </p:cNvSpPr>
            <p:nvPr/>
          </p:nvSpPr>
          <p:spPr bwMode="auto">
            <a:xfrm>
              <a:off x="7474304" y="3247932"/>
              <a:ext cx="500295" cy="335718"/>
            </a:xfrm>
            <a:custGeom>
              <a:avLst/>
              <a:gdLst>
                <a:gd name="T0" fmla="*/ 0 w 1439"/>
                <a:gd name="T1" fmla="*/ 930 h 931"/>
                <a:gd name="T2" fmla="*/ 1438 w 1439"/>
                <a:gd name="T3" fmla="*/ 930 h 931"/>
                <a:gd name="T4" fmla="*/ 1333 w 1439"/>
                <a:gd name="T5" fmla="*/ 547 h 931"/>
                <a:gd name="T6" fmla="*/ 1121 w 1439"/>
                <a:gd name="T7" fmla="*/ 273 h 931"/>
                <a:gd name="T8" fmla="*/ 697 w 1439"/>
                <a:gd name="T9" fmla="*/ 547 h 931"/>
                <a:gd name="T10" fmla="*/ 697 w 1439"/>
                <a:gd name="T11" fmla="*/ 273 h 931"/>
                <a:gd name="T12" fmla="*/ 273 w 1439"/>
                <a:gd name="T13" fmla="*/ 0 h 931"/>
                <a:gd name="T14" fmla="*/ 61 w 1439"/>
                <a:gd name="T15" fmla="*/ 273 h 931"/>
                <a:gd name="T16" fmla="*/ 0 w 1439"/>
                <a:gd name="T17" fmla="*/ 930 h 9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39"/>
                <a:gd name="T28" fmla="*/ 0 h 931"/>
                <a:gd name="T29" fmla="*/ 1439 w 1439"/>
                <a:gd name="T30" fmla="*/ 931 h 9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39" h="931">
                  <a:moveTo>
                    <a:pt x="0" y="930"/>
                  </a:moveTo>
                  <a:cubicBezTo>
                    <a:pt x="476" y="930"/>
                    <a:pt x="957" y="930"/>
                    <a:pt x="1438" y="930"/>
                  </a:cubicBezTo>
                  <a:lnTo>
                    <a:pt x="1333" y="547"/>
                  </a:lnTo>
                  <a:lnTo>
                    <a:pt x="1121" y="273"/>
                  </a:lnTo>
                  <a:lnTo>
                    <a:pt x="697" y="547"/>
                  </a:lnTo>
                  <a:lnTo>
                    <a:pt x="697" y="273"/>
                  </a:lnTo>
                  <a:lnTo>
                    <a:pt x="273" y="0"/>
                  </a:lnTo>
                  <a:lnTo>
                    <a:pt x="61" y="273"/>
                  </a:lnTo>
                  <a:lnTo>
                    <a:pt x="0" y="930"/>
                  </a:lnTo>
                </a:path>
              </a:pathLst>
            </a:custGeom>
            <a:blipFill dpi="0" rotWithShape="0">
              <a:blip r:embed="rId8"/>
              <a:srcRect/>
              <a:tile tx="0" ty="0" sx="100000" sy="100000" flip="none" algn="tl"/>
            </a:blipFill>
            <a:ln w="12600">
              <a:solidFill>
                <a:srgbClr val="000000"/>
              </a:solidFill>
              <a:round/>
              <a:headEnd/>
              <a:tailEnd/>
            </a:ln>
          </p:spPr>
          <p:txBody>
            <a:bodyPr wrap="none" anchor="ctr"/>
            <a:lstStyle>
              <a:lvl1pPr>
                <a:defRPr sz="2400" b="1">
                  <a:solidFill>
                    <a:srgbClr val="000080"/>
                  </a:solidFill>
                  <a:latin typeface="Times New Roman" panose="02020603050405020304" pitchFamily="18" charset="0"/>
                  <a:ea typeface="HG Mincho Light J" charset="0"/>
                  <a:cs typeface="HG Mincho Light J" charset="0"/>
                </a:defRPr>
              </a:lvl1pPr>
              <a:lvl2pPr marL="37931725" indent="-37474525">
                <a:defRPr sz="2400" b="1">
                  <a:solidFill>
                    <a:srgbClr val="000080"/>
                  </a:solidFill>
                  <a:latin typeface="Times New Roman" panose="02020603050405020304" pitchFamily="18" charset="0"/>
                  <a:ea typeface="HG Mincho Light J" charset="0"/>
                  <a:cs typeface="HG Mincho Light J" charset="0"/>
                </a:defRPr>
              </a:lvl2pPr>
              <a:lvl3pPr>
                <a:defRPr sz="2400" b="1">
                  <a:solidFill>
                    <a:srgbClr val="000080"/>
                  </a:solidFill>
                  <a:latin typeface="Times New Roman" panose="02020603050405020304" pitchFamily="18" charset="0"/>
                  <a:ea typeface="HG Mincho Light J" charset="0"/>
                  <a:cs typeface="HG Mincho Light J" charset="0"/>
                </a:defRPr>
              </a:lvl3pPr>
              <a:lvl4pPr>
                <a:defRPr sz="2400" b="1">
                  <a:solidFill>
                    <a:srgbClr val="000080"/>
                  </a:solidFill>
                  <a:latin typeface="Times New Roman" panose="02020603050405020304" pitchFamily="18" charset="0"/>
                  <a:ea typeface="HG Mincho Light J" charset="0"/>
                  <a:cs typeface="HG Mincho Light J" charset="0"/>
                </a:defRPr>
              </a:lvl4pPr>
              <a:lvl5pPr>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defRPr sz="2400" b="1">
                  <a:solidFill>
                    <a:srgbClr val="000080"/>
                  </a:solidFill>
                  <a:latin typeface="Times New Roman" panose="02020603050405020304" pitchFamily="18" charset="0"/>
                  <a:ea typeface="HG Mincho Light J" charset="0"/>
                  <a:cs typeface="HG Mincho Light J" charset="0"/>
                </a:defRPr>
              </a:lvl9pPr>
            </a:lstStyle>
            <a:p>
              <a:endParaRPr lang="en-US" altLang="en-US"/>
            </a:p>
          </p:txBody>
        </p:sp>
        <p:cxnSp>
          <p:nvCxnSpPr>
            <p:cNvPr id="4" name="Straight Connector 3">
              <a:extLst>
                <a:ext uri="{FF2B5EF4-FFF2-40B4-BE49-F238E27FC236}">
                  <a16:creationId xmlns:a16="http://schemas.microsoft.com/office/drawing/2014/main" id="{383F319F-47BC-E94B-B523-DFBE808F895D}"/>
                </a:ext>
              </a:extLst>
            </p:cNvPr>
            <p:cNvCxnSpPr>
              <a:cxnSpLocks/>
            </p:cNvCxnSpPr>
            <p:nvPr/>
          </p:nvCxnSpPr>
          <p:spPr bwMode="auto">
            <a:xfrm>
              <a:off x="108829" y="1393371"/>
              <a:ext cx="5682371" cy="0"/>
            </a:xfrm>
            <a:prstGeom prst="line">
              <a:avLst/>
            </a:prstGeom>
            <a:noFill/>
            <a:ln w="25400" cap="flat" cmpd="sng" algn="ctr">
              <a:solidFill>
                <a:schemeClr val="bg1">
                  <a:lumMod val="65000"/>
                </a:schemeClr>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614254E9-1053-DF41-B0F8-90AE9340D1D0}"/>
                </a:ext>
              </a:extLst>
            </p:cNvPr>
            <p:cNvCxnSpPr>
              <a:cxnSpLocks/>
            </p:cNvCxnSpPr>
            <p:nvPr/>
          </p:nvCxnSpPr>
          <p:spPr bwMode="auto">
            <a:xfrm>
              <a:off x="5968099" y="1393371"/>
              <a:ext cx="2620729" cy="0"/>
            </a:xfrm>
            <a:prstGeom prst="line">
              <a:avLst/>
            </a:prstGeom>
            <a:noFill/>
            <a:ln w="25400" cap="flat" cmpd="sng" algn="ctr">
              <a:solidFill>
                <a:schemeClr val="bg1">
                  <a:lumMod val="65000"/>
                </a:schemeClr>
              </a:solidFill>
              <a:prstDash val="solid"/>
              <a:round/>
              <a:headEnd type="none" w="med" len="med"/>
              <a:tailEnd type="none" w="med" len="med"/>
            </a:ln>
            <a:effectLst/>
          </p:spPr>
        </p:cxnSp>
      </p:grpSp>
      <p:pic>
        <p:nvPicPr>
          <p:cNvPr id="103" name="Audio 99">
            <a:hlinkClick r:id="" action="ppaction://media"/>
            <a:extLst>
              <a:ext uri="{FF2B5EF4-FFF2-40B4-BE49-F238E27FC236}">
                <a16:creationId xmlns:a16="http://schemas.microsoft.com/office/drawing/2014/main" id="{4947E567-51CD-0642-92F4-1B6A45C01A1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123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A3F789-DFB0-0446-8FEC-60871BA21438}"/>
              </a:ext>
            </a:extLst>
          </p:cNvPr>
          <p:cNvSpPr>
            <a:spLocks noGrp="1"/>
          </p:cNvSpPr>
          <p:nvPr>
            <p:ph sz="half" idx="1"/>
          </p:nvPr>
        </p:nvSpPr>
        <p:spPr/>
        <p:txBody>
          <a:bodyPr>
            <a:normAutofit fontScale="92500"/>
          </a:bodyPr>
          <a:lstStyle/>
          <a:p>
            <a:r>
              <a:rPr lang="en-US" dirty="0"/>
              <a:t>Operational needs on Mars eventually led the MER team to add a new ARC_UNTIL command:</a:t>
            </a:r>
          </a:p>
          <a:p>
            <a:pPr lvl="1"/>
            <a:r>
              <a:rPr lang="en-US" dirty="0"/>
              <a:t>Humans specify the maximum distance and fixed delta heading</a:t>
            </a:r>
          </a:p>
          <a:p>
            <a:pPr lvl="1"/>
            <a:r>
              <a:rPr lang="en-US" dirty="0"/>
              <a:t>Rover only follows that arc UNTIL it would cross a pre-specified goal line.  </a:t>
            </a:r>
          </a:p>
          <a:p>
            <a:pPr lvl="1"/>
            <a:r>
              <a:rPr lang="en-US" dirty="0"/>
              <a:t>Any additional ARC_UNTILs would result in no motion, since the goal had been reached already.</a:t>
            </a:r>
          </a:p>
          <a:p>
            <a:r>
              <a:rPr lang="en-US" dirty="0"/>
              <a:t>A TURN_TO followed by this command became the preferred way to perform a </a:t>
            </a:r>
            <a:r>
              <a:rPr lang="en-US" dirty="0">
                <a:solidFill>
                  <a:schemeClr val="accent3"/>
                </a:solidFill>
              </a:rPr>
              <a:t>precision approach </a:t>
            </a:r>
            <a:r>
              <a:rPr lang="en-US" dirty="0"/>
              <a:t>to a particular drive goal for MER, and remains the preferred way for MSL and M2020 to arrive at a waypoint</a:t>
            </a:r>
          </a:p>
        </p:txBody>
      </p:sp>
      <p:sp>
        <p:nvSpPr>
          <p:cNvPr id="3" name="Title 2">
            <a:extLst>
              <a:ext uri="{FF2B5EF4-FFF2-40B4-BE49-F238E27FC236}">
                <a16:creationId xmlns:a16="http://schemas.microsoft.com/office/drawing/2014/main" id="{597E9610-0D6F-6B41-953C-8DB92556CAA1}"/>
              </a:ext>
            </a:extLst>
          </p:cNvPr>
          <p:cNvSpPr>
            <a:spLocks noGrp="1"/>
          </p:cNvSpPr>
          <p:nvPr>
            <p:ph type="title"/>
          </p:nvPr>
        </p:nvSpPr>
        <p:spPr/>
        <p:txBody>
          <a:bodyPr/>
          <a:lstStyle/>
          <a:p>
            <a:r>
              <a:rPr lang="en-US" dirty="0"/>
              <a:t>Blurring the lines – Updating Basic Mobility</a:t>
            </a:r>
          </a:p>
        </p:txBody>
      </p:sp>
      <p:pic>
        <p:nvPicPr>
          <p:cNvPr id="13" name="Picture 7">
            <a:extLst>
              <a:ext uri="{FF2B5EF4-FFF2-40B4-BE49-F238E27FC236}">
                <a16:creationId xmlns:a16="http://schemas.microsoft.com/office/drawing/2014/main" id="{92610901-51FD-49D0-B705-CD3D498C50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274811">
            <a:off x="6410757" y="4498649"/>
            <a:ext cx="114569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c 5">
            <a:extLst>
              <a:ext uri="{FF2B5EF4-FFF2-40B4-BE49-F238E27FC236}">
                <a16:creationId xmlns:a16="http://schemas.microsoft.com/office/drawing/2014/main" id="{82AD1C17-C7C4-4DA2-A1AD-ECCDD59513FF}"/>
              </a:ext>
            </a:extLst>
          </p:cNvPr>
          <p:cNvSpPr/>
          <p:nvPr/>
        </p:nvSpPr>
        <p:spPr bwMode="auto">
          <a:xfrm rot="2784971">
            <a:off x="3130721" y="671353"/>
            <a:ext cx="4808577" cy="4504008"/>
          </a:xfrm>
          <a:prstGeom prst="arc">
            <a:avLst>
              <a:gd name="adj1" fmla="val 17609114"/>
              <a:gd name="adj2" fmla="val 0"/>
            </a:avLst>
          </a:prstGeom>
          <a:noFill/>
          <a:ln w="9525" cap="flat" cmpd="sng" algn="ctr">
            <a:solidFill>
              <a:schemeClr val="tx1"/>
            </a:solidFill>
            <a:prstDash val="solid"/>
            <a:round/>
            <a:headEnd type="triangl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Helvetica" pitchFamily="-106" charset="0"/>
            </a:endParaRPr>
          </a:p>
        </p:txBody>
      </p:sp>
      <p:cxnSp>
        <p:nvCxnSpPr>
          <p:cNvPr id="8" name="Straight Connector 7">
            <a:extLst>
              <a:ext uri="{FF2B5EF4-FFF2-40B4-BE49-F238E27FC236}">
                <a16:creationId xmlns:a16="http://schemas.microsoft.com/office/drawing/2014/main" id="{3CF37139-6414-43CB-A149-483EC35A5D61}"/>
              </a:ext>
            </a:extLst>
          </p:cNvPr>
          <p:cNvCxnSpPr>
            <a:cxnSpLocks/>
          </p:cNvCxnSpPr>
          <p:nvPr/>
        </p:nvCxnSpPr>
        <p:spPr bwMode="auto">
          <a:xfrm flipV="1">
            <a:off x="5590344" y="1729942"/>
            <a:ext cx="2736619" cy="1547160"/>
          </a:xfrm>
          <a:prstGeom prst="line">
            <a:avLst/>
          </a:prstGeom>
          <a:noFill/>
          <a:ln w="9525" cap="flat" cmpd="sng" algn="ctr">
            <a:solidFill>
              <a:srgbClr val="0099FF"/>
            </a:solidFill>
            <a:prstDash val="lgDash"/>
            <a:round/>
            <a:headEnd type="none" w="med" len="med"/>
            <a:tailEnd type="none" w="med" len="med"/>
          </a:ln>
          <a:effectLst/>
        </p:spPr>
      </p:cxnSp>
      <p:cxnSp>
        <p:nvCxnSpPr>
          <p:cNvPr id="18" name="Straight Connector 17">
            <a:extLst>
              <a:ext uri="{FF2B5EF4-FFF2-40B4-BE49-F238E27FC236}">
                <a16:creationId xmlns:a16="http://schemas.microsoft.com/office/drawing/2014/main" id="{4CD9E416-AB30-41A7-8EAA-B176224E5464}"/>
              </a:ext>
            </a:extLst>
          </p:cNvPr>
          <p:cNvCxnSpPr>
            <a:cxnSpLocks/>
          </p:cNvCxnSpPr>
          <p:nvPr/>
        </p:nvCxnSpPr>
        <p:spPr bwMode="auto">
          <a:xfrm>
            <a:off x="5591304" y="3288281"/>
            <a:ext cx="1448163" cy="1595510"/>
          </a:xfrm>
          <a:prstGeom prst="line">
            <a:avLst/>
          </a:prstGeom>
          <a:noFill/>
          <a:ln w="9525" cap="flat" cmpd="sng" algn="ctr">
            <a:solidFill>
              <a:schemeClr val="tx1"/>
            </a:solidFill>
            <a:prstDash val="lgDash"/>
            <a:round/>
            <a:headEnd type="none" w="med" len="med"/>
            <a:tailEnd type="none" w="med" len="med"/>
          </a:ln>
          <a:effectLst/>
        </p:spPr>
      </p:cxnSp>
      <p:sp>
        <p:nvSpPr>
          <p:cNvPr id="20" name="Text Box 25">
            <a:extLst>
              <a:ext uri="{FF2B5EF4-FFF2-40B4-BE49-F238E27FC236}">
                <a16:creationId xmlns:a16="http://schemas.microsoft.com/office/drawing/2014/main" id="{784CAFCB-A0CA-4BB5-9C3F-50953D2BA7C8}"/>
              </a:ext>
            </a:extLst>
          </p:cNvPr>
          <p:cNvSpPr txBox="1">
            <a:spLocks noChangeArrowheads="1"/>
          </p:cNvSpPr>
          <p:nvPr/>
        </p:nvSpPr>
        <p:spPr bwMode="auto">
          <a:xfrm>
            <a:off x="5832464" y="3200594"/>
            <a:ext cx="251682" cy="2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rgbClr val="000080"/>
                </a:solidFill>
                <a:latin typeface="Times New Roman" panose="02020603050405020304" pitchFamily="18" charset="0"/>
                <a:ea typeface="HG Mincho Light J" charset="0"/>
                <a:cs typeface="HG Mincho Light J" charset="0"/>
              </a:defRPr>
            </a:lvl9pPr>
          </a:lstStyle>
          <a:p>
            <a:pPr algn="l">
              <a:lnSpc>
                <a:spcPct val="98000"/>
              </a:lnSpc>
            </a:pPr>
            <a:r>
              <a:rPr lang="en-GB" altLang="en-US" sz="1200" i="1">
                <a:solidFill>
                  <a:schemeClr val="tx1"/>
                </a:solidFill>
                <a:latin typeface="Symbol" pitchFamily="2" charset="2"/>
              </a:rPr>
              <a:t></a:t>
            </a:r>
            <a:endParaRPr lang="en-GB" altLang="en-US" sz="1200" i="1" dirty="0">
              <a:solidFill>
                <a:schemeClr val="tx1"/>
              </a:solidFill>
              <a:latin typeface="Symbol" pitchFamily="2" charset="2"/>
            </a:endParaRPr>
          </a:p>
        </p:txBody>
      </p:sp>
      <p:cxnSp>
        <p:nvCxnSpPr>
          <p:cNvPr id="28" name="Straight Arrow Connector 27">
            <a:extLst>
              <a:ext uri="{FF2B5EF4-FFF2-40B4-BE49-F238E27FC236}">
                <a16:creationId xmlns:a16="http://schemas.microsoft.com/office/drawing/2014/main" id="{93899BA0-E773-4016-9176-504C3FF78CE9}"/>
              </a:ext>
            </a:extLst>
          </p:cNvPr>
          <p:cNvCxnSpPr/>
          <p:nvPr/>
        </p:nvCxnSpPr>
        <p:spPr bwMode="auto">
          <a:xfrm flipV="1">
            <a:off x="7919986" y="1422116"/>
            <a:ext cx="0" cy="533428"/>
          </a:xfrm>
          <a:prstGeom prst="straightConnector1">
            <a:avLst/>
          </a:prstGeom>
          <a:noFill/>
          <a:ln w="9525" cap="flat" cmpd="sng" algn="ctr">
            <a:solidFill>
              <a:schemeClr val="accent3"/>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ADE8B394-E64E-4EB9-8447-E35904EEB8CE}"/>
              </a:ext>
            </a:extLst>
          </p:cNvPr>
          <p:cNvCxnSpPr>
            <a:cxnSpLocks/>
          </p:cNvCxnSpPr>
          <p:nvPr/>
        </p:nvCxnSpPr>
        <p:spPr bwMode="auto">
          <a:xfrm>
            <a:off x="7919986" y="1962077"/>
            <a:ext cx="408633" cy="0"/>
          </a:xfrm>
          <a:prstGeom prst="straightConnector1">
            <a:avLst/>
          </a:prstGeom>
          <a:noFill/>
          <a:ln w="9525" cap="flat" cmpd="sng" algn="ctr">
            <a:solidFill>
              <a:schemeClr val="accent3"/>
            </a:solidFill>
            <a:prstDash val="solid"/>
            <a:round/>
            <a:headEnd type="none" w="med" len="med"/>
            <a:tailEnd type="triangle"/>
          </a:ln>
          <a:effectLst/>
        </p:spPr>
      </p:cxnSp>
      <p:sp>
        <p:nvSpPr>
          <p:cNvPr id="31" name="TextBox 30">
            <a:extLst>
              <a:ext uri="{FF2B5EF4-FFF2-40B4-BE49-F238E27FC236}">
                <a16:creationId xmlns:a16="http://schemas.microsoft.com/office/drawing/2014/main" id="{197244AB-D12F-4678-8537-B29162167E3D}"/>
              </a:ext>
            </a:extLst>
          </p:cNvPr>
          <p:cNvSpPr txBox="1"/>
          <p:nvPr/>
        </p:nvSpPr>
        <p:spPr>
          <a:xfrm>
            <a:off x="8299659" y="1801655"/>
            <a:ext cx="274434" cy="307777"/>
          </a:xfrm>
          <a:prstGeom prst="rect">
            <a:avLst/>
          </a:prstGeom>
          <a:noFill/>
          <a:ln w="12700">
            <a:noFill/>
          </a:ln>
        </p:spPr>
        <p:txBody>
          <a:bodyPr wrap="none" rtlCol="0" anchor="ctr">
            <a:spAutoFit/>
          </a:bodyPr>
          <a:lstStyle/>
          <a:p>
            <a:pPr algn="ctr"/>
            <a:r>
              <a:rPr lang="en-US" sz="1400" b="0" i="1" dirty="0">
                <a:solidFill>
                  <a:schemeClr val="accent3"/>
                </a:solidFill>
                <a:latin typeface="Times New Roman" panose="02020603050405020304" pitchFamily="18" charset="0"/>
                <a:cs typeface="Times New Roman" panose="02020603050405020304" pitchFamily="18" charset="0"/>
              </a:rPr>
              <a:t>x</a:t>
            </a:r>
          </a:p>
        </p:txBody>
      </p:sp>
      <p:sp>
        <p:nvSpPr>
          <p:cNvPr id="32" name="TextBox 31">
            <a:extLst>
              <a:ext uri="{FF2B5EF4-FFF2-40B4-BE49-F238E27FC236}">
                <a16:creationId xmlns:a16="http://schemas.microsoft.com/office/drawing/2014/main" id="{7ED57997-DA93-4A0B-827A-52B496DFE6CA}"/>
              </a:ext>
            </a:extLst>
          </p:cNvPr>
          <p:cNvSpPr txBox="1"/>
          <p:nvPr/>
        </p:nvSpPr>
        <p:spPr>
          <a:xfrm>
            <a:off x="7787578" y="1143000"/>
            <a:ext cx="264816" cy="307777"/>
          </a:xfrm>
          <a:prstGeom prst="rect">
            <a:avLst/>
          </a:prstGeom>
          <a:noFill/>
          <a:ln w="12700">
            <a:noFill/>
          </a:ln>
        </p:spPr>
        <p:txBody>
          <a:bodyPr wrap="square" rtlCol="0" anchor="ctr">
            <a:spAutoFit/>
          </a:bodyPr>
          <a:lstStyle/>
          <a:p>
            <a:pPr algn="ctr"/>
            <a:r>
              <a:rPr lang="en-US" sz="1400" i="1" dirty="0">
                <a:solidFill>
                  <a:schemeClr val="accent3"/>
                </a:solidFill>
                <a:latin typeface="Times New Roman" panose="02020603050405020304" pitchFamily="18" charset="0"/>
                <a:cs typeface="Times New Roman" panose="02020603050405020304" pitchFamily="18" charset="0"/>
              </a:rPr>
              <a:t>y</a:t>
            </a:r>
            <a:endParaRPr lang="en-US" sz="1400" b="0" i="1" dirty="0">
              <a:solidFill>
                <a:schemeClr val="accent3"/>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84DDA1AD-9FF8-459F-BC34-08FA07224345}"/>
              </a:ext>
            </a:extLst>
          </p:cNvPr>
          <p:cNvSpPr txBox="1"/>
          <p:nvPr/>
        </p:nvSpPr>
        <p:spPr>
          <a:xfrm>
            <a:off x="8060690" y="1165610"/>
            <a:ext cx="1105917" cy="523220"/>
          </a:xfrm>
          <a:prstGeom prst="rect">
            <a:avLst/>
          </a:prstGeom>
          <a:noFill/>
          <a:ln w="12700">
            <a:noFill/>
          </a:ln>
        </p:spPr>
        <p:txBody>
          <a:bodyPr wrap="square" rtlCol="0">
            <a:spAutoFit/>
          </a:bodyPr>
          <a:lstStyle/>
          <a:p>
            <a:r>
              <a:rPr lang="en-US" sz="1400" b="0" i="1" dirty="0">
                <a:solidFill>
                  <a:schemeClr val="accent3"/>
                </a:solidFill>
                <a:latin typeface="Times New Roman" panose="02020603050405020304" pitchFamily="18" charset="0"/>
                <a:cs typeface="Times New Roman" panose="02020603050405020304" pitchFamily="18" charset="0"/>
              </a:rPr>
              <a:t>Navigation Goal</a:t>
            </a:r>
          </a:p>
        </p:txBody>
      </p:sp>
      <p:sp>
        <p:nvSpPr>
          <p:cNvPr id="34" name="TextBox 33">
            <a:extLst>
              <a:ext uri="{FF2B5EF4-FFF2-40B4-BE49-F238E27FC236}">
                <a16:creationId xmlns:a16="http://schemas.microsoft.com/office/drawing/2014/main" id="{173AFCC2-9F76-4A99-BBF0-82D03A98CC40}"/>
              </a:ext>
            </a:extLst>
          </p:cNvPr>
          <p:cNvSpPr txBox="1"/>
          <p:nvPr/>
        </p:nvSpPr>
        <p:spPr>
          <a:xfrm rot="19946111">
            <a:off x="6277697" y="2299465"/>
            <a:ext cx="1105917" cy="307777"/>
          </a:xfrm>
          <a:prstGeom prst="rect">
            <a:avLst/>
          </a:prstGeom>
          <a:noFill/>
          <a:ln w="12700">
            <a:noFill/>
          </a:ln>
        </p:spPr>
        <p:txBody>
          <a:bodyPr wrap="square" rtlCol="0">
            <a:spAutoFit/>
          </a:bodyPr>
          <a:lstStyle/>
          <a:p>
            <a:r>
              <a:rPr lang="en-US" sz="1400" b="0" i="1" dirty="0">
                <a:solidFill>
                  <a:srgbClr val="0099FF"/>
                </a:solidFill>
                <a:latin typeface="Times New Roman" panose="02020603050405020304" pitchFamily="18" charset="0"/>
                <a:cs typeface="Times New Roman" panose="02020603050405020304" pitchFamily="18" charset="0"/>
              </a:rPr>
              <a:t>Goal Line</a:t>
            </a:r>
          </a:p>
        </p:txBody>
      </p:sp>
      <p:sp>
        <p:nvSpPr>
          <p:cNvPr id="35" name="Arc 34">
            <a:extLst>
              <a:ext uri="{FF2B5EF4-FFF2-40B4-BE49-F238E27FC236}">
                <a16:creationId xmlns:a16="http://schemas.microsoft.com/office/drawing/2014/main" id="{BA91BCAB-B7E2-4B87-A587-27F6E15B3C1B}"/>
              </a:ext>
            </a:extLst>
          </p:cNvPr>
          <p:cNvSpPr/>
          <p:nvPr/>
        </p:nvSpPr>
        <p:spPr bwMode="auto">
          <a:xfrm rot="2784971">
            <a:off x="3129761" y="679864"/>
            <a:ext cx="4808577" cy="4504008"/>
          </a:xfrm>
          <a:prstGeom prst="arc">
            <a:avLst>
              <a:gd name="adj1" fmla="val 16029169"/>
              <a:gd name="adj2" fmla="val 17572318"/>
            </a:avLst>
          </a:prstGeom>
          <a:noFill/>
          <a:ln w="9525" cap="flat" cmpd="sng" algn="ctr">
            <a:solidFill>
              <a:schemeClr val="tx1">
                <a:lumMod val="50000"/>
                <a:lumOff val="50000"/>
              </a:schemeClr>
            </a:solidFill>
            <a:prstDash val="solid"/>
            <a:round/>
            <a:headEnd type="triangl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lumMod val="75000"/>
                  <a:lumOff val="25000"/>
                </a:schemeClr>
              </a:solidFill>
              <a:effectLst/>
              <a:latin typeface="Helvetica" pitchFamily="-106" charset="0"/>
            </a:endParaRPr>
          </a:p>
        </p:txBody>
      </p:sp>
      <p:sp>
        <p:nvSpPr>
          <p:cNvPr id="36" name="Arc 35">
            <a:extLst>
              <a:ext uri="{FF2B5EF4-FFF2-40B4-BE49-F238E27FC236}">
                <a16:creationId xmlns:a16="http://schemas.microsoft.com/office/drawing/2014/main" id="{7B8FA931-EBC2-4F6E-92AB-DD37CE0B32E0}"/>
              </a:ext>
            </a:extLst>
          </p:cNvPr>
          <p:cNvSpPr/>
          <p:nvPr/>
        </p:nvSpPr>
        <p:spPr bwMode="auto">
          <a:xfrm rot="2784971">
            <a:off x="5275254" y="2869578"/>
            <a:ext cx="871232" cy="815046"/>
          </a:xfrm>
          <a:prstGeom prst="arc">
            <a:avLst>
              <a:gd name="adj1" fmla="val 17135597"/>
              <a:gd name="adj2" fmla="val 738196"/>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Helvetica" pitchFamily="-106" charset="0"/>
            </a:endParaRPr>
          </a:p>
        </p:txBody>
      </p:sp>
      <p:sp>
        <p:nvSpPr>
          <p:cNvPr id="38" name="TextBox 37">
            <a:extLst>
              <a:ext uri="{FF2B5EF4-FFF2-40B4-BE49-F238E27FC236}">
                <a16:creationId xmlns:a16="http://schemas.microsoft.com/office/drawing/2014/main" id="{89E33C3E-9923-42BA-A336-4DFEAC1919DE}"/>
              </a:ext>
            </a:extLst>
          </p:cNvPr>
          <p:cNvSpPr txBox="1"/>
          <p:nvPr/>
        </p:nvSpPr>
        <p:spPr>
          <a:xfrm>
            <a:off x="6084146" y="1335836"/>
            <a:ext cx="1104981" cy="738664"/>
          </a:xfrm>
          <a:prstGeom prst="rect">
            <a:avLst/>
          </a:prstGeom>
          <a:noFill/>
          <a:ln w="12700">
            <a:noFill/>
          </a:ln>
        </p:spPr>
        <p:txBody>
          <a:bodyPr wrap="square" rtlCol="0">
            <a:spAutoFit/>
          </a:bodyPr>
          <a:lstStyle/>
          <a:p>
            <a:pPr algn="r"/>
            <a:r>
              <a:rPr lang="en-US" sz="1400" b="0" i="1" dirty="0">
                <a:solidFill>
                  <a:schemeClr val="tx1">
                    <a:lumMod val="50000"/>
                    <a:lumOff val="50000"/>
                  </a:schemeClr>
                </a:solidFill>
                <a:latin typeface="Times New Roman" panose="02020603050405020304" pitchFamily="18" charset="0"/>
                <a:cs typeface="Times New Roman" panose="02020603050405020304" pitchFamily="18" charset="0"/>
              </a:rPr>
              <a:t>Max Commanded Distance</a:t>
            </a:r>
          </a:p>
        </p:txBody>
      </p:sp>
      <p:pic>
        <p:nvPicPr>
          <p:cNvPr id="14" name="Audio 13">
            <a:hlinkClick r:id="" action="ppaction://media"/>
            <a:extLst>
              <a:ext uri="{FF2B5EF4-FFF2-40B4-BE49-F238E27FC236}">
                <a16:creationId xmlns:a16="http://schemas.microsoft.com/office/drawing/2014/main" id="{4531CE1C-4AFA-424E-A572-C0AB926157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29945771"/>
      </p:ext>
    </p:extLst>
  </p:cSld>
  <p:clrMapOvr>
    <a:masterClrMapping/>
  </p:clrMapOvr>
  <mc:AlternateContent xmlns:mc="http://schemas.openxmlformats.org/markup-compatibility/2006" xmlns:p14="http://schemas.microsoft.com/office/powerpoint/2010/main">
    <mc:Choice Requires="p14">
      <p:transition spd="slow" p14:dur="2000" advTm="41019"/>
    </mc:Choice>
    <mc:Fallback xmlns="">
      <p:transition spd="slow" advTm="41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7E9610-0D6F-6B41-953C-8DB92556CAA1}"/>
              </a:ext>
            </a:extLst>
          </p:cNvPr>
          <p:cNvSpPr>
            <a:spLocks noGrp="1"/>
          </p:cNvSpPr>
          <p:nvPr>
            <p:ph type="title"/>
          </p:nvPr>
        </p:nvSpPr>
        <p:spPr/>
        <p:txBody>
          <a:bodyPr/>
          <a:lstStyle/>
          <a:p>
            <a:r>
              <a:rPr lang="en-US" dirty="0"/>
              <a:t>Blurring the lines – Adapting Arc Curvature</a:t>
            </a:r>
          </a:p>
        </p:txBody>
      </p:sp>
      <p:sp>
        <p:nvSpPr>
          <p:cNvPr id="4" name="Content Placeholder 3">
            <a:extLst>
              <a:ext uri="{FF2B5EF4-FFF2-40B4-BE49-F238E27FC236}">
                <a16:creationId xmlns:a16="http://schemas.microsoft.com/office/drawing/2014/main" id="{BAA3F789-DFB0-0446-8FEC-60871BA21438}"/>
              </a:ext>
            </a:extLst>
          </p:cNvPr>
          <p:cNvSpPr>
            <a:spLocks noGrp="1"/>
          </p:cNvSpPr>
          <p:nvPr>
            <p:ph idx="1"/>
          </p:nvPr>
        </p:nvSpPr>
        <p:spPr/>
        <p:txBody>
          <a:bodyPr>
            <a:normAutofit/>
          </a:bodyPr>
          <a:lstStyle/>
          <a:p>
            <a:r>
              <a:rPr lang="en-US" dirty="0"/>
              <a:t>HOWEVER, this command only lets the rover adjust the drive DISTANCE, not the delta heading toward the goal point.</a:t>
            </a:r>
          </a:p>
          <a:p>
            <a:r>
              <a:rPr lang="en-US" dirty="0"/>
              <a:t>Such a change was considered for MER, but the extra complexity and uncertainty of allowing the rover to choose its steering in a basic “primitive” drive command led the team to choose not to implement it.</a:t>
            </a:r>
          </a:p>
        </p:txBody>
      </p:sp>
      <p:pic>
        <p:nvPicPr>
          <p:cNvPr id="2050" name="Picture 2" descr="Rover wheels">
            <a:extLst>
              <a:ext uri="{FF2B5EF4-FFF2-40B4-BE49-F238E27FC236}">
                <a16:creationId xmlns:a16="http://schemas.microsoft.com/office/drawing/2014/main" id="{C4CECE86-F7FB-4C31-A295-F82F245049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613"/>
          <a:stretch/>
        </p:blipFill>
        <p:spPr bwMode="auto">
          <a:xfrm>
            <a:off x="4560887" y="3036731"/>
            <a:ext cx="4144344" cy="3000375"/>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3">
            <a:extLst>
              <a:ext uri="{FF2B5EF4-FFF2-40B4-BE49-F238E27FC236}">
                <a16:creationId xmlns:a16="http://schemas.microsoft.com/office/drawing/2014/main" id="{5F20510C-3CFE-4C12-B3FE-A282EBA5B6E2}"/>
              </a:ext>
            </a:extLst>
          </p:cNvPr>
          <p:cNvSpPr txBox="1">
            <a:spLocks/>
          </p:cNvSpPr>
          <p:nvPr/>
        </p:nvSpPr>
        <p:spPr bwMode="auto">
          <a:xfrm>
            <a:off x="228599" y="3253118"/>
            <a:ext cx="3838859" cy="1323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ts val="1200"/>
              </a:spcBef>
              <a:spcAft>
                <a:spcPct val="0"/>
              </a:spcAft>
              <a:buChar char="•"/>
              <a:defRPr sz="1800">
                <a:solidFill>
                  <a:schemeClr val="tx1"/>
                </a:solidFill>
                <a:latin typeface="Avenir Book" panose="02000503020000020003" pitchFamily="2" charset="0"/>
                <a:ea typeface="+mn-ea"/>
                <a:cs typeface="+mn-cs"/>
              </a:defRPr>
            </a:lvl1pPr>
            <a:lvl2pPr marL="742950" indent="-285750" algn="l" rtl="0" eaLnBrk="0" fontAlgn="base" hangingPunct="0">
              <a:spcBef>
                <a:spcPct val="20000"/>
              </a:spcBef>
              <a:spcAft>
                <a:spcPct val="0"/>
              </a:spcAft>
              <a:buChar char="–"/>
              <a:defRPr sz="1800">
                <a:solidFill>
                  <a:schemeClr val="tx1"/>
                </a:solidFill>
                <a:latin typeface="Avenir Book" panose="02000503020000020003" pitchFamily="2" charset="0"/>
              </a:defRPr>
            </a:lvl2pPr>
            <a:lvl3pPr marL="1143000" indent="-228600" algn="l" rtl="0" eaLnBrk="0" fontAlgn="base" hangingPunct="0">
              <a:spcBef>
                <a:spcPct val="20000"/>
              </a:spcBef>
              <a:spcAft>
                <a:spcPct val="0"/>
              </a:spcAft>
              <a:buChar char="•"/>
              <a:defRPr sz="1800">
                <a:solidFill>
                  <a:schemeClr val="tx1"/>
                </a:solidFill>
                <a:latin typeface="Avenir Book" panose="02000503020000020003" pitchFamily="2" charset="0"/>
              </a:defRPr>
            </a:lvl3pPr>
            <a:lvl4pPr marL="1600200" indent="-228600" algn="l" rtl="0" eaLnBrk="0" fontAlgn="base" hangingPunct="0">
              <a:spcBef>
                <a:spcPct val="20000"/>
              </a:spcBef>
              <a:spcAft>
                <a:spcPct val="0"/>
              </a:spcAft>
              <a:buChar char="–"/>
              <a:defRPr sz="1800">
                <a:solidFill>
                  <a:schemeClr val="tx1"/>
                </a:solidFill>
                <a:latin typeface="Avenir Book" panose="02000503020000020003" pitchFamily="2" charset="0"/>
              </a:defRPr>
            </a:lvl4pPr>
            <a:lvl5pPr marL="2057400" indent="-228600" algn="l" rtl="0" eaLnBrk="0" fontAlgn="base" hangingPunct="0">
              <a:spcBef>
                <a:spcPct val="20000"/>
              </a:spcBef>
              <a:spcAft>
                <a:spcPct val="0"/>
              </a:spcAft>
              <a:buChar char="»"/>
              <a:defRPr sz="1800">
                <a:solidFill>
                  <a:schemeClr val="tx1"/>
                </a:solidFill>
                <a:latin typeface="Avenir Book" panose="02000503020000020003" pitchFamily="2" charset="0"/>
              </a:defRPr>
            </a:lvl5pPr>
            <a:lvl6pPr marL="2514600" indent="-228600" algn="l" rtl="0" eaLnBrk="1" fontAlgn="base" hangingPunct="1">
              <a:spcBef>
                <a:spcPct val="20000"/>
              </a:spcBef>
              <a:spcAft>
                <a:spcPct val="0"/>
              </a:spcAft>
              <a:buChar char="»"/>
              <a:defRPr sz="1400">
                <a:solidFill>
                  <a:srgbClr val="000066"/>
                </a:solidFill>
                <a:latin typeface="+mn-lt"/>
              </a:defRPr>
            </a:lvl6pPr>
            <a:lvl7pPr marL="2971800" indent="-228600" algn="l" rtl="0" eaLnBrk="1" fontAlgn="base" hangingPunct="1">
              <a:spcBef>
                <a:spcPct val="20000"/>
              </a:spcBef>
              <a:spcAft>
                <a:spcPct val="0"/>
              </a:spcAft>
              <a:buChar char="»"/>
              <a:defRPr sz="1400">
                <a:solidFill>
                  <a:srgbClr val="000066"/>
                </a:solidFill>
                <a:latin typeface="+mn-lt"/>
              </a:defRPr>
            </a:lvl7pPr>
            <a:lvl8pPr marL="3429000" indent="-228600" algn="l" rtl="0" eaLnBrk="1" fontAlgn="base" hangingPunct="1">
              <a:spcBef>
                <a:spcPct val="20000"/>
              </a:spcBef>
              <a:spcAft>
                <a:spcPct val="0"/>
              </a:spcAft>
              <a:buChar char="»"/>
              <a:defRPr sz="1400">
                <a:solidFill>
                  <a:srgbClr val="000066"/>
                </a:solidFill>
                <a:latin typeface="+mn-lt"/>
              </a:defRPr>
            </a:lvl8pPr>
            <a:lvl9pPr marL="3886200" indent="-228600" algn="l" rtl="0" eaLnBrk="1" fontAlgn="base" hangingPunct="1">
              <a:spcBef>
                <a:spcPct val="20000"/>
              </a:spcBef>
              <a:spcAft>
                <a:spcPct val="0"/>
              </a:spcAft>
              <a:buChar char="»"/>
              <a:defRPr sz="1400">
                <a:solidFill>
                  <a:srgbClr val="000066"/>
                </a:solidFill>
                <a:latin typeface="+mn-lt"/>
              </a:defRPr>
            </a:lvl9pPr>
          </a:lstStyle>
          <a:p>
            <a:pPr defTabSz="914400"/>
            <a:r>
              <a:rPr lang="en-US" kern="0" dirty="0"/>
              <a:t>BUT on MSL, Wheel Wear considerations forced us to reconsider.</a:t>
            </a:r>
          </a:p>
          <a:p>
            <a:pPr defTabSz="914400"/>
            <a:endParaRPr lang="en-US" kern="0" dirty="0"/>
          </a:p>
        </p:txBody>
      </p:sp>
      <p:sp>
        <p:nvSpPr>
          <p:cNvPr id="2" name="Arrow: Bent-Up 1">
            <a:extLst>
              <a:ext uri="{FF2B5EF4-FFF2-40B4-BE49-F238E27FC236}">
                <a16:creationId xmlns:a16="http://schemas.microsoft.com/office/drawing/2014/main" id="{250CA640-16EA-4081-B748-77C39F19745E}"/>
              </a:ext>
            </a:extLst>
          </p:cNvPr>
          <p:cNvSpPr/>
          <p:nvPr/>
        </p:nvSpPr>
        <p:spPr bwMode="auto">
          <a:xfrm rot="5400000">
            <a:off x="2744105" y="3574215"/>
            <a:ext cx="813457" cy="1833246"/>
          </a:xfrm>
          <a:prstGeom prst="bentUpArrow">
            <a:avLst>
              <a:gd name="adj1" fmla="val 13288"/>
              <a:gd name="adj2" fmla="val 25000"/>
              <a:gd name="adj3" fmla="val 25000"/>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1" u="none" strike="noStrike" cap="none" normalizeH="0" baseline="0">
              <a:ln>
                <a:noFill/>
              </a:ln>
              <a:solidFill>
                <a:schemeClr val="tx1"/>
              </a:solidFill>
              <a:effectLst/>
              <a:latin typeface="Helvetica" pitchFamily="-106" charset="0"/>
            </a:endParaRPr>
          </a:p>
        </p:txBody>
      </p:sp>
      <p:pic>
        <p:nvPicPr>
          <p:cNvPr id="5" name="Audio 4">
            <a:hlinkClick r:id="" action="ppaction://media"/>
            <a:extLst>
              <a:ext uri="{FF2B5EF4-FFF2-40B4-BE49-F238E27FC236}">
                <a16:creationId xmlns:a16="http://schemas.microsoft.com/office/drawing/2014/main" id="{53CDF821-0D63-E74A-8280-F109559D9E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58867078"/>
      </p:ext>
    </p:extLst>
  </p:cSld>
  <p:clrMapOvr>
    <a:masterClrMapping/>
  </p:clrMapOvr>
  <mc:AlternateContent xmlns:mc="http://schemas.openxmlformats.org/markup-compatibility/2006" xmlns:p14="http://schemas.microsoft.com/office/powerpoint/2010/main">
    <mc:Choice Requires="p14">
      <p:transition spd="slow" p14:dur="2000" advTm="25509"/>
    </mc:Choice>
    <mc:Fallback xmlns="">
      <p:transition spd="slow" advTm="25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7E9610-0D6F-6B41-953C-8DB92556CAA1}"/>
              </a:ext>
            </a:extLst>
          </p:cNvPr>
          <p:cNvSpPr>
            <a:spLocks noGrp="1"/>
          </p:cNvSpPr>
          <p:nvPr>
            <p:ph type="title"/>
          </p:nvPr>
        </p:nvSpPr>
        <p:spPr/>
        <p:txBody>
          <a:bodyPr/>
          <a:lstStyle/>
          <a:p>
            <a:r>
              <a:rPr lang="en-US" dirty="0"/>
              <a:t>Rover Chooses its Heading</a:t>
            </a:r>
          </a:p>
        </p:txBody>
      </p:sp>
      <p:sp>
        <p:nvSpPr>
          <p:cNvPr id="4" name="Content Placeholder 3">
            <a:extLst>
              <a:ext uri="{FF2B5EF4-FFF2-40B4-BE49-F238E27FC236}">
                <a16:creationId xmlns:a16="http://schemas.microsoft.com/office/drawing/2014/main" id="{BAA3F789-DFB0-0446-8FEC-60871BA21438}"/>
              </a:ext>
            </a:extLst>
          </p:cNvPr>
          <p:cNvSpPr>
            <a:spLocks noGrp="1"/>
          </p:cNvSpPr>
          <p:nvPr>
            <p:ph idx="1"/>
          </p:nvPr>
        </p:nvSpPr>
        <p:spPr>
          <a:xfrm>
            <a:off x="228600" y="1058593"/>
            <a:ext cx="8664575" cy="2856182"/>
          </a:xfrm>
        </p:spPr>
        <p:txBody>
          <a:bodyPr/>
          <a:lstStyle/>
          <a:p>
            <a:r>
              <a:rPr lang="en-US" dirty="0"/>
              <a:t>The current precision approach performs a turn in place (steering the corner wheels to nearly 45 degrees, driving, steering the corner wheels back) followed by straight line motion.</a:t>
            </a:r>
          </a:p>
          <a:p>
            <a:r>
              <a:rPr lang="en-US" dirty="0"/>
              <a:t>But that additional steering and turning adds more opportunities to accumulate wheel wear damage.</a:t>
            </a:r>
          </a:p>
          <a:p>
            <a:r>
              <a:rPr lang="en-US" dirty="0"/>
              <a:t>Allowing the rover to choose its own arc delta heading would minimize steering and reduce turn-in-place forces on the wheels.</a:t>
            </a:r>
          </a:p>
          <a:p>
            <a:r>
              <a:rPr lang="en-US" dirty="0"/>
              <a:t>So we have implemented two new commands:</a:t>
            </a:r>
          </a:p>
        </p:txBody>
      </p:sp>
      <p:sp>
        <p:nvSpPr>
          <p:cNvPr id="11" name="Content Placeholder 3">
            <a:extLst>
              <a:ext uri="{FF2B5EF4-FFF2-40B4-BE49-F238E27FC236}">
                <a16:creationId xmlns:a16="http://schemas.microsoft.com/office/drawing/2014/main" id="{AF920693-D0FF-48CF-9639-6AD23E9607AC}"/>
              </a:ext>
            </a:extLst>
          </p:cNvPr>
          <p:cNvSpPr txBox="1">
            <a:spLocks/>
          </p:cNvSpPr>
          <p:nvPr/>
        </p:nvSpPr>
        <p:spPr bwMode="auto">
          <a:xfrm>
            <a:off x="1492348" y="4057452"/>
            <a:ext cx="6523552" cy="1741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0" fontAlgn="base" hangingPunct="0">
              <a:spcBef>
                <a:spcPts val="1200"/>
              </a:spcBef>
              <a:spcAft>
                <a:spcPct val="0"/>
              </a:spcAft>
              <a:buChar char="•"/>
              <a:defRPr sz="1800">
                <a:solidFill>
                  <a:schemeClr val="tx1"/>
                </a:solidFill>
                <a:latin typeface="Avenir Book" panose="02000503020000020003" pitchFamily="2" charset="0"/>
                <a:ea typeface="+mn-ea"/>
                <a:cs typeface="+mn-cs"/>
              </a:defRPr>
            </a:lvl1pPr>
            <a:lvl2pPr marL="742950" indent="-285750" algn="l" rtl="0" eaLnBrk="0" fontAlgn="base" hangingPunct="0">
              <a:spcBef>
                <a:spcPct val="20000"/>
              </a:spcBef>
              <a:spcAft>
                <a:spcPct val="0"/>
              </a:spcAft>
              <a:buChar char="–"/>
              <a:defRPr sz="1800">
                <a:solidFill>
                  <a:schemeClr val="tx1"/>
                </a:solidFill>
                <a:latin typeface="Avenir Book" panose="02000503020000020003" pitchFamily="2" charset="0"/>
              </a:defRPr>
            </a:lvl2pPr>
            <a:lvl3pPr marL="1143000" indent="-228600" algn="l" rtl="0" eaLnBrk="0" fontAlgn="base" hangingPunct="0">
              <a:spcBef>
                <a:spcPct val="20000"/>
              </a:spcBef>
              <a:spcAft>
                <a:spcPct val="0"/>
              </a:spcAft>
              <a:buChar char="•"/>
              <a:defRPr sz="1800">
                <a:solidFill>
                  <a:schemeClr val="tx1"/>
                </a:solidFill>
                <a:latin typeface="Avenir Book" panose="02000503020000020003" pitchFamily="2" charset="0"/>
              </a:defRPr>
            </a:lvl3pPr>
            <a:lvl4pPr marL="1600200" indent="-228600" algn="l" rtl="0" eaLnBrk="0" fontAlgn="base" hangingPunct="0">
              <a:spcBef>
                <a:spcPct val="20000"/>
              </a:spcBef>
              <a:spcAft>
                <a:spcPct val="0"/>
              </a:spcAft>
              <a:buChar char="–"/>
              <a:defRPr sz="1800">
                <a:solidFill>
                  <a:schemeClr val="tx1"/>
                </a:solidFill>
                <a:latin typeface="Avenir Book" panose="02000503020000020003" pitchFamily="2" charset="0"/>
              </a:defRPr>
            </a:lvl4pPr>
            <a:lvl5pPr marL="2057400" indent="-228600" algn="l" rtl="0" eaLnBrk="0" fontAlgn="base" hangingPunct="0">
              <a:spcBef>
                <a:spcPct val="20000"/>
              </a:spcBef>
              <a:spcAft>
                <a:spcPct val="0"/>
              </a:spcAft>
              <a:buChar char="»"/>
              <a:defRPr sz="1800">
                <a:solidFill>
                  <a:schemeClr val="tx1"/>
                </a:solidFill>
                <a:latin typeface="Avenir Book" panose="02000503020000020003" pitchFamily="2" charset="0"/>
              </a:defRPr>
            </a:lvl5pPr>
            <a:lvl6pPr marL="2514600" indent="-228600" algn="l" rtl="0" eaLnBrk="1" fontAlgn="base" hangingPunct="1">
              <a:spcBef>
                <a:spcPct val="20000"/>
              </a:spcBef>
              <a:spcAft>
                <a:spcPct val="0"/>
              </a:spcAft>
              <a:buChar char="»"/>
              <a:defRPr sz="1400">
                <a:solidFill>
                  <a:srgbClr val="000066"/>
                </a:solidFill>
                <a:latin typeface="+mn-lt"/>
              </a:defRPr>
            </a:lvl6pPr>
            <a:lvl7pPr marL="2971800" indent="-228600" algn="l" rtl="0" eaLnBrk="1" fontAlgn="base" hangingPunct="1">
              <a:spcBef>
                <a:spcPct val="20000"/>
              </a:spcBef>
              <a:spcAft>
                <a:spcPct val="0"/>
              </a:spcAft>
              <a:buChar char="»"/>
              <a:defRPr sz="1400">
                <a:solidFill>
                  <a:srgbClr val="000066"/>
                </a:solidFill>
                <a:latin typeface="+mn-lt"/>
              </a:defRPr>
            </a:lvl7pPr>
            <a:lvl8pPr marL="3429000" indent="-228600" algn="l" rtl="0" eaLnBrk="1" fontAlgn="base" hangingPunct="1">
              <a:spcBef>
                <a:spcPct val="20000"/>
              </a:spcBef>
              <a:spcAft>
                <a:spcPct val="0"/>
              </a:spcAft>
              <a:buChar char="»"/>
              <a:defRPr sz="1400">
                <a:solidFill>
                  <a:srgbClr val="000066"/>
                </a:solidFill>
                <a:latin typeface="+mn-lt"/>
              </a:defRPr>
            </a:lvl8pPr>
            <a:lvl9pPr marL="3886200" indent="-228600" algn="l" rtl="0" eaLnBrk="1" fontAlgn="base" hangingPunct="1">
              <a:spcBef>
                <a:spcPct val="20000"/>
              </a:spcBef>
              <a:spcAft>
                <a:spcPct val="0"/>
              </a:spcAft>
              <a:buChar char="»"/>
              <a:defRPr sz="1400">
                <a:solidFill>
                  <a:srgbClr val="000066"/>
                </a:solidFill>
                <a:latin typeface="+mn-lt"/>
              </a:defRPr>
            </a:lvl9pPr>
          </a:lstStyle>
          <a:p>
            <a:pPr marL="0" indent="0" defTabSz="914400">
              <a:buNone/>
            </a:pPr>
            <a:r>
              <a:rPr lang="en-US" kern="0" dirty="0">
                <a:latin typeface="Menlo" panose="020B0609030804020204" pitchFamily="49" charset="0"/>
                <a:ea typeface="Menlo" panose="020B0609030804020204" pitchFamily="49" charset="0"/>
                <a:cs typeface="Menlo" panose="020B0609030804020204" pitchFamily="49" charset="0"/>
              </a:rPr>
              <a:t>ARC_TO </a:t>
            </a:r>
            <a:r>
              <a:rPr lang="en-US" kern="0" dirty="0"/>
              <a:t>calculates delta heading and performs an arc that points the rover at a goal without exceeding a specified path length </a:t>
            </a:r>
          </a:p>
          <a:p>
            <a:pPr marL="0" indent="0" defTabSz="914400">
              <a:buNone/>
            </a:pPr>
            <a:r>
              <a:rPr lang="en-US" kern="0" dirty="0">
                <a:latin typeface="Menlo" panose="020B0609030804020204" pitchFamily="49" charset="0"/>
                <a:ea typeface="Menlo" panose="020B0609030804020204" pitchFamily="49" charset="0"/>
                <a:cs typeface="Menlo" panose="020B0609030804020204" pitchFamily="49" charset="0"/>
              </a:rPr>
              <a:t>ARC_UNTIL_TO </a:t>
            </a:r>
            <a:r>
              <a:rPr lang="en-US" kern="0" dirty="0"/>
              <a:t>drives along a specified arc, truncating once the rover points at the specified navigation goal, enters a </a:t>
            </a:r>
            <a:r>
              <a:rPr lang="en-US" kern="0" dirty="0" err="1"/>
              <a:t>waydisk</a:t>
            </a:r>
            <a:r>
              <a:rPr lang="en-US" kern="0" dirty="0"/>
              <a:t>, or meets the other truncation criteria of an </a:t>
            </a:r>
            <a:r>
              <a:rPr lang="en-US" kern="0" dirty="0" err="1">
                <a:latin typeface="Menlo" panose="020B0609030804020204" pitchFamily="49" charset="0"/>
                <a:ea typeface="Menlo" panose="020B0609030804020204" pitchFamily="49" charset="0"/>
                <a:cs typeface="Menlo" panose="020B0609030804020204" pitchFamily="49" charset="0"/>
              </a:rPr>
              <a:t>arc_until</a:t>
            </a:r>
            <a:r>
              <a:rPr lang="en-US" kern="0" dirty="0">
                <a:latin typeface="Menlo" panose="020B0609030804020204" pitchFamily="49" charset="0"/>
                <a:ea typeface="Menlo" panose="020B0609030804020204" pitchFamily="49" charset="0"/>
                <a:cs typeface="Menlo" panose="020B0609030804020204" pitchFamily="49" charset="0"/>
              </a:rPr>
              <a:t>.</a:t>
            </a:r>
          </a:p>
          <a:p>
            <a:pPr marL="0" indent="0" defTabSz="914400">
              <a:buNone/>
            </a:pPr>
            <a:endParaRPr lang="en-US" b="1" kern="0" dirty="0"/>
          </a:p>
        </p:txBody>
      </p:sp>
      <p:pic>
        <p:nvPicPr>
          <p:cNvPr id="5" name="Audio 4">
            <a:hlinkClick r:id="" action="ppaction://media"/>
            <a:extLst>
              <a:ext uri="{FF2B5EF4-FFF2-40B4-BE49-F238E27FC236}">
                <a16:creationId xmlns:a16="http://schemas.microsoft.com/office/drawing/2014/main" id="{B48320CA-7981-7E49-9695-EA7B4E7EF9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82438543"/>
      </p:ext>
    </p:extLst>
  </p:cSld>
  <p:clrMapOvr>
    <a:masterClrMapping/>
  </p:clrMapOvr>
  <mc:AlternateContent xmlns:mc="http://schemas.openxmlformats.org/markup-compatibility/2006" xmlns:p14="http://schemas.microsoft.com/office/powerpoint/2010/main">
    <mc:Choice Requires="p14">
      <p:transition spd="slow" p14:dur="2000" advTm="53032"/>
    </mc:Choice>
    <mc:Fallback xmlns="">
      <p:transition spd="slow" advTm="53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AA3F789-DFB0-0446-8FEC-60871BA21438}"/>
              </a:ext>
            </a:extLst>
          </p:cNvPr>
          <p:cNvSpPr>
            <a:spLocks noGrp="1"/>
          </p:cNvSpPr>
          <p:nvPr>
            <p:ph idx="1"/>
          </p:nvPr>
        </p:nvSpPr>
        <p:spPr>
          <a:xfrm>
            <a:off x="228600" y="1058592"/>
            <a:ext cx="8664575" cy="5486400"/>
          </a:xfrm>
        </p:spPr>
        <p:txBody>
          <a:bodyPr>
            <a:normAutofit/>
          </a:bodyPr>
          <a:lstStyle/>
          <a:p>
            <a:r>
              <a:rPr lang="en-US" dirty="0"/>
              <a:t>The ARC_TO command autonomously calculates Arc Curvature (delta heading), which minimizes the steering change needed to reach a goal.</a:t>
            </a:r>
          </a:p>
          <a:p>
            <a:r>
              <a:rPr lang="en-US" dirty="0"/>
              <a:t>The ARC_UNTIL_TO command autonomously truncates the command once the goal is aligned with the rover, which gives high precision in pointing at a goal.</a:t>
            </a:r>
          </a:p>
          <a:p>
            <a:pPr lvl="1"/>
            <a:r>
              <a:rPr lang="en-US" dirty="0"/>
              <a:t>Earlier ARC commands are all “open loop”, meaning they do not rely on sensing to determine when to stop.</a:t>
            </a:r>
          </a:p>
          <a:p>
            <a:pPr lvl="1"/>
            <a:r>
              <a:rPr lang="en-US" dirty="0"/>
              <a:t>But in ARC_UNTIL_TO, that rover heading (yaw) is measured by the RIMU, so this can give us better performance in aiming toward a goal.  TURN_TO does this too, but ARC_UNTIL_TO eliminates the need to steer to and from turn-in-place angles.</a:t>
            </a:r>
          </a:p>
          <a:p>
            <a:r>
              <a:rPr lang="en-US" dirty="0">
                <a:solidFill>
                  <a:schemeClr val="accent3"/>
                </a:solidFill>
              </a:rPr>
              <a:t>The combination of ARC_UNTIL_TO / ARC_TO can potentially replace TURN_TO / ARC_UNTIL as a means of reaching a waypoint goal, while minimizing steering.</a:t>
            </a:r>
          </a:p>
          <a:p>
            <a:pPr lvl="1"/>
            <a:r>
              <a:rPr lang="en-US" dirty="0"/>
              <a:t>This can be helpful for reducing wheel wear in certain terrains.</a:t>
            </a:r>
          </a:p>
          <a:p>
            <a:r>
              <a:rPr lang="en-US" dirty="0"/>
              <a:t>Expected to be deployed by mid-2022 in the R13 version of MSL Flight Software</a:t>
            </a:r>
          </a:p>
        </p:txBody>
      </p:sp>
      <p:sp>
        <p:nvSpPr>
          <p:cNvPr id="3" name="Title 2">
            <a:extLst>
              <a:ext uri="{FF2B5EF4-FFF2-40B4-BE49-F238E27FC236}">
                <a16:creationId xmlns:a16="http://schemas.microsoft.com/office/drawing/2014/main" id="{597E9610-0D6F-6B41-953C-8DB92556CAA1}"/>
              </a:ext>
            </a:extLst>
          </p:cNvPr>
          <p:cNvSpPr>
            <a:spLocks noGrp="1"/>
          </p:cNvSpPr>
          <p:nvPr>
            <p:ph type="title"/>
          </p:nvPr>
        </p:nvSpPr>
        <p:spPr>
          <a:xfrm>
            <a:off x="-4042" y="1"/>
            <a:ext cx="9148042" cy="914400"/>
          </a:xfrm>
        </p:spPr>
        <p:txBody>
          <a:bodyPr/>
          <a:lstStyle/>
          <a:p>
            <a:r>
              <a:rPr lang="en-US" dirty="0"/>
              <a:t>Benefits</a:t>
            </a:r>
          </a:p>
        </p:txBody>
      </p:sp>
      <p:pic>
        <p:nvPicPr>
          <p:cNvPr id="6" name="Audio 5">
            <a:hlinkClick r:id="" action="ppaction://media"/>
            <a:extLst>
              <a:ext uri="{FF2B5EF4-FFF2-40B4-BE49-F238E27FC236}">
                <a16:creationId xmlns:a16="http://schemas.microsoft.com/office/drawing/2014/main" id="{332582E1-3EA9-204B-9BA0-D85EA505E4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57026839"/>
      </p:ext>
    </p:extLst>
  </p:cSld>
  <p:clrMapOvr>
    <a:masterClrMapping/>
  </p:clrMapOvr>
  <mc:AlternateContent xmlns:mc="http://schemas.openxmlformats.org/markup-compatibility/2006" xmlns:p14="http://schemas.microsoft.com/office/powerpoint/2010/main">
    <mc:Choice Requires="p14">
      <p:transition spd="slow" p14:dur="2000" advTm="54775"/>
    </mc:Choice>
    <mc:Fallback xmlns="">
      <p:transition spd="slow" advTm="54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lack">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MSL-CEDL-Template-CDR Ver">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Helvetica" pitchFamily="-106"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Helvetica" pitchFamily="-106" charset="0"/>
          </a:defRPr>
        </a:defPPr>
      </a:lstStyle>
    </a:lnDef>
    <a:txDef>
      <a:spPr>
        <a:noFill/>
        <a:ln w="12700">
          <a:solidFill>
            <a:schemeClr val="tx1"/>
          </a:solidFill>
        </a:ln>
      </a:spPr>
      <a:bodyPr wrap="none" rtlCol="0">
        <a:spAutoFit/>
      </a:bodyPr>
      <a:lstStyle>
        <a:defPPr>
          <a:defRPr sz="800" b="0" i="0" dirty="0" smtClean="0"/>
        </a:defPPr>
      </a:lstStyle>
    </a:txDef>
  </a:objectDefaults>
  <a:extraClrSchemeLst>
    <a:extraClrScheme>
      <a:clrScheme name="MSL-CEDL-Template-CDR V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SL-CEDL-Template-CDR V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SL-CEDL-Template-CDR V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SL-CEDL-Template-CDR V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SL-CEDL-Template-CDR V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SL-CEDL-Template-CDR V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SL-CEDL-Template-CDR V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50474</TotalTime>
  <Words>3526</Words>
  <Application>Microsoft Macintosh PowerPoint</Application>
  <PresentationFormat>On-screen Show (4:3)</PresentationFormat>
  <Paragraphs>215</Paragraphs>
  <Slides>22</Slides>
  <Notes>18</Notes>
  <HiddenSlides>0</HiddenSlides>
  <MMClips>22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22</vt:i4>
      </vt:variant>
    </vt:vector>
  </HeadingPairs>
  <TitlesOfParts>
    <vt:vector size="38" baseType="lpstr">
      <vt:lpstr>Arial</vt:lpstr>
      <vt:lpstr>Arial Narrow</vt:lpstr>
      <vt:lpstr>Avenir Black</vt:lpstr>
      <vt:lpstr>Avenir Book</vt:lpstr>
      <vt:lpstr>Avenir Heavy</vt:lpstr>
      <vt:lpstr>Avenir Light</vt:lpstr>
      <vt:lpstr>Avenir Medium</vt:lpstr>
      <vt:lpstr>Calibri</vt:lpstr>
      <vt:lpstr>Cambria Math</vt:lpstr>
      <vt:lpstr>Helvetica</vt:lpstr>
      <vt:lpstr>Menlo</vt:lpstr>
      <vt:lpstr>Rockwell</vt:lpstr>
      <vt:lpstr>Symbol</vt:lpstr>
      <vt:lpstr>Times New Roman</vt:lpstr>
      <vt:lpstr>Black</vt:lpstr>
      <vt:lpstr>Default Theme</vt:lpstr>
      <vt:lpstr>PowerPoint Presentation</vt:lpstr>
      <vt:lpstr>Agenda</vt:lpstr>
      <vt:lpstr>How to move a rover</vt:lpstr>
      <vt:lpstr>Background: MSL Mobility &amp; Wheel Wear</vt:lpstr>
      <vt:lpstr>Rover Mobility Command Types</vt:lpstr>
      <vt:lpstr>Blurring the lines – Updating Basic Mobility</vt:lpstr>
      <vt:lpstr>Blurring the lines – Adapting Arc Curvature</vt:lpstr>
      <vt:lpstr>Rover Chooses its Heading</vt:lpstr>
      <vt:lpstr>Benefits</vt:lpstr>
      <vt:lpstr>Implementation</vt:lpstr>
      <vt:lpstr>ARC_TO</vt:lpstr>
      <vt:lpstr>ARC_TO – assuming rover meets waydisc</vt:lpstr>
      <vt:lpstr>ARC_TO – rover does not meet waydisc</vt:lpstr>
      <vt:lpstr>ARC_UNTIL_TO</vt:lpstr>
      <vt:lpstr>ARC_UNTIL_TO – rover pointing at goal</vt:lpstr>
      <vt:lpstr>ARC_UNTIL_TO – rover meeting waydisc</vt:lpstr>
      <vt:lpstr>ARC_UNTIL_TO – rover’s closest approach to goal</vt:lpstr>
      <vt:lpstr>Verification and Validation (Testing plan)</vt:lpstr>
      <vt:lpstr>V&amp;V Strategy</vt:lpstr>
      <vt:lpstr>V&amp;V Test Case Examples</vt:lpstr>
      <vt:lpstr>Factors Impacting V&amp;V Development</vt:lpstr>
      <vt:lpstr>Conclusions</vt:lpstr>
    </vt:vector>
  </TitlesOfParts>
  <Company>JPL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Cichy</dc:creator>
  <cp:lastModifiedBy>A H</cp:lastModifiedBy>
  <cp:revision>1837</cp:revision>
  <cp:lastPrinted>2019-08-05T20:39:54Z</cp:lastPrinted>
  <dcterms:created xsi:type="dcterms:W3CDTF">2011-09-13T02:33:33Z</dcterms:created>
  <dcterms:modified xsi:type="dcterms:W3CDTF">2022-01-10T20:21:56Z</dcterms:modified>
</cp:coreProperties>
</file>