
<file path=[Content_Types].xml><?xml version="1.0" encoding="utf-8"?>
<Types xmlns="http://schemas.openxmlformats.org/package/2006/content-types">
  <Default Extension="HEIC" ContentType="image/heic"/>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Lst>
  <p:notesMasterIdLst>
    <p:notesMasterId r:id="rId43"/>
  </p:notesMasterIdLst>
  <p:sldIdLst>
    <p:sldId id="277" r:id="rId3"/>
    <p:sldId id="258" r:id="rId4"/>
    <p:sldId id="259" r:id="rId5"/>
    <p:sldId id="331" r:id="rId6"/>
    <p:sldId id="343" r:id="rId7"/>
    <p:sldId id="342" r:id="rId8"/>
    <p:sldId id="345" r:id="rId9"/>
    <p:sldId id="284" r:id="rId10"/>
    <p:sldId id="285" r:id="rId11"/>
    <p:sldId id="318" r:id="rId12"/>
    <p:sldId id="319" r:id="rId13"/>
    <p:sldId id="317" r:id="rId14"/>
    <p:sldId id="321" r:id="rId15"/>
    <p:sldId id="337" r:id="rId16"/>
    <p:sldId id="347" r:id="rId17"/>
    <p:sldId id="340" r:id="rId18"/>
    <p:sldId id="339" r:id="rId19"/>
    <p:sldId id="348" r:id="rId20"/>
    <p:sldId id="328" r:id="rId21"/>
    <p:sldId id="326" r:id="rId22"/>
    <p:sldId id="330" r:id="rId23"/>
    <p:sldId id="350" r:id="rId24"/>
    <p:sldId id="351" r:id="rId25"/>
    <p:sldId id="341" r:id="rId26"/>
    <p:sldId id="349" r:id="rId27"/>
    <p:sldId id="322" r:id="rId28"/>
    <p:sldId id="316" r:id="rId29"/>
    <p:sldId id="338" r:id="rId30"/>
    <p:sldId id="312" r:id="rId31"/>
    <p:sldId id="335" r:id="rId32"/>
    <p:sldId id="311" r:id="rId33"/>
    <p:sldId id="313" r:id="rId34"/>
    <p:sldId id="332" r:id="rId35"/>
    <p:sldId id="333" r:id="rId36"/>
    <p:sldId id="315" r:id="rId37"/>
    <p:sldId id="292" r:id="rId38"/>
    <p:sldId id="278" r:id="rId39"/>
    <p:sldId id="324" r:id="rId40"/>
    <p:sldId id="352" r:id="rId41"/>
    <p:sldId id="323" r:id="rId42"/>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F9B3F4-2E05-D440-A169-B2C807FB15C9}">
          <p14:sldIdLst>
            <p14:sldId id="277"/>
            <p14:sldId id="258"/>
            <p14:sldId id="259"/>
            <p14:sldId id="331"/>
            <p14:sldId id="343"/>
            <p14:sldId id="342"/>
            <p14:sldId id="345"/>
            <p14:sldId id="284"/>
            <p14:sldId id="285"/>
            <p14:sldId id="318"/>
            <p14:sldId id="319"/>
            <p14:sldId id="317"/>
            <p14:sldId id="321"/>
            <p14:sldId id="337"/>
            <p14:sldId id="347"/>
            <p14:sldId id="340"/>
            <p14:sldId id="339"/>
            <p14:sldId id="348"/>
            <p14:sldId id="328"/>
            <p14:sldId id="326"/>
            <p14:sldId id="330"/>
            <p14:sldId id="350"/>
            <p14:sldId id="351"/>
            <p14:sldId id="341"/>
            <p14:sldId id="349"/>
            <p14:sldId id="322"/>
            <p14:sldId id="316"/>
            <p14:sldId id="338"/>
            <p14:sldId id="312"/>
            <p14:sldId id="335"/>
            <p14:sldId id="311"/>
            <p14:sldId id="313"/>
            <p14:sldId id="332"/>
            <p14:sldId id="333"/>
            <p14:sldId id="315"/>
            <p14:sldId id="292"/>
            <p14:sldId id="278"/>
            <p14:sldId id="324"/>
            <p14:sldId id="352"/>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kowski, Shane M (US 397S-Affiliate)" initials="BSM(3" lastIdx="4" clrIdx="0">
    <p:extLst>
      <p:ext uri="{19B8F6BF-5375-455C-9EA6-DF929625EA0E}">
        <p15:presenceInfo xmlns:p15="http://schemas.microsoft.com/office/powerpoint/2012/main" userId="S-1-5-21-1608413684-1126320247-1535859923-2791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1" autoAdjust="0"/>
    <p:restoredTop sz="90864" autoAdjust="0"/>
  </p:normalViewPr>
  <p:slideViewPr>
    <p:cSldViewPr snapToGrid="0" snapToObjects="1">
      <p:cViewPr>
        <p:scale>
          <a:sx n="146" d="100"/>
          <a:sy n="146" d="100"/>
        </p:scale>
        <p:origin x="384" y="696"/>
      </p:cViewPr>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napToObjects="1">
      <p:cViewPr varScale="1">
        <p:scale>
          <a:sx n="76" d="100"/>
          <a:sy n="76" d="100"/>
        </p:scale>
        <p:origin x="2629"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605FA-5C92-7C40-B051-C42AB31ED58C}" type="datetimeFigureOut">
              <a:rPr lang="en-US" smtClean="0"/>
              <a:t>6/5/24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948CE-8B42-FA4C-A99F-69ABB1DDED5A}" type="slidenum">
              <a:rPr lang="en-US" smtClean="0"/>
              <a:t>‹#›</a:t>
            </a:fld>
            <a:endParaRPr lang="en-US"/>
          </a:p>
        </p:txBody>
      </p:sp>
    </p:spTree>
    <p:extLst>
      <p:ext uri="{BB962C8B-B14F-4D97-AF65-F5344CB8AC3E}">
        <p14:creationId xmlns:p14="http://schemas.microsoft.com/office/powerpoint/2010/main" val="3839314103"/>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1</a:t>
            </a:fld>
            <a:endParaRPr lang="en-US"/>
          </a:p>
        </p:txBody>
      </p:sp>
    </p:spTree>
    <p:extLst>
      <p:ext uri="{BB962C8B-B14F-4D97-AF65-F5344CB8AC3E}">
        <p14:creationId xmlns:p14="http://schemas.microsoft.com/office/powerpoint/2010/main" val="3467371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Add a slide about the running current</a:t>
            </a:r>
          </a:p>
        </p:txBody>
      </p:sp>
      <p:sp>
        <p:nvSpPr>
          <p:cNvPr id="4" name="Slide Number Placeholder 3"/>
          <p:cNvSpPr>
            <a:spLocks noGrp="1"/>
          </p:cNvSpPr>
          <p:nvPr>
            <p:ph type="sldNum" sz="quarter" idx="5"/>
          </p:nvPr>
        </p:nvSpPr>
        <p:spPr/>
        <p:txBody>
          <a:bodyPr/>
          <a:lstStyle/>
          <a:p>
            <a:fld id="{4B2948CE-8B42-FA4C-A99F-69ABB1DDED5A}" type="slidenum">
              <a:rPr lang="en-US" smtClean="0"/>
              <a:t>10</a:t>
            </a:fld>
            <a:endParaRPr lang="en-US"/>
          </a:p>
        </p:txBody>
      </p:sp>
    </p:spTree>
    <p:extLst>
      <p:ext uri="{BB962C8B-B14F-4D97-AF65-F5344CB8AC3E}">
        <p14:creationId xmlns:p14="http://schemas.microsoft.com/office/powerpoint/2010/main" val="2132704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Add a flow chart box thing with how we process the data.</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Issues about trending that I found. Potential </a:t>
            </a:r>
            <a:r>
              <a:rPr lang="en-US" dirty="0" err="1"/>
              <a:t>Limtiations</a:t>
            </a:r>
            <a:r>
              <a:rPr lang="en-US" dirty="0"/>
              <a:t>.</a:t>
            </a:r>
          </a:p>
        </p:txBody>
      </p:sp>
      <p:sp>
        <p:nvSpPr>
          <p:cNvPr id="4" name="Slide Number Placeholder 3"/>
          <p:cNvSpPr>
            <a:spLocks noGrp="1"/>
          </p:cNvSpPr>
          <p:nvPr>
            <p:ph type="sldNum" sz="quarter" idx="5"/>
          </p:nvPr>
        </p:nvSpPr>
        <p:spPr/>
        <p:txBody>
          <a:bodyPr/>
          <a:lstStyle/>
          <a:p>
            <a:fld id="{4B2948CE-8B42-FA4C-A99F-69ABB1DDED5A}" type="slidenum">
              <a:rPr lang="en-US" smtClean="0"/>
              <a:t>11</a:t>
            </a:fld>
            <a:endParaRPr lang="en-US"/>
          </a:p>
        </p:txBody>
      </p:sp>
    </p:spTree>
    <p:extLst>
      <p:ext uri="{BB962C8B-B14F-4D97-AF65-F5344CB8AC3E}">
        <p14:creationId xmlns:p14="http://schemas.microsoft.com/office/powerpoint/2010/main" val="1568658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Shared RO tool library for querying, manipulating, and visualizing mechanism data.</a:t>
            </a:r>
          </a:p>
          <a:p>
            <a:pPr lvl="1"/>
            <a:r>
              <a:rPr lang="en-US" dirty="0"/>
              <a:t>Used to query, store, and manipulate the data of interest.</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lvl="1"/>
            <a:r>
              <a:rPr lang="en-US" dirty="0"/>
              <a:t>Shared RO tool library for identifying and storing time periods of interest to support tactical operations, strategic analysis, and/or trending.</a:t>
            </a:r>
          </a:p>
          <a:p>
            <a:pPr lvl="1"/>
            <a:r>
              <a:rPr lang="en-US" dirty="0"/>
              <a:t>This library works by categorizing periods of data into different types of events. </a:t>
            </a:r>
          </a:p>
          <a:p>
            <a:pPr lvl="1"/>
            <a:r>
              <a:rPr lang="en-US" dirty="0"/>
              <a:t>Each event is a python dictionary which serves as a snapshot in time for when something notable happened.</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12</a:t>
            </a:fld>
            <a:endParaRPr lang="en-US"/>
          </a:p>
        </p:txBody>
      </p:sp>
    </p:spTree>
    <p:extLst>
      <p:ext uri="{BB962C8B-B14F-4D97-AF65-F5344CB8AC3E}">
        <p14:creationId xmlns:p14="http://schemas.microsoft.com/office/powerpoint/2010/main" val="3519509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Why motor current and motion events vs other statistics. </a:t>
            </a:r>
            <a:r>
              <a:rPr lang="en-US" dirty="0" err="1"/>
              <a:t>Cmotor</a:t>
            </a:r>
            <a:r>
              <a:rPr lang="en-US" dirty="0"/>
              <a:t> vs commanded vs running. Mention PWM. TO BE CLEAR: IT IS THE MAXIMUM CURRENT LIMIT FOR A MOTION SUBTRACTED BY THE AVERAGE/MEAN CURRENT DRAW. NUMBERS THAT ARE DROPPING ARE APPROACHING THE CURRENT LIMIT. Mention what the current limit means functionally. We can exceed without faulting. Little details.</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Looking for signs of degradation!!!!!</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WE LOOKED AT OTHER METRICS too!</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Looking for interesting are anomalous data.</a:t>
            </a:r>
          </a:p>
        </p:txBody>
      </p:sp>
      <p:sp>
        <p:nvSpPr>
          <p:cNvPr id="4" name="Slide Number Placeholder 3"/>
          <p:cNvSpPr>
            <a:spLocks noGrp="1"/>
          </p:cNvSpPr>
          <p:nvPr>
            <p:ph type="sldNum" sz="quarter" idx="5"/>
          </p:nvPr>
        </p:nvSpPr>
        <p:spPr/>
        <p:txBody>
          <a:bodyPr/>
          <a:lstStyle/>
          <a:p>
            <a:fld id="{4B2948CE-8B42-FA4C-A99F-69ABB1DDED5A}" type="slidenum">
              <a:rPr lang="en-US" smtClean="0"/>
              <a:t>13</a:t>
            </a:fld>
            <a:endParaRPr lang="en-US"/>
          </a:p>
        </p:txBody>
      </p:sp>
    </p:spTree>
    <p:extLst>
      <p:ext uri="{BB962C8B-B14F-4D97-AF65-F5344CB8AC3E}">
        <p14:creationId xmlns:p14="http://schemas.microsoft.com/office/powerpoint/2010/main" val="2228049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Why motor current and motion events vs other statistics. </a:t>
            </a:r>
            <a:r>
              <a:rPr lang="en-US" dirty="0" err="1"/>
              <a:t>Cmotor</a:t>
            </a:r>
            <a:r>
              <a:rPr lang="en-US" dirty="0"/>
              <a:t> vs commanded vs running. Mention PWM. TO BE CLEAR: IT IS THE MAXIMUM CURRENT LIMIT FOR A MOTION SUBTRACTED BY THE AVERAGE/MEAN CURRENT DRAW. NUMBERS THAT ARE DROPPING ARE APPROACHING THE CURRENT LIMIT. Mention what the current limit means functionally. We can exceed without faulting. Little details.</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Looking for signs of degradation!!!!!</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Motion Event: Start and End of a specific motion. And then we generate stats over the duration of that motion.</a:t>
            </a:r>
          </a:p>
        </p:txBody>
      </p:sp>
      <p:sp>
        <p:nvSpPr>
          <p:cNvPr id="4" name="Slide Number Placeholder 3"/>
          <p:cNvSpPr>
            <a:spLocks noGrp="1"/>
          </p:cNvSpPr>
          <p:nvPr>
            <p:ph type="sldNum" sz="quarter" idx="5"/>
          </p:nvPr>
        </p:nvSpPr>
        <p:spPr/>
        <p:txBody>
          <a:bodyPr/>
          <a:lstStyle/>
          <a:p>
            <a:fld id="{4B2948CE-8B42-FA4C-A99F-69ABB1DDED5A}" type="slidenum">
              <a:rPr lang="en-US" smtClean="0"/>
              <a:t>14</a:t>
            </a:fld>
            <a:endParaRPr lang="en-US"/>
          </a:p>
        </p:txBody>
      </p:sp>
    </p:spTree>
    <p:extLst>
      <p:ext uri="{BB962C8B-B14F-4D97-AF65-F5344CB8AC3E}">
        <p14:creationId xmlns:p14="http://schemas.microsoft.com/office/powerpoint/2010/main" val="328948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Why motor current and motion events vs other statistics. </a:t>
            </a:r>
            <a:r>
              <a:rPr lang="en-US" dirty="0" err="1"/>
              <a:t>Cmotor</a:t>
            </a:r>
            <a:r>
              <a:rPr lang="en-US" dirty="0"/>
              <a:t> vs commanded vs running. Mention PWM. TO BE CLEAR: IT IS THE MAXIMUM CURRENT LIMIT FOR A MOTION SUBTRACTED BY THE AVERAGE/MEAN CURRENT DRAW. NUMBERS THAT ARE DROPPING ARE APPROACHING THE CURRENT LIMIT. Mention what the current limit means functionally. We can exceed without faulting. Little details.</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Looking for signs of degradation!!!!!</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Motion Event: Start and End of a specific motion. And then we generate stats over the duration of that motion.</a:t>
            </a:r>
          </a:p>
        </p:txBody>
      </p:sp>
      <p:sp>
        <p:nvSpPr>
          <p:cNvPr id="4" name="Slide Number Placeholder 3"/>
          <p:cNvSpPr>
            <a:spLocks noGrp="1"/>
          </p:cNvSpPr>
          <p:nvPr>
            <p:ph type="sldNum" sz="quarter" idx="5"/>
          </p:nvPr>
        </p:nvSpPr>
        <p:spPr/>
        <p:txBody>
          <a:bodyPr/>
          <a:lstStyle/>
          <a:p>
            <a:fld id="{4B2948CE-8B42-FA4C-A99F-69ABB1DDED5A}" type="slidenum">
              <a:rPr lang="en-US" smtClean="0"/>
              <a:t>15</a:t>
            </a:fld>
            <a:endParaRPr lang="en-US"/>
          </a:p>
        </p:txBody>
      </p:sp>
    </p:spTree>
    <p:extLst>
      <p:ext uri="{BB962C8B-B14F-4D97-AF65-F5344CB8AC3E}">
        <p14:creationId xmlns:p14="http://schemas.microsoft.com/office/powerpoint/2010/main" val="157282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Why motor current and motion events vs other statistics. </a:t>
            </a:r>
            <a:r>
              <a:rPr lang="en-US" dirty="0" err="1"/>
              <a:t>Cmotor</a:t>
            </a:r>
            <a:r>
              <a:rPr lang="en-US" dirty="0"/>
              <a:t> vs commanded vs running. Mention PWM. TO BE CLEAR: IT IS THE MAXIMUM CURRENT LIMIT FOR A MOTION SUBTRACTED BY THE AVERAGE/MEAN CURRENT DRAW. NUMBERS THAT ARE DROPPING ARE APPROACHING THE CURRENT LIMIT. Mention what the current limit means functionally. We can exceed without faulting. Little details.</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Okay to exceed current limit! We have other fault protection</a:t>
            </a:r>
          </a:p>
        </p:txBody>
      </p:sp>
      <p:sp>
        <p:nvSpPr>
          <p:cNvPr id="4" name="Slide Number Placeholder 3"/>
          <p:cNvSpPr>
            <a:spLocks noGrp="1"/>
          </p:cNvSpPr>
          <p:nvPr>
            <p:ph type="sldNum" sz="quarter" idx="5"/>
          </p:nvPr>
        </p:nvSpPr>
        <p:spPr/>
        <p:txBody>
          <a:bodyPr/>
          <a:lstStyle/>
          <a:p>
            <a:fld id="{4B2948CE-8B42-FA4C-A99F-69ABB1DDED5A}" type="slidenum">
              <a:rPr lang="en-US" smtClean="0"/>
              <a:t>16</a:t>
            </a:fld>
            <a:endParaRPr lang="en-US"/>
          </a:p>
        </p:txBody>
      </p:sp>
    </p:spTree>
    <p:extLst>
      <p:ext uri="{BB962C8B-B14F-4D97-AF65-F5344CB8AC3E}">
        <p14:creationId xmlns:p14="http://schemas.microsoft.com/office/powerpoint/2010/main" val="668029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Why motor current and motion events vs other statistics. </a:t>
            </a:r>
            <a:r>
              <a:rPr lang="en-US" dirty="0" err="1"/>
              <a:t>Cmotor</a:t>
            </a:r>
            <a:r>
              <a:rPr lang="en-US" dirty="0"/>
              <a:t> vs commanded vs running. Mention PWM. TO BE CLEAR: IT IS THE MAXIMUM CURRENT LIMIT FOR A MOTION SUBTRACTED BY THE AVERAGE/MEAN CURRENT DRAW. NUMBERS THAT ARE DROPPING ARE APPROACHING THE CURRENT LIMIT. Mention what the current limit means functionally. We can exceed without faulting. Little details.</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Looking for signs of degradation!!!!!</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Looking to classify and reduce distributions.</a:t>
            </a:r>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Make inferences and expectations.</a:t>
            </a:r>
          </a:p>
        </p:txBody>
      </p:sp>
      <p:sp>
        <p:nvSpPr>
          <p:cNvPr id="4" name="Slide Number Placeholder 3"/>
          <p:cNvSpPr>
            <a:spLocks noGrp="1"/>
          </p:cNvSpPr>
          <p:nvPr>
            <p:ph type="sldNum" sz="quarter" idx="5"/>
          </p:nvPr>
        </p:nvSpPr>
        <p:spPr/>
        <p:txBody>
          <a:bodyPr/>
          <a:lstStyle/>
          <a:p>
            <a:fld id="{4B2948CE-8B42-FA4C-A99F-69ABB1DDED5A}" type="slidenum">
              <a:rPr lang="en-US" smtClean="0"/>
              <a:t>17</a:t>
            </a:fld>
            <a:endParaRPr lang="en-US"/>
          </a:p>
        </p:txBody>
      </p:sp>
    </p:spTree>
    <p:extLst>
      <p:ext uri="{BB962C8B-B14F-4D97-AF65-F5344CB8AC3E}">
        <p14:creationId xmlns:p14="http://schemas.microsoft.com/office/powerpoint/2010/main" val="3698277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Why motor current and motion events vs other statistics. </a:t>
            </a:r>
            <a:r>
              <a:rPr lang="en-US" dirty="0" err="1"/>
              <a:t>Cmotor</a:t>
            </a:r>
            <a:r>
              <a:rPr lang="en-US" dirty="0"/>
              <a:t> vs commanded vs running. Mention PWM. TO BE CLEAR: IT IS THE MAXIMUM CURRENT LIMIT FOR A MOTION SUBTRACTED BY THE AVERAGE/MEAN CURRENT DRAW. NUMBERS THAT ARE DROPPING ARE APPROACHING THE CURRENT LIMIT. Mention what the current limit means functionally. We can exceed without faulting. Little details.</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Looking for signs of degradation!!!!!</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Looking to classify and reduce distributions.</a:t>
            </a:r>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Make inferences and expectations.</a:t>
            </a:r>
          </a:p>
        </p:txBody>
      </p:sp>
      <p:sp>
        <p:nvSpPr>
          <p:cNvPr id="4" name="Slide Number Placeholder 3"/>
          <p:cNvSpPr>
            <a:spLocks noGrp="1"/>
          </p:cNvSpPr>
          <p:nvPr>
            <p:ph type="sldNum" sz="quarter" idx="5"/>
          </p:nvPr>
        </p:nvSpPr>
        <p:spPr/>
        <p:txBody>
          <a:bodyPr/>
          <a:lstStyle/>
          <a:p>
            <a:fld id="{4B2948CE-8B42-FA4C-A99F-69ABB1DDED5A}" type="slidenum">
              <a:rPr lang="en-US" smtClean="0"/>
              <a:t>18</a:t>
            </a:fld>
            <a:endParaRPr lang="en-US"/>
          </a:p>
        </p:txBody>
      </p:sp>
    </p:spTree>
    <p:extLst>
      <p:ext uri="{BB962C8B-B14F-4D97-AF65-F5344CB8AC3E}">
        <p14:creationId xmlns:p14="http://schemas.microsoft.com/office/powerpoint/2010/main" val="287253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19</a:t>
            </a:fld>
            <a:endParaRPr lang="en-US"/>
          </a:p>
        </p:txBody>
      </p:sp>
    </p:spTree>
    <p:extLst>
      <p:ext uri="{BB962C8B-B14F-4D97-AF65-F5344CB8AC3E}">
        <p14:creationId xmlns:p14="http://schemas.microsoft.com/office/powerpoint/2010/main" val="2247526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2</a:t>
            </a:fld>
            <a:endParaRPr lang="en-US"/>
          </a:p>
        </p:txBody>
      </p:sp>
    </p:spTree>
    <p:extLst>
      <p:ext uri="{BB962C8B-B14F-4D97-AF65-F5344CB8AC3E}">
        <p14:creationId xmlns:p14="http://schemas.microsoft.com/office/powerpoint/2010/main" val="2499891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20</a:t>
            </a:fld>
            <a:endParaRPr lang="en-US"/>
          </a:p>
        </p:txBody>
      </p:sp>
    </p:spTree>
    <p:extLst>
      <p:ext uri="{BB962C8B-B14F-4D97-AF65-F5344CB8AC3E}">
        <p14:creationId xmlns:p14="http://schemas.microsoft.com/office/powerpoint/2010/main" val="1797037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Talk here about what your analysis workflow would look like.</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Talking to SMEs. </a:t>
            </a:r>
            <a:r>
              <a:rPr lang="en-US" dirty="0" err="1"/>
              <a:t>Tview</a:t>
            </a: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21</a:t>
            </a:fld>
            <a:endParaRPr lang="en-US"/>
          </a:p>
        </p:txBody>
      </p:sp>
    </p:spTree>
    <p:extLst>
      <p:ext uri="{BB962C8B-B14F-4D97-AF65-F5344CB8AC3E}">
        <p14:creationId xmlns:p14="http://schemas.microsoft.com/office/powerpoint/2010/main" val="1969084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Explain Argument Stuff.</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Can cut out results if nominal. Just show the process, don’t drag it out.</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Could be backup slide. Stale Telemetry and why we made updates </a:t>
            </a:r>
            <a:r>
              <a:rPr lang="en-US" dirty="0" err="1"/>
              <a:t>RO_Events</a:t>
            </a:r>
            <a:r>
              <a:rPr lang="en-US" dirty="0"/>
              <a:t>. Idle periods. Modified definition of running current. Turn Python into pseudocode. List all the ifs that defines running current.</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Conclusions that we draw are dependent on the quality of our data processing.</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22</a:t>
            </a:fld>
            <a:endParaRPr lang="en-US"/>
          </a:p>
        </p:txBody>
      </p:sp>
    </p:spTree>
    <p:extLst>
      <p:ext uri="{BB962C8B-B14F-4D97-AF65-F5344CB8AC3E}">
        <p14:creationId xmlns:p14="http://schemas.microsoft.com/office/powerpoint/2010/main" val="3963788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Explain Argument Stuff.</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Can cut out results if nominal. Just show the process, don’t drag it out.</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Could be backup slide. Stale Telemetry and why we made updates </a:t>
            </a:r>
            <a:r>
              <a:rPr lang="en-US" dirty="0" err="1"/>
              <a:t>RO_Events</a:t>
            </a:r>
            <a:r>
              <a:rPr lang="en-US" dirty="0"/>
              <a:t>. Idle periods. Modified definition of running current. Turn Python into pseudocode. List all the ifs that defines running current.</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Conclusions that we draw are dependent on the quality of our data processing.</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23</a:t>
            </a:fld>
            <a:endParaRPr lang="en-US"/>
          </a:p>
        </p:txBody>
      </p:sp>
    </p:spTree>
    <p:extLst>
      <p:ext uri="{BB962C8B-B14F-4D97-AF65-F5344CB8AC3E}">
        <p14:creationId xmlns:p14="http://schemas.microsoft.com/office/powerpoint/2010/main" val="2039859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Could be backup slide. Stale Telemetry and why we made updates </a:t>
            </a:r>
            <a:r>
              <a:rPr lang="en-US" dirty="0" err="1"/>
              <a:t>RO_Events</a:t>
            </a:r>
            <a:r>
              <a:rPr lang="en-US" dirty="0"/>
              <a:t>. Idle periods. Modified definition of running current. Turn Python into pseudocode. List all the ifs that defines running current.</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Conclusions that we draw are dependent on the quality of our data processing.</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24</a:t>
            </a:fld>
            <a:endParaRPr lang="en-US"/>
          </a:p>
        </p:txBody>
      </p:sp>
    </p:spTree>
    <p:extLst>
      <p:ext uri="{BB962C8B-B14F-4D97-AF65-F5344CB8AC3E}">
        <p14:creationId xmlns:p14="http://schemas.microsoft.com/office/powerpoint/2010/main" val="2071944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Could be backup slide. Stale Telemetry and why we made updates </a:t>
            </a:r>
            <a:r>
              <a:rPr lang="en-US" dirty="0" err="1"/>
              <a:t>RO_Events</a:t>
            </a:r>
            <a:r>
              <a:rPr lang="en-US" dirty="0"/>
              <a:t>. Idle periods. Modified definition of running current. Turn Python into pseudocode. List all the ifs that defines running current.</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Conclusions that we draw are dependent on the quality of our data processing.</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25</a:t>
            </a:fld>
            <a:endParaRPr lang="en-US"/>
          </a:p>
        </p:txBody>
      </p:sp>
    </p:spTree>
    <p:extLst>
      <p:ext uri="{BB962C8B-B14F-4D97-AF65-F5344CB8AC3E}">
        <p14:creationId xmlns:p14="http://schemas.microsoft.com/office/powerpoint/2010/main" val="1596436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err="1"/>
              <a:t>Tview</a:t>
            </a:r>
            <a:r>
              <a:rPr lang="en-US" dirty="0"/>
              <a:t> gif if possible.</a:t>
            </a:r>
          </a:p>
        </p:txBody>
      </p:sp>
      <p:sp>
        <p:nvSpPr>
          <p:cNvPr id="4" name="Slide Number Placeholder 3"/>
          <p:cNvSpPr>
            <a:spLocks noGrp="1"/>
          </p:cNvSpPr>
          <p:nvPr>
            <p:ph type="sldNum" sz="quarter" idx="5"/>
          </p:nvPr>
        </p:nvSpPr>
        <p:spPr/>
        <p:txBody>
          <a:bodyPr/>
          <a:lstStyle/>
          <a:p>
            <a:fld id="{4B2948CE-8B42-FA4C-A99F-69ABB1DDED5A}" type="slidenum">
              <a:rPr lang="en-US" smtClean="0"/>
              <a:t>26</a:t>
            </a:fld>
            <a:endParaRPr lang="en-US"/>
          </a:p>
        </p:txBody>
      </p:sp>
    </p:spTree>
    <p:extLst>
      <p:ext uri="{BB962C8B-B14F-4D97-AF65-F5344CB8AC3E}">
        <p14:creationId xmlns:p14="http://schemas.microsoft.com/office/powerpoint/2010/main" val="2734105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People won’t know what SNC Tweets and stuff is, so just say like reports</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SNC Tweets</a:t>
            </a:r>
          </a:p>
        </p:txBody>
      </p:sp>
      <p:sp>
        <p:nvSpPr>
          <p:cNvPr id="4" name="Slide Number Placeholder 3"/>
          <p:cNvSpPr>
            <a:spLocks noGrp="1"/>
          </p:cNvSpPr>
          <p:nvPr>
            <p:ph type="sldNum" sz="quarter" idx="5"/>
          </p:nvPr>
        </p:nvSpPr>
        <p:spPr/>
        <p:txBody>
          <a:bodyPr/>
          <a:lstStyle/>
          <a:p>
            <a:fld id="{4B2948CE-8B42-FA4C-A99F-69ABB1DDED5A}" type="slidenum">
              <a:rPr lang="en-US" smtClean="0"/>
              <a:t>27</a:t>
            </a:fld>
            <a:endParaRPr lang="en-US"/>
          </a:p>
        </p:txBody>
      </p:sp>
    </p:spTree>
    <p:extLst>
      <p:ext uri="{BB962C8B-B14F-4D97-AF65-F5344CB8AC3E}">
        <p14:creationId xmlns:p14="http://schemas.microsoft.com/office/powerpoint/2010/main" val="2592460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Led to tangible change in operations. Identified the problem and flagged it to the SME.</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ADD PICTURES OF HARDWARE</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28</a:t>
            </a:fld>
            <a:endParaRPr lang="en-US"/>
          </a:p>
        </p:txBody>
      </p:sp>
    </p:spTree>
    <p:extLst>
      <p:ext uri="{BB962C8B-B14F-4D97-AF65-F5344CB8AC3E}">
        <p14:creationId xmlns:p14="http://schemas.microsoft.com/office/powerpoint/2010/main" val="738689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Notable Contributions thus far</a:t>
            </a:r>
          </a:p>
          <a:p>
            <a:r>
              <a:rPr lang="en-US" dirty="0"/>
              <a:t>:</a:t>
            </a:r>
          </a:p>
          <a:p>
            <a:pPr lvl="1"/>
            <a:r>
              <a:rPr lang="en-US" dirty="0"/>
              <a:t>Series of Motor Current Motion Trending Notebooks for SNC Actuators</a:t>
            </a:r>
          </a:p>
          <a:p>
            <a:pPr lvl="1"/>
            <a:endParaRPr lang="en-US" dirty="0"/>
          </a:p>
          <a:p>
            <a:pPr lvl="1"/>
            <a:r>
              <a:rPr lang="en-US" dirty="0"/>
              <a:t>Thorough Motion Characterization Studies [Chuck + Sealing Station]</a:t>
            </a:r>
          </a:p>
          <a:p>
            <a:pPr lvl="1"/>
            <a:endParaRPr lang="en-US" dirty="0"/>
          </a:p>
          <a:p>
            <a:pPr lvl="1"/>
            <a:r>
              <a:rPr lang="en-US" dirty="0"/>
              <a:t>Highlighted Issues with RO Events</a:t>
            </a:r>
          </a:p>
          <a:p>
            <a:pPr lvl="1"/>
            <a:r>
              <a:rPr lang="en-US" dirty="0"/>
              <a:t>	Midnight Cross Boundary Issue</a:t>
            </a:r>
          </a:p>
          <a:p>
            <a:pPr lvl="1"/>
            <a:r>
              <a:rPr lang="en-US" dirty="0"/>
              <a:t>	Running Current Classification [Updated]</a:t>
            </a:r>
          </a:p>
          <a:p>
            <a:pPr lvl="1"/>
            <a:r>
              <a:rPr lang="en-US" dirty="0"/>
              <a:t>	Stale Telemetry [Updated with </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29</a:t>
            </a:fld>
            <a:endParaRPr lang="en-US"/>
          </a:p>
        </p:txBody>
      </p:sp>
    </p:spTree>
    <p:extLst>
      <p:ext uri="{BB962C8B-B14F-4D97-AF65-F5344CB8AC3E}">
        <p14:creationId xmlns:p14="http://schemas.microsoft.com/office/powerpoint/2010/main" val="312186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0" indent="0">
              <a:buFontTx/>
              <a:buNone/>
            </a:pPr>
            <a:r>
              <a:rPr lang="en-US" dirty="0"/>
              <a:t>Insert Pictures of REACCH</a:t>
            </a:r>
          </a:p>
        </p:txBody>
      </p:sp>
      <p:sp>
        <p:nvSpPr>
          <p:cNvPr id="4" name="Slide Number Placeholder 3"/>
          <p:cNvSpPr>
            <a:spLocks noGrp="1"/>
          </p:cNvSpPr>
          <p:nvPr>
            <p:ph type="sldNum" sz="quarter" idx="5"/>
          </p:nvPr>
        </p:nvSpPr>
        <p:spPr/>
        <p:txBody>
          <a:bodyPr/>
          <a:lstStyle/>
          <a:p>
            <a:fld id="{4B2948CE-8B42-FA4C-A99F-69ABB1DDED5A}" type="slidenum">
              <a:rPr lang="en-US" smtClean="0"/>
              <a:t>3</a:t>
            </a:fld>
            <a:endParaRPr lang="en-US"/>
          </a:p>
        </p:txBody>
      </p:sp>
    </p:spTree>
    <p:extLst>
      <p:ext uri="{BB962C8B-B14F-4D97-AF65-F5344CB8AC3E}">
        <p14:creationId xmlns:p14="http://schemas.microsoft.com/office/powerpoint/2010/main" val="1876226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Potentially hardware degradation as well. There just doesn’t seem to be anything from this lens.</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Explain what Hardware Degradation. Part of the process is catching the data and backtracking and seeing why its anomalous. We did that a lot. We were looking for and found anomalous data, and we were able to explain it.</a:t>
            </a:r>
          </a:p>
        </p:txBody>
      </p:sp>
      <p:sp>
        <p:nvSpPr>
          <p:cNvPr id="4" name="Slide Number Placeholder 3"/>
          <p:cNvSpPr>
            <a:spLocks noGrp="1"/>
          </p:cNvSpPr>
          <p:nvPr>
            <p:ph type="sldNum" sz="quarter" idx="5"/>
          </p:nvPr>
        </p:nvSpPr>
        <p:spPr/>
        <p:txBody>
          <a:bodyPr/>
          <a:lstStyle/>
          <a:p>
            <a:fld id="{4B2948CE-8B42-FA4C-A99F-69ABB1DDED5A}" type="slidenum">
              <a:rPr lang="en-US" smtClean="0"/>
              <a:t>30</a:t>
            </a:fld>
            <a:endParaRPr lang="en-US"/>
          </a:p>
        </p:txBody>
      </p:sp>
    </p:spTree>
    <p:extLst>
      <p:ext uri="{BB962C8B-B14F-4D97-AF65-F5344CB8AC3E}">
        <p14:creationId xmlns:p14="http://schemas.microsoft.com/office/powerpoint/2010/main" val="537359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Ask the audience about their trending.</a:t>
            </a:r>
          </a:p>
        </p:txBody>
      </p:sp>
      <p:sp>
        <p:nvSpPr>
          <p:cNvPr id="4" name="Slide Number Placeholder 3"/>
          <p:cNvSpPr>
            <a:spLocks noGrp="1"/>
          </p:cNvSpPr>
          <p:nvPr>
            <p:ph type="sldNum" sz="quarter" idx="5"/>
          </p:nvPr>
        </p:nvSpPr>
        <p:spPr/>
        <p:txBody>
          <a:bodyPr/>
          <a:lstStyle/>
          <a:p>
            <a:fld id="{4B2948CE-8B42-FA4C-A99F-69ABB1DDED5A}" type="slidenum">
              <a:rPr lang="en-US" smtClean="0"/>
              <a:t>31</a:t>
            </a:fld>
            <a:endParaRPr lang="en-US"/>
          </a:p>
        </p:txBody>
      </p:sp>
    </p:spTree>
    <p:extLst>
      <p:ext uri="{BB962C8B-B14F-4D97-AF65-F5344CB8AC3E}">
        <p14:creationId xmlns:p14="http://schemas.microsoft.com/office/powerpoint/2010/main" val="635539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Robotics Perspective</a:t>
            </a:r>
          </a:p>
          <a:p>
            <a:r>
              <a:rPr lang="en-US" dirty="0"/>
              <a:t>Engineering Exposure. </a:t>
            </a:r>
          </a:p>
          <a:p>
            <a:endParaRPr lang="en-US" dirty="0"/>
          </a:p>
          <a:p>
            <a:r>
              <a:rPr lang="en-US" dirty="0"/>
              <a:t>Détentes, Breaks, Stalls, Spacecraft Telemetry. Working with ACTUAL FLIGHT HARDWARE.</a:t>
            </a:r>
          </a:p>
        </p:txBody>
      </p:sp>
      <p:sp>
        <p:nvSpPr>
          <p:cNvPr id="4" name="Slide Number Placeholder 3"/>
          <p:cNvSpPr>
            <a:spLocks noGrp="1"/>
          </p:cNvSpPr>
          <p:nvPr>
            <p:ph type="sldNum" sz="quarter" idx="5"/>
          </p:nvPr>
        </p:nvSpPr>
        <p:spPr/>
        <p:txBody>
          <a:bodyPr/>
          <a:lstStyle/>
          <a:p>
            <a:fld id="{4B2948CE-8B42-FA4C-A99F-69ABB1DDED5A}" type="slidenum">
              <a:rPr lang="en-US" smtClean="0"/>
              <a:t>32</a:t>
            </a:fld>
            <a:endParaRPr lang="en-US"/>
          </a:p>
        </p:txBody>
      </p:sp>
    </p:spTree>
    <p:extLst>
      <p:ext uri="{BB962C8B-B14F-4D97-AF65-F5344CB8AC3E}">
        <p14:creationId xmlns:p14="http://schemas.microsoft.com/office/powerpoint/2010/main" val="2894687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Stuff to talk about. Ingenuity Final Downlink. Mars Yard Stuff with other Interns. All the cool M2020 stuff. Hanging out in the Sampling and Caching Bullpen. Disneyland with the Interns. Helping out with other projects after I finished my time for the day. The DARTS lab class. Walking around lab. Giving tours. Remembering how cool the project I get to work on is. Probably the luckiest intern in the world, literally cannot think of anything that’s more sick like actually.</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Internship was like being a detective for the Mars Rover</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33</a:t>
            </a:fld>
            <a:endParaRPr lang="en-US"/>
          </a:p>
        </p:txBody>
      </p:sp>
    </p:spTree>
    <p:extLst>
      <p:ext uri="{BB962C8B-B14F-4D97-AF65-F5344CB8AC3E}">
        <p14:creationId xmlns:p14="http://schemas.microsoft.com/office/powerpoint/2010/main" val="4177743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Stuff to talk about. Ingenuity Final Downlink. Mars Yard Stuff with other Interns. All the cool M2020 stuff. Hanging out in the Sampling and Caching Bullpen. Disneyland with the Interns. Helping out with other projects after I finished my time for the day. The DARTS lab class. Walking around lab. Giving tours. Remembering how cool the project I get to work on is. Probably the luckiest intern in the world, literally cannot think of anything that’s more sick like actually.</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Internship was like being a detective for the Mars Rover</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Speaks to the reliability of the rover. No signs of </a:t>
            </a:r>
            <a:r>
              <a:rPr lang="en-US" dirty="0" err="1"/>
              <a:t>degredation</a:t>
            </a:r>
            <a:r>
              <a:rPr lang="en-US" dirty="0"/>
              <a:t>.</a:t>
            </a:r>
          </a:p>
        </p:txBody>
      </p:sp>
      <p:sp>
        <p:nvSpPr>
          <p:cNvPr id="4" name="Slide Number Placeholder 3"/>
          <p:cNvSpPr>
            <a:spLocks noGrp="1"/>
          </p:cNvSpPr>
          <p:nvPr>
            <p:ph type="sldNum" sz="quarter" idx="5"/>
          </p:nvPr>
        </p:nvSpPr>
        <p:spPr/>
        <p:txBody>
          <a:bodyPr/>
          <a:lstStyle/>
          <a:p>
            <a:fld id="{4B2948CE-8B42-FA4C-A99F-69ABB1DDED5A}" type="slidenum">
              <a:rPr lang="en-US" smtClean="0"/>
              <a:t>34</a:t>
            </a:fld>
            <a:endParaRPr lang="en-US"/>
          </a:p>
        </p:txBody>
      </p:sp>
    </p:spTree>
    <p:extLst>
      <p:ext uri="{BB962C8B-B14F-4D97-AF65-F5344CB8AC3E}">
        <p14:creationId xmlns:p14="http://schemas.microsoft.com/office/powerpoint/2010/main" val="2489573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35</a:t>
            </a:fld>
            <a:endParaRPr lang="en-US"/>
          </a:p>
        </p:txBody>
      </p:sp>
    </p:spTree>
    <p:extLst>
      <p:ext uri="{BB962C8B-B14F-4D97-AF65-F5344CB8AC3E}">
        <p14:creationId xmlns:p14="http://schemas.microsoft.com/office/powerpoint/2010/main" val="2624963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add the RO Events one.</a:t>
            </a:r>
          </a:p>
        </p:txBody>
      </p:sp>
      <p:sp>
        <p:nvSpPr>
          <p:cNvPr id="4" name="Slide Number Placeholder 3"/>
          <p:cNvSpPr>
            <a:spLocks noGrp="1"/>
          </p:cNvSpPr>
          <p:nvPr>
            <p:ph type="sldNum" sz="quarter" idx="5"/>
          </p:nvPr>
        </p:nvSpPr>
        <p:spPr/>
        <p:txBody>
          <a:bodyPr/>
          <a:lstStyle/>
          <a:p>
            <a:fld id="{4B2948CE-8B42-FA4C-A99F-69ABB1DDED5A}" type="slidenum">
              <a:rPr lang="en-US" smtClean="0"/>
              <a:t>36</a:t>
            </a:fld>
            <a:endParaRPr lang="en-US"/>
          </a:p>
        </p:txBody>
      </p:sp>
    </p:spTree>
    <p:extLst>
      <p:ext uri="{BB962C8B-B14F-4D97-AF65-F5344CB8AC3E}">
        <p14:creationId xmlns:p14="http://schemas.microsoft.com/office/powerpoint/2010/main" val="3861317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Skim, say if anything concerning.</a:t>
            </a:r>
          </a:p>
        </p:txBody>
      </p:sp>
      <p:sp>
        <p:nvSpPr>
          <p:cNvPr id="4" name="Slide Number Placeholder 3"/>
          <p:cNvSpPr>
            <a:spLocks noGrp="1"/>
          </p:cNvSpPr>
          <p:nvPr>
            <p:ph type="sldNum" sz="quarter" idx="5"/>
          </p:nvPr>
        </p:nvSpPr>
        <p:spPr/>
        <p:txBody>
          <a:bodyPr/>
          <a:lstStyle/>
          <a:p>
            <a:fld id="{4B2948CE-8B42-FA4C-A99F-69ABB1DDED5A}" type="slidenum">
              <a:rPr lang="en-US" smtClean="0"/>
              <a:t>38</a:t>
            </a:fld>
            <a:endParaRPr lang="en-US"/>
          </a:p>
        </p:txBody>
      </p:sp>
    </p:spTree>
    <p:extLst>
      <p:ext uri="{BB962C8B-B14F-4D97-AF65-F5344CB8AC3E}">
        <p14:creationId xmlns:p14="http://schemas.microsoft.com/office/powerpoint/2010/main" val="3707333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Skim, say if anything concerning.</a:t>
            </a:r>
          </a:p>
        </p:txBody>
      </p:sp>
      <p:sp>
        <p:nvSpPr>
          <p:cNvPr id="4" name="Slide Number Placeholder 3"/>
          <p:cNvSpPr>
            <a:spLocks noGrp="1"/>
          </p:cNvSpPr>
          <p:nvPr>
            <p:ph type="sldNum" sz="quarter" idx="5"/>
          </p:nvPr>
        </p:nvSpPr>
        <p:spPr/>
        <p:txBody>
          <a:bodyPr/>
          <a:lstStyle/>
          <a:p>
            <a:fld id="{4B2948CE-8B42-FA4C-A99F-69ABB1DDED5A}" type="slidenum">
              <a:rPr lang="en-US" smtClean="0"/>
              <a:t>39</a:t>
            </a:fld>
            <a:endParaRPr lang="en-US"/>
          </a:p>
        </p:txBody>
      </p:sp>
    </p:spTree>
    <p:extLst>
      <p:ext uri="{BB962C8B-B14F-4D97-AF65-F5344CB8AC3E}">
        <p14:creationId xmlns:p14="http://schemas.microsoft.com/office/powerpoint/2010/main" val="1674564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General Approach. Here’s the process</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Mention PTCC! Backup</a:t>
            </a:r>
          </a:p>
        </p:txBody>
      </p:sp>
      <p:sp>
        <p:nvSpPr>
          <p:cNvPr id="4" name="Slide Number Placeholder 3"/>
          <p:cNvSpPr>
            <a:spLocks noGrp="1"/>
          </p:cNvSpPr>
          <p:nvPr>
            <p:ph type="sldNum" sz="quarter" idx="5"/>
          </p:nvPr>
        </p:nvSpPr>
        <p:spPr/>
        <p:txBody>
          <a:bodyPr/>
          <a:lstStyle/>
          <a:p>
            <a:fld id="{4B2948CE-8B42-FA4C-A99F-69ABB1DDED5A}" type="slidenum">
              <a:rPr lang="en-US" smtClean="0"/>
              <a:t>40</a:t>
            </a:fld>
            <a:endParaRPr lang="en-US"/>
          </a:p>
        </p:txBody>
      </p:sp>
    </p:spTree>
    <p:extLst>
      <p:ext uri="{BB962C8B-B14F-4D97-AF65-F5344CB8AC3E}">
        <p14:creationId xmlns:p14="http://schemas.microsoft.com/office/powerpoint/2010/main" val="455080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0" indent="0">
              <a:buFontTx/>
              <a:buNone/>
            </a:pPr>
            <a:r>
              <a:rPr lang="en-US" dirty="0"/>
              <a:t>Stuff I’m interested in: </a:t>
            </a:r>
          </a:p>
          <a:p>
            <a:pPr marL="0" indent="0">
              <a:buFontTx/>
              <a:buNone/>
            </a:pPr>
            <a:endParaRPr lang="en-US" dirty="0"/>
          </a:p>
          <a:p>
            <a:pPr marL="0" indent="0">
              <a:buFontTx/>
              <a:buNone/>
            </a:pPr>
            <a:r>
              <a:rPr lang="en-US" dirty="0"/>
              <a:t>Robotics. Mostly all parts, but especially operations. </a:t>
            </a:r>
          </a:p>
          <a:p>
            <a:pPr marL="0" indent="0">
              <a:buFontTx/>
              <a:buNone/>
            </a:pPr>
            <a:endParaRPr lang="en-US" dirty="0"/>
          </a:p>
          <a:p>
            <a:pPr marL="0" indent="0">
              <a:buFontTx/>
              <a:buNone/>
            </a:pPr>
            <a:r>
              <a:rPr lang="en-US" dirty="0"/>
              <a:t>Orbital Mechanics</a:t>
            </a:r>
          </a:p>
          <a:p>
            <a:pPr marL="0" indent="0">
              <a:buFontTx/>
              <a:buNone/>
            </a:pPr>
            <a:r>
              <a:rPr lang="en-US" dirty="0"/>
              <a:t>Space Engineering and Science</a:t>
            </a:r>
          </a:p>
          <a:p>
            <a:pPr marL="0" indent="0">
              <a:buFontTx/>
              <a:buNone/>
            </a:pPr>
            <a:r>
              <a:rPr lang="en-US" dirty="0"/>
              <a:t>Vision Processing</a:t>
            </a:r>
          </a:p>
          <a:p>
            <a:pPr marL="0" indent="0">
              <a:buFontTx/>
              <a:buNone/>
            </a:pPr>
            <a:r>
              <a:rPr lang="en-US" dirty="0"/>
              <a:t>Simulation Engineering</a:t>
            </a:r>
          </a:p>
          <a:p>
            <a:pPr marL="0" indent="0">
              <a:buFontTx/>
              <a:buNone/>
            </a:pPr>
            <a:r>
              <a:rPr lang="en-US" dirty="0"/>
              <a:t>Game Changing Technology Development and Research</a:t>
            </a:r>
          </a:p>
          <a:p>
            <a:pPr marL="0" indent="0">
              <a:buFontTx/>
              <a:buNone/>
            </a:pPr>
            <a:r>
              <a:rPr lang="en-US" dirty="0"/>
              <a:t>Deep Space Exploration</a:t>
            </a:r>
          </a:p>
          <a:p>
            <a:pPr marL="0" indent="0">
              <a:buFontTx/>
              <a:buNone/>
            </a:pPr>
            <a:r>
              <a:rPr lang="en-US" dirty="0"/>
              <a:t>Lunar Surface Operations</a:t>
            </a:r>
          </a:p>
          <a:p>
            <a:pPr marL="0" indent="0">
              <a:buFontTx/>
              <a:buNone/>
            </a:pPr>
            <a:endParaRPr lang="en-US" dirty="0"/>
          </a:p>
          <a:p>
            <a:pPr marL="0" indent="0">
              <a:buFontTx/>
              <a:buNone/>
            </a:pPr>
            <a:r>
              <a:rPr lang="en-US" dirty="0"/>
              <a:t>Mission Design</a:t>
            </a:r>
          </a:p>
          <a:p>
            <a:pPr marL="0" indent="0">
              <a:buFontTx/>
              <a:buNone/>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4</a:t>
            </a:fld>
            <a:endParaRPr lang="en-US"/>
          </a:p>
        </p:txBody>
      </p:sp>
    </p:spTree>
    <p:extLst>
      <p:ext uri="{BB962C8B-B14F-4D97-AF65-F5344CB8AC3E}">
        <p14:creationId xmlns:p14="http://schemas.microsoft.com/office/powerpoint/2010/main" val="581037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4400" baseline="0" dirty="0"/>
          </a:p>
        </p:txBody>
      </p:sp>
      <p:sp>
        <p:nvSpPr>
          <p:cNvPr id="4" name="Slide Number Placeholder 3"/>
          <p:cNvSpPr>
            <a:spLocks noGrp="1"/>
          </p:cNvSpPr>
          <p:nvPr>
            <p:ph type="sldNum" sz="quarter" idx="5"/>
          </p:nvPr>
        </p:nvSpPr>
        <p:spPr/>
        <p:txBody>
          <a:bodyPr/>
          <a:lstStyle/>
          <a:p>
            <a:fld id="{4B2948CE-8B42-FA4C-A99F-69ABB1DDED5A}" type="slidenum">
              <a:rPr lang="en-US" smtClean="0"/>
              <a:t>5</a:t>
            </a:fld>
            <a:endParaRPr lang="en-US"/>
          </a:p>
        </p:txBody>
      </p:sp>
    </p:spTree>
    <p:extLst>
      <p:ext uri="{BB962C8B-B14F-4D97-AF65-F5344CB8AC3E}">
        <p14:creationId xmlns:p14="http://schemas.microsoft.com/office/powerpoint/2010/main" val="1884182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Put how many samples have been collected and how many more we need. </a:t>
            </a:r>
          </a:p>
          <a:p>
            <a:r>
              <a:rPr lang="en-US" dirty="0"/>
              <a:t>Rover lifetime uncertainty with MSR. We might need to sample for 4 more years and sleep. We might get to drive and sample for many many more years.</a:t>
            </a:r>
          </a:p>
          <a:p>
            <a:endParaRPr lang="en-US" dirty="0"/>
          </a:p>
          <a:p>
            <a:endParaRPr lang="en-US" dirty="0"/>
          </a:p>
          <a:p>
            <a:r>
              <a:rPr lang="en-US" dirty="0"/>
              <a:t>Get rid of a bunch of this stuff. Add pictures of the hardware and samples. Doesn’t need to be super explained. Talk about DRILL and ACA. Split this up.</a:t>
            </a:r>
          </a:p>
          <a:p>
            <a:endParaRPr lang="en-US" dirty="0"/>
          </a:p>
          <a:p>
            <a:r>
              <a:rPr lang="en-US" dirty="0"/>
              <a:t> Abrasions will likely occur after samples have been collected.</a:t>
            </a:r>
          </a:p>
          <a:p>
            <a:endParaRPr lang="en-US" dirty="0"/>
          </a:p>
          <a:p>
            <a:r>
              <a:rPr lang="en-US" dirty="0"/>
              <a:t>The Sampling and Caching Team is responsible for the main payload of the Perseverance Rover, so its crucial that we keep the rover in t</a:t>
            </a:r>
          </a:p>
        </p:txBody>
      </p:sp>
      <p:sp>
        <p:nvSpPr>
          <p:cNvPr id="4" name="Slide Number Placeholder 3"/>
          <p:cNvSpPr>
            <a:spLocks noGrp="1"/>
          </p:cNvSpPr>
          <p:nvPr>
            <p:ph type="sldNum" sz="quarter" idx="5"/>
          </p:nvPr>
        </p:nvSpPr>
        <p:spPr/>
        <p:txBody>
          <a:bodyPr/>
          <a:lstStyle/>
          <a:p>
            <a:fld id="{4B2948CE-8B42-FA4C-A99F-69ABB1DDED5A}" type="slidenum">
              <a:rPr lang="en-US" smtClean="0"/>
              <a:t>6</a:t>
            </a:fld>
            <a:endParaRPr lang="en-US"/>
          </a:p>
        </p:txBody>
      </p:sp>
    </p:spTree>
    <p:extLst>
      <p:ext uri="{BB962C8B-B14F-4D97-AF65-F5344CB8AC3E}">
        <p14:creationId xmlns:p14="http://schemas.microsoft.com/office/powerpoint/2010/main" val="12758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Put how many samples have been collected and how many more we need. </a:t>
            </a:r>
          </a:p>
          <a:p>
            <a:r>
              <a:rPr lang="en-US" dirty="0"/>
              <a:t>Rover lifetime uncertainty with MSR. We might need to sample for 4 more years and sleep. We might get to drive and sample for many many more years.</a:t>
            </a:r>
          </a:p>
          <a:p>
            <a:endParaRPr lang="en-US" dirty="0"/>
          </a:p>
          <a:p>
            <a:endParaRPr lang="en-US" dirty="0"/>
          </a:p>
          <a:p>
            <a:r>
              <a:rPr lang="en-US" dirty="0"/>
              <a:t>Get rid of a bunch of this stuff. Add pictures of the hardware and samples. Doesn’t need to be super explained. Talk about DRILL and ACA. Split this up.</a:t>
            </a:r>
          </a:p>
          <a:p>
            <a:endParaRPr lang="en-US" dirty="0"/>
          </a:p>
          <a:p>
            <a:r>
              <a:rPr lang="en-US" dirty="0"/>
              <a:t> Abrasions will likely occur after samples have been collected.</a:t>
            </a:r>
          </a:p>
          <a:p>
            <a:endParaRPr lang="en-US" dirty="0"/>
          </a:p>
          <a:p>
            <a:r>
              <a:rPr lang="en-US" dirty="0"/>
              <a:t>The Sampling and Caching Team is responsible for the main payload of the Perseverance Rover, so its crucial that we keep the rover in t</a:t>
            </a:r>
          </a:p>
        </p:txBody>
      </p:sp>
      <p:sp>
        <p:nvSpPr>
          <p:cNvPr id="4" name="Slide Number Placeholder 3"/>
          <p:cNvSpPr>
            <a:spLocks noGrp="1"/>
          </p:cNvSpPr>
          <p:nvPr>
            <p:ph type="sldNum" sz="quarter" idx="5"/>
          </p:nvPr>
        </p:nvSpPr>
        <p:spPr/>
        <p:txBody>
          <a:bodyPr/>
          <a:lstStyle/>
          <a:p>
            <a:fld id="{4B2948CE-8B42-FA4C-A99F-69ABB1DDED5A}" type="slidenum">
              <a:rPr lang="en-US" smtClean="0"/>
              <a:t>7</a:t>
            </a:fld>
            <a:endParaRPr lang="en-US"/>
          </a:p>
        </p:txBody>
      </p:sp>
    </p:spTree>
    <p:extLst>
      <p:ext uri="{BB962C8B-B14F-4D97-AF65-F5344CB8AC3E}">
        <p14:creationId xmlns:p14="http://schemas.microsoft.com/office/powerpoint/2010/main" val="158266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Notable Contributions thus far</a:t>
            </a:r>
          </a:p>
          <a:p>
            <a:r>
              <a:rPr lang="en-US" dirty="0"/>
              <a:t>:</a:t>
            </a:r>
          </a:p>
          <a:p>
            <a:pPr lvl="1"/>
            <a:r>
              <a:rPr lang="en-US" dirty="0"/>
              <a:t>Series of Motor Current Motion Trending Notebooks for SNC Actuators</a:t>
            </a:r>
          </a:p>
          <a:p>
            <a:pPr lvl="1"/>
            <a:endParaRPr lang="en-US" dirty="0"/>
          </a:p>
          <a:p>
            <a:pPr lvl="1"/>
            <a:r>
              <a:rPr lang="en-US" dirty="0"/>
              <a:t>Thorough Motion Characterization Studies [Chuck + Sealing Station]</a:t>
            </a:r>
          </a:p>
          <a:p>
            <a:pPr lvl="1"/>
            <a:endParaRPr lang="en-US" dirty="0"/>
          </a:p>
          <a:p>
            <a:pPr lvl="1"/>
            <a:r>
              <a:rPr lang="en-US" dirty="0"/>
              <a:t>Highlighted Issues with RO Events</a:t>
            </a:r>
          </a:p>
          <a:p>
            <a:pPr lvl="1"/>
            <a:r>
              <a:rPr lang="en-US" dirty="0"/>
              <a:t>	Midnight Cross Boundary Issue</a:t>
            </a:r>
          </a:p>
          <a:p>
            <a:pPr lvl="1"/>
            <a:r>
              <a:rPr lang="en-US" dirty="0"/>
              <a:t>	Running Current Classification [Updated]</a:t>
            </a:r>
          </a:p>
          <a:p>
            <a:pPr lvl="1"/>
            <a:r>
              <a:rPr lang="en-US" dirty="0"/>
              <a:t>	Stale Telemetry [Updated with </a:t>
            </a:r>
          </a:p>
          <a:p>
            <a:pPr marL="0" marR="0" lvl="0" indent="0" algn="l" defTabSz="7132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2948CE-8B42-FA4C-A99F-69ABB1DDED5A}" type="slidenum">
              <a:rPr lang="en-US" smtClean="0"/>
              <a:t>8</a:t>
            </a:fld>
            <a:endParaRPr lang="en-US"/>
          </a:p>
        </p:txBody>
      </p:sp>
    </p:spTree>
    <p:extLst>
      <p:ext uri="{BB962C8B-B14F-4D97-AF65-F5344CB8AC3E}">
        <p14:creationId xmlns:p14="http://schemas.microsoft.com/office/powerpoint/2010/main" val="1294033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4400" baseline="0" dirty="0"/>
          </a:p>
        </p:txBody>
      </p:sp>
      <p:sp>
        <p:nvSpPr>
          <p:cNvPr id="4" name="Slide Number Placeholder 3"/>
          <p:cNvSpPr>
            <a:spLocks noGrp="1"/>
          </p:cNvSpPr>
          <p:nvPr>
            <p:ph type="sldNum" sz="quarter" idx="5"/>
          </p:nvPr>
        </p:nvSpPr>
        <p:spPr/>
        <p:txBody>
          <a:bodyPr/>
          <a:lstStyle/>
          <a:p>
            <a:fld id="{4B2948CE-8B42-FA4C-A99F-69ABB1DDED5A}" type="slidenum">
              <a:rPr lang="en-US" smtClean="0"/>
              <a:t>9</a:t>
            </a:fld>
            <a:endParaRPr lang="en-US"/>
          </a:p>
        </p:txBody>
      </p:sp>
    </p:spTree>
    <p:extLst>
      <p:ext uri="{BB962C8B-B14F-4D97-AF65-F5344CB8AC3E}">
        <p14:creationId xmlns:p14="http://schemas.microsoft.com/office/powerpoint/2010/main" val="449349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Snagit_PPTB2E5">
            <a:extLst>
              <a:ext uri="{FF2B5EF4-FFF2-40B4-BE49-F238E27FC236}">
                <a16:creationId xmlns:a16="http://schemas.microsoft.com/office/drawing/2014/main" id="{258C3557-8E0F-F04F-8340-05CBB6C746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1603" y="2035400"/>
            <a:ext cx="5959047" cy="3296042"/>
          </a:xfrm>
          <a:prstGeom prst="rect">
            <a:avLst/>
          </a:prstGeom>
        </p:spPr>
      </p:pic>
      <p:sp>
        <p:nvSpPr>
          <p:cNvPr id="8" name="Text Placeholder 14">
            <a:extLst>
              <a:ext uri="{FF2B5EF4-FFF2-40B4-BE49-F238E27FC236}">
                <a16:creationId xmlns:a16="http://schemas.microsoft.com/office/drawing/2014/main" id="{B0179A57-50CB-904C-8163-C5DBF85B4DF8}"/>
              </a:ext>
            </a:extLst>
          </p:cNvPr>
          <p:cNvSpPr>
            <a:spLocks noGrp="1"/>
          </p:cNvSpPr>
          <p:nvPr>
            <p:ph type="body" sz="quarter" idx="14" hasCustomPrompt="1"/>
          </p:nvPr>
        </p:nvSpPr>
        <p:spPr>
          <a:xfrm>
            <a:off x="417221" y="886623"/>
            <a:ext cx="8247094" cy="869447"/>
          </a:xfrm>
          <a:prstGeom prst="rect">
            <a:avLst/>
          </a:prstGeom>
        </p:spPr>
        <p:txBody>
          <a:bodyPr bIns="0" anchor="b">
            <a:noAutofit/>
          </a:bodyPr>
          <a:lstStyle>
            <a:lvl1pPr marL="0" indent="0">
              <a:spcBef>
                <a:spcPts val="0"/>
              </a:spcBef>
              <a:buNone/>
              <a:defRPr sz="3300" b="0">
                <a:latin typeface="Arial" panose="020B0604020202020204" pitchFamily="34" charset="0"/>
                <a:cs typeface="Arial" panose="020B0604020202020204" pitchFamily="34" charset="0"/>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&lt;Presentation Title&gt;</a:t>
            </a:r>
          </a:p>
        </p:txBody>
      </p:sp>
      <p:sp>
        <p:nvSpPr>
          <p:cNvPr id="9" name="Text Placeholder 14">
            <a:extLst>
              <a:ext uri="{FF2B5EF4-FFF2-40B4-BE49-F238E27FC236}">
                <a16:creationId xmlns:a16="http://schemas.microsoft.com/office/drawing/2014/main" id="{B2D8D0DD-CE57-A149-8AA7-E61A37E55072}"/>
              </a:ext>
            </a:extLst>
          </p:cNvPr>
          <p:cNvSpPr>
            <a:spLocks noGrp="1"/>
          </p:cNvSpPr>
          <p:nvPr>
            <p:ph type="body" sz="quarter" idx="15" hasCustomPrompt="1"/>
          </p:nvPr>
        </p:nvSpPr>
        <p:spPr>
          <a:xfrm>
            <a:off x="413307" y="1761941"/>
            <a:ext cx="8249497" cy="394689"/>
          </a:xfrm>
          <a:prstGeom prst="rect">
            <a:avLst/>
          </a:prstGeom>
        </p:spPr>
        <p:txBody>
          <a:bodyPr tIns="0" bIns="0" anchor="t">
            <a:noAutofit/>
          </a:bodyPr>
          <a:lstStyle>
            <a:lvl1pPr marL="0" indent="0">
              <a:spcBef>
                <a:spcPts val="0"/>
              </a:spcBef>
              <a:buNone/>
              <a:defRPr sz="1800">
                <a:latin typeface="Arial" panose="020B0604020202020204" pitchFamily="34" charset="0"/>
                <a:cs typeface="Arial" panose="020B0604020202020204" pitchFamily="34" charset="0"/>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&lt;Meeting/Review Title&gt;</a:t>
            </a:r>
          </a:p>
        </p:txBody>
      </p:sp>
      <p:sp>
        <p:nvSpPr>
          <p:cNvPr id="10" name="Text Placeholder 14">
            <a:extLst>
              <a:ext uri="{FF2B5EF4-FFF2-40B4-BE49-F238E27FC236}">
                <a16:creationId xmlns:a16="http://schemas.microsoft.com/office/drawing/2014/main" id="{21261402-FEA3-6340-A4C8-2F6401C3D393}"/>
              </a:ext>
            </a:extLst>
          </p:cNvPr>
          <p:cNvSpPr>
            <a:spLocks noGrp="1"/>
          </p:cNvSpPr>
          <p:nvPr>
            <p:ph type="body" sz="quarter" idx="16" hasCustomPrompt="1"/>
          </p:nvPr>
        </p:nvSpPr>
        <p:spPr>
          <a:xfrm>
            <a:off x="419170" y="2640703"/>
            <a:ext cx="4022726" cy="463061"/>
          </a:xfrm>
          <a:prstGeom prst="rect">
            <a:avLst/>
          </a:prstGeom>
        </p:spPr>
        <p:txBody>
          <a:bodyPr bIns="0" anchor="b">
            <a:noAutofit/>
          </a:bodyPr>
          <a:lstStyle>
            <a:lvl1pPr marL="0" indent="0">
              <a:spcBef>
                <a:spcPts val="0"/>
              </a:spcBef>
              <a:buNone/>
              <a:defRPr sz="1800">
                <a:latin typeface="Arial" panose="020B0604020202020204" pitchFamily="34" charset="0"/>
                <a:cs typeface="Arial" panose="020B0604020202020204" pitchFamily="34" charset="0"/>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&lt;Your Name&gt;</a:t>
            </a:r>
          </a:p>
        </p:txBody>
      </p:sp>
      <p:sp>
        <p:nvSpPr>
          <p:cNvPr id="11" name="Text Placeholder 14">
            <a:extLst>
              <a:ext uri="{FF2B5EF4-FFF2-40B4-BE49-F238E27FC236}">
                <a16:creationId xmlns:a16="http://schemas.microsoft.com/office/drawing/2014/main" id="{D6C80C58-08DB-D04B-8961-6596BCC5AA85}"/>
              </a:ext>
            </a:extLst>
          </p:cNvPr>
          <p:cNvSpPr>
            <a:spLocks noGrp="1"/>
          </p:cNvSpPr>
          <p:nvPr>
            <p:ph type="body" sz="quarter" idx="17" hasCustomPrompt="1"/>
          </p:nvPr>
        </p:nvSpPr>
        <p:spPr>
          <a:xfrm>
            <a:off x="415261" y="3115489"/>
            <a:ext cx="4022726" cy="353658"/>
          </a:xfrm>
          <a:prstGeom prst="rect">
            <a:avLst/>
          </a:prstGeom>
        </p:spPr>
        <p:txBody>
          <a:bodyPr tIns="0" anchor="t">
            <a:noAutofit/>
          </a:bodyPr>
          <a:lstStyle>
            <a:lvl1pPr marL="0" indent="0">
              <a:spcBef>
                <a:spcPts val="0"/>
              </a:spcBef>
              <a:buNone/>
              <a:defRPr sz="1200">
                <a:latin typeface="Arial" panose="020B0604020202020204" pitchFamily="34" charset="0"/>
                <a:cs typeface="Arial" panose="020B0604020202020204" pitchFamily="34" charset="0"/>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&lt;Title, JPL Org&gt;</a:t>
            </a:r>
          </a:p>
        </p:txBody>
      </p:sp>
      <p:sp>
        <p:nvSpPr>
          <p:cNvPr id="12" name="Text Placeholder 14">
            <a:extLst>
              <a:ext uri="{FF2B5EF4-FFF2-40B4-BE49-F238E27FC236}">
                <a16:creationId xmlns:a16="http://schemas.microsoft.com/office/drawing/2014/main" id="{3D2B6E63-304D-6343-8AA4-F6DB27689A96}"/>
              </a:ext>
            </a:extLst>
          </p:cNvPr>
          <p:cNvSpPr>
            <a:spLocks noGrp="1"/>
          </p:cNvSpPr>
          <p:nvPr>
            <p:ph type="body" sz="quarter" idx="18" hasCustomPrompt="1"/>
          </p:nvPr>
        </p:nvSpPr>
        <p:spPr>
          <a:xfrm>
            <a:off x="421122" y="3769539"/>
            <a:ext cx="3200158" cy="353658"/>
          </a:xfrm>
          <a:prstGeom prst="rect">
            <a:avLst/>
          </a:prstGeom>
        </p:spPr>
        <p:txBody>
          <a:bodyPr>
            <a:noAutofit/>
          </a:bodyPr>
          <a:lstStyle>
            <a:lvl1pPr marL="0" indent="0">
              <a:buNone/>
              <a:defRPr sz="1200">
                <a:latin typeface="Arial" panose="020B0604020202020204" pitchFamily="34" charset="0"/>
                <a:cs typeface="Arial" panose="020B0604020202020204" pitchFamily="34" charset="0"/>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&lt;Date&gt;</a:t>
            </a:r>
          </a:p>
        </p:txBody>
      </p:sp>
    </p:spTree>
    <p:extLst>
      <p:ext uri="{BB962C8B-B14F-4D97-AF65-F5344CB8AC3E}">
        <p14:creationId xmlns:p14="http://schemas.microsoft.com/office/powerpoint/2010/main" val="3113046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46756"/>
            <a:ext cx="8514080" cy="228866"/>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780118"/>
            <a:ext cx="6319520" cy="30215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6/5/24</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01895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46756"/>
            <a:ext cx="8514080" cy="228866"/>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6/5/24</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768303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46756"/>
            <a:ext cx="8514080" cy="228866"/>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780118"/>
            <a:ext cx="6319520" cy="30215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6/5/24</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42579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46756"/>
            <a:ext cx="8514080" cy="228866"/>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841310"/>
            <a:ext cx="8514080" cy="389180"/>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6/5/24</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17773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46756"/>
            <a:ext cx="8514080" cy="228866"/>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841310"/>
            <a:ext cx="8514080" cy="389180"/>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780118"/>
            <a:ext cx="6319520" cy="30215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6/5/24</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989732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46756"/>
            <a:ext cx="8514080" cy="228866"/>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841310"/>
            <a:ext cx="8514080" cy="389180"/>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776237"/>
            <a:ext cx="4216400" cy="3021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776236"/>
            <a:ext cx="4216400" cy="30215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6/5/24</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111871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46756"/>
            <a:ext cx="8514080" cy="228866"/>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841310"/>
            <a:ext cx="8514080" cy="389180"/>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374547"/>
            <a:ext cx="4216400" cy="26490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374547"/>
            <a:ext cx="4216400" cy="2649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663700"/>
            <a:ext cx="4216400" cy="710847"/>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663700"/>
            <a:ext cx="4216400" cy="710847"/>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6/5/24</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854893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46756"/>
            <a:ext cx="8514080" cy="228866"/>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841310"/>
            <a:ext cx="8514080" cy="389180"/>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374547"/>
            <a:ext cx="3211513" cy="2649008"/>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663700"/>
            <a:ext cx="3211513" cy="710847"/>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663700"/>
            <a:ext cx="5129236" cy="3359854"/>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6/5/24</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683271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46756"/>
            <a:ext cx="8514080" cy="228866"/>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841310"/>
            <a:ext cx="8514080" cy="389180"/>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663701"/>
            <a:ext cx="5129236" cy="33598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8" y="2374547"/>
            <a:ext cx="3211513" cy="2649008"/>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8" y="1663700"/>
            <a:ext cx="3211513" cy="710847"/>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6/5/24</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3751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nd Black Strip">
    <p:spTree>
      <p:nvGrpSpPr>
        <p:cNvPr id="1" name=""/>
        <p:cNvGrpSpPr/>
        <p:nvPr/>
      </p:nvGrpSpPr>
      <p:grpSpPr>
        <a:xfrm>
          <a:off x="0" y="0"/>
          <a:ext cx="0" cy="0"/>
          <a:chOff x="0" y="0"/>
          <a:chExt cx="0" cy="0"/>
        </a:xfrm>
      </p:grpSpPr>
      <p:sp>
        <p:nvSpPr>
          <p:cNvPr id="14" name="Rectangle 13"/>
          <p:cNvSpPr/>
          <p:nvPr userDrawn="1"/>
        </p:nvSpPr>
        <p:spPr>
          <a:xfrm>
            <a:off x="0" y="1290160"/>
            <a:ext cx="9144000" cy="395388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5" name="Text Placeholder 4"/>
          <p:cNvSpPr>
            <a:spLocks noGrp="1"/>
          </p:cNvSpPr>
          <p:nvPr>
            <p:ph type="body" sz="quarter" idx="17" hasCustomPrompt="1"/>
          </p:nvPr>
        </p:nvSpPr>
        <p:spPr>
          <a:xfrm>
            <a:off x="254000" y="146756"/>
            <a:ext cx="8514080" cy="228866"/>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841310"/>
            <a:ext cx="8514080" cy="389180"/>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noAutofit/>
          </a:bodyPr>
          <a:lstStyle/>
          <a:p>
            <a:r>
              <a:rPr lang="en-US"/>
              <a:t>Click to edit Master title style</a:t>
            </a:r>
          </a:p>
        </p:txBody>
      </p:sp>
      <p:sp>
        <p:nvSpPr>
          <p:cNvPr id="10" name="TextBox 9"/>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DC96F477-1573-42B6-8124-1C5E2CCC0FDA}" type="datetime1">
              <a:rPr lang="en-US" smtClean="0"/>
              <a:t>6/5/24</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67279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3ECB798-54E2-834C-ADF3-6238E2569929}"/>
              </a:ext>
            </a:extLst>
          </p:cNvPr>
          <p:cNvSpPr>
            <a:spLocks noGrp="1"/>
          </p:cNvSpPr>
          <p:nvPr>
            <p:ph idx="1"/>
          </p:nvPr>
        </p:nvSpPr>
        <p:spPr>
          <a:xfrm>
            <a:off x="469903" y="1081323"/>
            <a:ext cx="8204201" cy="3999419"/>
          </a:xfrm>
          <a:prstGeom prst="rect">
            <a:avLst/>
          </a:prstGeom>
        </p:spPr>
        <p:txBody>
          <a:bodyPr/>
          <a:lstStyle>
            <a:lvl1pPr marL="171450" indent="-171450">
              <a:spcAft>
                <a:spcPts val="300"/>
              </a:spcAft>
              <a:buClr>
                <a:srgbClr val="13418B"/>
              </a:buClr>
              <a:buFont typeface="Arial" panose="020B0604020202020204" pitchFamily="34" charset="0"/>
              <a:buChar char="•"/>
              <a:defRPr>
                <a:latin typeface="Arial" panose="020B0604020202020204" pitchFamily="34" charset="0"/>
                <a:cs typeface="Arial" panose="020B0604020202020204" pitchFamily="34" charset="0"/>
              </a:defRPr>
            </a:lvl1pPr>
            <a:lvl2pPr marL="514350" indent="-171450">
              <a:spcBef>
                <a:spcPts val="150"/>
              </a:spcBef>
              <a:spcAft>
                <a:spcPts val="300"/>
              </a:spcAft>
              <a:buClr>
                <a:srgbClr val="13418B"/>
              </a:buClr>
              <a:buFont typeface="Arial" panose="020B0604020202020204" pitchFamily="34" charset="0"/>
              <a:buChar char="•"/>
              <a:defRPr>
                <a:latin typeface="Arial" panose="020B0604020202020204" pitchFamily="34" charset="0"/>
                <a:cs typeface="Arial" panose="020B0604020202020204" pitchFamily="34" charset="0"/>
              </a:defRPr>
            </a:lvl2pPr>
            <a:lvl3pPr marL="857250" indent="-171450">
              <a:spcBef>
                <a:spcPts val="150"/>
              </a:spcBef>
              <a:spcAft>
                <a:spcPts val="300"/>
              </a:spcAft>
              <a:buClr>
                <a:srgbClr val="13418B"/>
              </a:buClr>
              <a:buFont typeface="Arial" panose="020B0604020202020204" pitchFamily="34" charset="0"/>
              <a:buChar char="•"/>
              <a:defRPr>
                <a:latin typeface="Arial" panose="020B0604020202020204" pitchFamily="34" charset="0"/>
                <a:cs typeface="Arial" panose="020B0604020202020204" pitchFamily="34" charset="0"/>
              </a:defRPr>
            </a:lvl3pPr>
            <a:lvl4pPr marL="1200150" indent="-171450">
              <a:spcBef>
                <a:spcPts val="150"/>
              </a:spcBef>
              <a:spcAft>
                <a:spcPts val="300"/>
              </a:spcAft>
              <a:buClr>
                <a:srgbClr val="13418B"/>
              </a:buClr>
              <a:buFont typeface="Arial" panose="020B0604020202020204" pitchFamily="34" charset="0"/>
              <a:buChar char="•"/>
              <a:defRPr>
                <a:latin typeface="Arial" panose="020B0604020202020204" pitchFamily="34" charset="0"/>
                <a:cs typeface="Arial" panose="020B0604020202020204" pitchFamily="34" charset="0"/>
              </a:defRPr>
            </a:lvl4pPr>
            <a:lvl5pPr marL="1543050" indent="-171450">
              <a:spcBef>
                <a:spcPts val="150"/>
              </a:spcBef>
              <a:spcAft>
                <a:spcPts val="300"/>
              </a:spcAft>
              <a:buClr>
                <a:srgbClr val="13418B"/>
              </a:buClr>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F525A23B-47DF-8E4C-86BA-45DB70269BAB}"/>
              </a:ext>
            </a:extLst>
          </p:cNvPr>
          <p:cNvSpPr>
            <a:spLocks noGrp="1"/>
          </p:cNvSpPr>
          <p:nvPr>
            <p:ph type="title" hasCustomPrompt="1"/>
          </p:nvPr>
        </p:nvSpPr>
        <p:spPr>
          <a:xfrm>
            <a:off x="469900" y="245082"/>
            <a:ext cx="6211886" cy="650998"/>
          </a:xfrm>
          <a:prstGeom prst="rect">
            <a:avLst/>
          </a:prstGeom>
        </p:spPr>
        <p:txBody>
          <a:bodyPr rIns="73152" anchor="b" anchorCtr="0"/>
          <a:lstStyle>
            <a:lvl1pPr marL="0" indent="0" algn="l">
              <a:tabLst/>
              <a:defRPr sz="2400" b="1">
                <a:solidFill>
                  <a:srgbClr val="13418B"/>
                </a:solidFill>
                <a:latin typeface="Arial" panose="020B0604020202020204" pitchFamily="34" charset="0"/>
                <a:cs typeface="Arial" panose="020B0604020202020204" pitchFamily="34" charset="0"/>
              </a:defRPr>
            </a:lvl1pPr>
          </a:lstStyle>
          <a:p>
            <a:r>
              <a:rPr lang="en-US" dirty="0"/>
              <a:t>Slide Title</a:t>
            </a:r>
          </a:p>
        </p:txBody>
      </p:sp>
      <p:cxnSp>
        <p:nvCxnSpPr>
          <p:cNvPr id="9" name="Straight Connector 8">
            <a:extLst>
              <a:ext uri="{FF2B5EF4-FFF2-40B4-BE49-F238E27FC236}">
                <a16:creationId xmlns:a16="http://schemas.microsoft.com/office/drawing/2014/main" id="{A0906C5C-AC62-124C-BB2F-C51B73B51C74}"/>
              </a:ext>
            </a:extLst>
          </p:cNvPr>
          <p:cNvCxnSpPr/>
          <p:nvPr userDrawn="1"/>
        </p:nvCxnSpPr>
        <p:spPr>
          <a:xfrm>
            <a:off x="469903" y="988701"/>
            <a:ext cx="8204201" cy="0"/>
          </a:xfrm>
          <a:prstGeom prst="line">
            <a:avLst/>
          </a:prstGeom>
          <a:ln w="25400">
            <a:solidFill>
              <a:srgbClr val="F35F0E"/>
            </a:solidFill>
            <a:round/>
          </a:ln>
          <a:effectLst>
            <a:outerShdw blurRad="38100" dist="12700" dir="5400000" algn="ctr" rotWithShape="0">
              <a:schemeClr val="tx1">
                <a:alpha val="38000"/>
              </a:schemeClr>
            </a:outerShdw>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70844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nd Light Strip">
    <p:spTree>
      <p:nvGrpSpPr>
        <p:cNvPr id="1" name=""/>
        <p:cNvGrpSpPr/>
        <p:nvPr/>
      </p:nvGrpSpPr>
      <p:grpSpPr>
        <a:xfrm>
          <a:off x="0" y="0"/>
          <a:ext cx="0" cy="0"/>
          <a:chOff x="0" y="0"/>
          <a:chExt cx="0" cy="0"/>
        </a:xfrm>
      </p:grpSpPr>
      <p:sp>
        <p:nvSpPr>
          <p:cNvPr id="14" name="Rectangle 13"/>
          <p:cNvSpPr/>
          <p:nvPr userDrawn="1"/>
        </p:nvSpPr>
        <p:spPr>
          <a:xfrm>
            <a:off x="0" y="1290160"/>
            <a:ext cx="9144000" cy="39538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p>
        </p:txBody>
      </p:sp>
      <p:sp>
        <p:nvSpPr>
          <p:cNvPr id="15" name="Text Placeholder 4"/>
          <p:cNvSpPr>
            <a:spLocks noGrp="1"/>
          </p:cNvSpPr>
          <p:nvPr>
            <p:ph type="body" sz="quarter" idx="17" hasCustomPrompt="1"/>
          </p:nvPr>
        </p:nvSpPr>
        <p:spPr>
          <a:xfrm>
            <a:off x="254000" y="146756"/>
            <a:ext cx="8514080" cy="228866"/>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841310"/>
            <a:ext cx="8514080" cy="389180"/>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0" name="TextBox 9"/>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7" name="Date Placeholder 6"/>
          <p:cNvSpPr>
            <a:spLocks noGrp="1"/>
          </p:cNvSpPr>
          <p:nvPr>
            <p:ph type="dt" sz="half" idx="18"/>
          </p:nvPr>
        </p:nvSpPr>
        <p:spPr/>
        <p:txBody>
          <a:bodyPr/>
          <a:lstStyle/>
          <a:p>
            <a:fld id="{69160BD7-9A24-46F0-B588-84A24FB50E43}" type="datetime1">
              <a:rPr lang="en-US" smtClean="0"/>
              <a:t>6/5/24</a:t>
            </a:fld>
            <a:endParaRPr lang="en-US" dirty="0"/>
          </a:p>
        </p:txBody>
      </p:sp>
      <p:sp>
        <p:nvSpPr>
          <p:cNvPr id="11" name="Footer Placeholder 10"/>
          <p:cNvSpPr>
            <a:spLocks noGrp="1"/>
          </p:cNvSpPr>
          <p:nvPr>
            <p:ph type="ftr" sz="quarter" idx="19"/>
          </p:nvPr>
        </p:nvSpPr>
        <p:spPr/>
        <p:txBody>
          <a:bodyPr/>
          <a:lstStyle/>
          <a:p>
            <a:r>
              <a:rPr lang="en-US"/>
              <a:t>For required markings, please visit https://mh.jpl.nasa.gov</a:t>
            </a:r>
            <a:endParaRPr lang="en-US" dirty="0"/>
          </a:p>
        </p:txBody>
      </p:sp>
      <p:sp>
        <p:nvSpPr>
          <p:cNvPr id="13" name="Slide Number Placeholder 12"/>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44912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5" name="Date Placeholder 4"/>
          <p:cNvSpPr>
            <a:spLocks noGrp="1"/>
          </p:cNvSpPr>
          <p:nvPr>
            <p:ph type="dt" sz="half" idx="10"/>
          </p:nvPr>
        </p:nvSpPr>
        <p:spPr/>
        <p:txBody>
          <a:bodyPr/>
          <a:lstStyle/>
          <a:p>
            <a:fld id="{7F360C67-0F6D-4A63-8E63-273C3D00EFA0}" type="datetime1">
              <a:rPr lang="en-US" smtClean="0"/>
              <a:t>6/5/24</a:t>
            </a:fld>
            <a:endParaRPr lang="en-US" dirty="0"/>
          </a:p>
        </p:txBody>
      </p:sp>
      <p:sp>
        <p:nvSpPr>
          <p:cNvPr id="7" name="Footer Placeholder 6"/>
          <p:cNvSpPr>
            <a:spLocks noGrp="1"/>
          </p:cNvSpPr>
          <p:nvPr>
            <p:ph type="ftr" sz="quarter" idx="11"/>
          </p:nvPr>
        </p:nvSpPr>
        <p:spPr/>
        <p:txBody>
          <a:bodyPr/>
          <a:lstStyle/>
          <a:p>
            <a:r>
              <a:rPr lang="en-US"/>
              <a:t>For required markings, please visit https://mh.jpl.nasa.gov</a:t>
            </a:r>
            <a:endParaRPr lang="en-US" dirty="0"/>
          </a:p>
        </p:txBody>
      </p:sp>
      <p:sp>
        <p:nvSpPr>
          <p:cNvPr id="8" name="Slide Number Placeholder 7"/>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68611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2043642"/>
            <a:ext cx="8229600" cy="1625247"/>
          </a:xfrm>
        </p:spPr>
        <p:txBody>
          <a:bodyPr anchor="ctr">
            <a:noAutofit/>
          </a:bodyPr>
          <a:lstStyle>
            <a:lvl1pPr marL="0" indent="0" algn="ctr">
              <a:buNone/>
              <a:defRPr sz="3600" baseline="0"/>
            </a:lvl1pPr>
          </a:lstStyle>
          <a:p>
            <a:pPr lvl="0"/>
            <a:r>
              <a:rPr lang="en-US" dirty="0"/>
              <a:t>Click to add section header</a:t>
            </a:r>
          </a:p>
        </p:txBody>
      </p:sp>
      <p:sp>
        <p:nvSpPr>
          <p:cNvPr id="4" name="TextBox 3"/>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fld id="{5D7FBDF3-D11F-4F70-8F9F-651D17F84E13}" type="datetime1">
              <a:rPr lang="en-US" smtClean="0"/>
              <a:t>6/5/24</a:t>
            </a:fld>
            <a:endParaRPr lang="en-US" dirty="0"/>
          </a:p>
        </p:txBody>
      </p:sp>
      <p:sp>
        <p:nvSpPr>
          <p:cNvPr id="5" name="Footer Placeholder 4"/>
          <p:cNvSpPr>
            <a:spLocks noGrp="1"/>
          </p:cNvSpPr>
          <p:nvPr>
            <p:ph type="ftr" sz="quarter" idx="15"/>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16"/>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661243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_Gray">
    <p:bg>
      <p:bgPr>
        <a:solidFill>
          <a:schemeClr val="bg1">
            <a:lumMod val="6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467360" y="2043642"/>
            <a:ext cx="8229600" cy="1625247"/>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4" name="TextBox 3"/>
          <p:cNvSpPr txBox="1"/>
          <p:nvPr userDrawn="1"/>
        </p:nvSpPr>
        <p:spPr>
          <a:xfrm>
            <a:off x="7810219" y="5244041"/>
            <a:ext cx="1233549" cy="470960"/>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4"/>
          </p:nvPr>
        </p:nvSpPr>
        <p:spPr/>
        <p:txBody>
          <a:bodyPr/>
          <a:lstStyle/>
          <a:p>
            <a:fld id="{518357F6-0510-479E-9626-ED401C3312BA}" type="datetime1">
              <a:rPr lang="en-US" smtClean="0"/>
              <a:t>6/5/24</a:t>
            </a:fld>
            <a:endParaRPr lang="en-US" dirty="0"/>
          </a:p>
        </p:txBody>
      </p:sp>
      <p:sp>
        <p:nvSpPr>
          <p:cNvPr id="5" name="Footer Placeholder 4"/>
          <p:cNvSpPr>
            <a:spLocks noGrp="1"/>
          </p:cNvSpPr>
          <p:nvPr>
            <p:ph type="ftr" sz="quarter" idx="15"/>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16"/>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215677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A867B-514B-4F27-82D6-3C76A0181DB0}" type="datetime1">
              <a:rPr lang="en-US" smtClean="0"/>
              <a:t>6/5/24</a:t>
            </a:fld>
            <a:endParaRPr lang="en-US" dirty="0"/>
          </a:p>
        </p:txBody>
      </p:sp>
      <p:sp>
        <p:nvSpPr>
          <p:cNvPr id="3" name="Footer Placeholder 2"/>
          <p:cNvSpPr>
            <a:spLocks noGrp="1"/>
          </p:cNvSpPr>
          <p:nvPr>
            <p:ph type="ftr" sz="quarter" idx="11"/>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588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4" name="Straight Connector 3"/>
          <p:cNvCxnSpPr/>
          <p:nvPr userDrawn="1"/>
        </p:nvCxnSpPr>
        <p:spPr>
          <a:xfrm>
            <a:off x="2538518" y="2857500"/>
            <a:ext cx="4057288" cy="0"/>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1" y="3100074"/>
            <a:ext cx="9144000" cy="444614"/>
          </a:xfrm>
          <a:prstGeom prst="rect">
            <a:avLst/>
          </a:prstGeom>
          <a:noFill/>
        </p:spPr>
        <p:txBody>
          <a:bodyPr wrap="square" rtlCol="0" anchor="ctr">
            <a:noAutofit/>
          </a:bodyPr>
          <a:lstStyle/>
          <a:p>
            <a:pPr algn="ctr"/>
            <a:r>
              <a:rPr lang="en-US" sz="2000" kern="0" spc="70" dirty="0">
                <a:solidFill>
                  <a:schemeClr val="accent1"/>
                </a:solidFill>
              </a:rPr>
              <a:t>jpl.nasa.gov</a:t>
            </a:r>
          </a:p>
        </p:txBody>
      </p:sp>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518" y="1534898"/>
            <a:ext cx="4057288" cy="1252249"/>
          </a:xfrm>
          <a:prstGeom prst="rect">
            <a:avLst/>
          </a:prstGeom>
        </p:spPr>
      </p:pic>
      <p:sp>
        <p:nvSpPr>
          <p:cNvPr id="2" name="Date Placeholder 1"/>
          <p:cNvSpPr>
            <a:spLocks noGrp="1"/>
          </p:cNvSpPr>
          <p:nvPr>
            <p:ph type="dt" sz="half" idx="10"/>
          </p:nvPr>
        </p:nvSpPr>
        <p:spPr/>
        <p:txBody>
          <a:bodyPr/>
          <a:lstStyle/>
          <a:p>
            <a:fld id="{4CD6A7BB-C868-4082-9DAC-3FE8412AC8FD}" type="datetime1">
              <a:rPr lang="en-US" smtClean="0"/>
              <a:t>6/5/24</a:t>
            </a:fld>
            <a:endParaRPr lang="en-US" dirty="0"/>
          </a:p>
        </p:txBody>
      </p:sp>
      <p:sp>
        <p:nvSpPr>
          <p:cNvPr id="3" name="Footer Placeholder 2"/>
          <p:cNvSpPr>
            <a:spLocks noGrp="1"/>
          </p:cNvSpPr>
          <p:nvPr>
            <p:ph type="ftr" sz="quarter" idx="11"/>
          </p:nvPr>
        </p:nvSpPr>
        <p:spPr/>
        <p:txBody>
          <a:bodyPr/>
          <a:lstStyle/>
          <a:p>
            <a:r>
              <a:rPr lang="en-US"/>
              <a:t>For required markings, please visit https://mh.jpl.nasa.gov</a:t>
            </a:r>
            <a:endParaRPr lang="en-US" dirty="0"/>
          </a:p>
        </p:txBody>
      </p:sp>
      <p:sp>
        <p:nvSpPr>
          <p:cNvPr id="7" name="Slide Number Placeholder 6"/>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794214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3356" y="2231376"/>
            <a:ext cx="4057288" cy="1252249"/>
          </a:xfrm>
          <a:prstGeom prst="rect">
            <a:avLst/>
          </a:prstGeom>
        </p:spPr>
      </p:pic>
      <p:sp>
        <p:nvSpPr>
          <p:cNvPr id="2" name="Date Placeholder 1"/>
          <p:cNvSpPr>
            <a:spLocks noGrp="1"/>
          </p:cNvSpPr>
          <p:nvPr>
            <p:ph type="dt" sz="half" idx="10"/>
          </p:nvPr>
        </p:nvSpPr>
        <p:spPr/>
        <p:txBody>
          <a:bodyPr/>
          <a:lstStyle/>
          <a:p>
            <a:fld id="{1D2A090E-3817-4555-91F3-FAFE914C4AAA}" type="datetime1">
              <a:rPr lang="en-US" smtClean="0"/>
              <a:t>6/5/24</a:t>
            </a:fld>
            <a:endParaRPr lang="en-US" dirty="0"/>
          </a:p>
        </p:txBody>
      </p:sp>
      <p:sp>
        <p:nvSpPr>
          <p:cNvPr id="3" name="Footer Placeholder 2"/>
          <p:cNvSpPr>
            <a:spLocks noGrp="1"/>
          </p:cNvSpPr>
          <p:nvPr>
            <p:ph type="ftr" sz="quarter" idx="11"/>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1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268361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3ECB798-54E2-834C-ADF3-6238E2569929}"/>
              </a:ext>
            </a:extLst>
          </p:cNvPr>
          <p:cNvSpPr>
            <a:spLocks noGrp="1"/>
          </p:cNvSpPr>
          <p:nvPr>
            <p:ph idx="1"/>
          </p:nvPr>
        </p:nvSpPr>
        <p:spPr>
          <a:xfrm>
            <a:off x="469903" y="1081324"/>
            <a:ext cx="8204201" cy="3999419"/>
          </a:xfrm>
          <a:prstGeom prst="rect">
            <a:avLst/>
          </a:prstGeom>
        </p:spPr>
        <p:txBody>
          <a:bodyPr/>
          <a:lstStyle>
            <a:lvl1pPr marL="154305" indent="-154305">
              <a:spcAft>
                <a:spcPts val="270"/>
              </a:spcAft>
              <a:buClr>
                <a:srgbClr val="13418B"/>
              </a:buClr>
              <a:buFont typeface="Arial" panose="020B0604020202020204" pitchFamily="34" charset="0"/>
              <a:buChar char="•"/>
              <a:defRPr>
                <a:latin typeface="Arial" panose="020B0604020202020204" pitchFamily="34" charset="0"/>
                <a:cs typeface="Arial" panose="020B0604020202020204" pitchFamily="34" charset="0"/>
              </a:defRPr>
            </a:lvl1pPr>
            <a:lvl2pPr marL="462915" indent="-154305">
              <a:spcBef>
                <a:spcPts val="135"/>
              </a:spcBef>
              <a:spcAft>
                <a:spcPts val="270"/>
              </a:spcAft>
              <a:buClr>
                <a:srgbClr val="13418B"/>
              </a:buClr>
              <a:buFont typeface="Arial" panose="020B0604020202020204" pitchFamily="34" charset="0"/>
              <a:buChar char="•"/>
              <a:defRPr>
                <a:latin typeface="Arial" panose="020B0604020202020204" pitchFamily="34" charset="0"/>
                <a:cs typeface="Arial" panose="020B0604020202020204" pitchFamily="34" charset="0"/>
              </a:defRPr>
            </a:lvl2pPr>
            <a:lvl3pPr marL="771525" indent="-154305">
              <a:spcBef>
                <a:spcPts val="135"/>
              </a:spcBef>
              <a:spcAft>
                <a:spcPts val="270"/>
              </a:spcAft>
              <a:buClr>
                <a:srgbClr val="13418B"/>
              </a:buClr>
              <a:buFont typeface="Arial" panose="020B0604020202020204" pitchFamily="34" charset="0"/>
              <a:buChar char="•"/>
              <a:defRPr>
                <a:latin typeface="Arial" panose="020B0604020202020204" pitchFamily="34" charset="0"/>
                <a:cs typeface="Arial" panose="020B0604020202020204" pitchFamily="34" charset="0"/>
              </a:defRPr>
            </a:lvl3pPr>
            <a:lvl4pPr marL="1080135" indent="-154305">
              <a:spcBef>
                <a:spcPts val="135"/>
              </a:spcBef>
              <a:spcAft>
                <a:spcPts val="270"/>
              </a:spcAft>
              <a:buClr>
                <a:srgbClr val="13418B"/>
              </a:buClr>
              <a:buFont typeface="Arial" panose="020B0604020202020204" pitchFamily="34" charset="0"/>
              <a:buChar char="•"/>
              <a:defRPr>
                <a:latin typeface="Arial" panose="020B0604020202020204" pitchFamily="34" charset="0"/>
                <a:cs typeface="Arial" panose="020B0604020202020204" pitchFamily="34" charset="0"/>
              </a:defRPr>
            </a:lvl4pPr>
            <a:lvl5pPr marL="1388745" indent="-154305">
              <a:spcBef>
                <a:spcPts val="135"/>
              </a:spcBef>
              <a:spcAft>
                <a:spcPts val="270"/>
              </a:spcAft>
              <a:buClr>
                <a:srgbClr val="13418B"/>
              </a:buClr>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F525A23B-47DF-8E4C-86BA-45DB70269BAB}"/>
              </a:ext>
            </a:extLst>
          </p:cNvPr>
          <p:cNvSpPr>
            <a:spLocks noGrp="1"/>
          </p:cNvSpPr>
          <p:nvPr>
            <p:ph type="title" hasCustomPrompt="1"/>
          </p:nvPr>
        </p:nvSpPr>
        <p:spPr>
          <a:xfrm>
            <a:off x="469900" y="245082"/>
            <a:ext cx="6211886" cy="650998"/>
          </a:xfrm>
          <a:prstGeom prst="rect">
            <a:avLst/>
          </a:prstGeom>
        </p:spPr>
        <p:txBody>
          <a:bodyPr rIns="73152" anchor="b" anchorCtr="0"/>
          <a:lstStyle>
            <a:lvl1pPr marL="0" indent="0" algn="l">
              <a:tabLst/>
              <a:defRPr sz="2160" b="1">
                <a:solidFill>
                  <a:srgbClr val="13418B"/>
                </a:solidFill>
                <a:latin typeface="Arial" panose="020B0604020202020204" pitchFamily="34" charset="0"/>
                <a:cs typeface="Arial" panose="020B0604020202020204" pitchFamily="34" charset="0"/>
              </a:defRPr>
            </a:lvl1pPr>
          </a:lstStyle>
          <a:p>
            <a:r>
              <a:rPr lang="en-US" dirty="0"/>
              <a:t>Slide Title</a:t>
            </a:r>
          </a:p>
        </p:txBody>
      </p:sp>
      <p:cxnSp>
        <p:nvCxnSpPr>
          <p:cNvPr id="9" name="Straight Connector 8">
            <a:extLst>
              <a:ext uri="{FF2B5EF4-FFF2-40B4-BE49-F238E27FC236}">
                <a16:creationId xmlns:a16="http://schemas.microsoft.com/office/drawing/2014/main" id="{A0906C5C-AC62-124C-BB2F-C51B73B51C74}"/>
              </a:ext>
            </a:extLst>
          </p:cNvPr>
          <p:cNvCxnSpPr/>
          <p:nvPr userDrawn="1"/>
        </p:nvCxnSpPr>
        <p:spPr>
          <a:xfrm>
            <a:off x="469903" y="988701"/>
            <a:ext cx="8204201" cy="0"/>
          </a:xfrm>
          <a:prstGeom prst="line">
            <a:avLst/>
          </a:prstGeom>
          <a:ln w="25400">
            <a:solidFill>
              <a:srgbClr val="F35F0E"/>
            </a:solidFill>
            <a:round/>
          </a:ln>
          <a:effectLst>
            <a:outerShdw blurRad="38100" dist="12700" dir="5400000" algn="ctr" rotWithShape="0">
              <a:schemeClr val="tx1">
                <a:alpha val="38000"/>
              </a:schemeClr>
            </a:outerShdw>
          </a:effectLst>
        </p:spPr>
        <p:style>
          <a:lnRef idx="2">
            <a:schemeClr val="accent6"/>
          </a:lnRef>
          <a:fillRef idx="0">
            <a:schemeClr val="accent6"/>
          </a:fillRef>
          <a:effectRef idx="1">
            <a:schemeClr val="accent6"/>
          </a:effectRef>
          <a:fontRef idx="minor">
            <a:schemeClr val="tx1"/>
          </a:fontRef>
        </p:style>
      </p:cxnSp>
      <p:pic>
        <p:nvPicPr>
          <p:cNvPr id="10" name="Picture 9">
            <a:extLst>
              <a:ext uri="{FF2B5EF4-FFF2-40B4-BE49-F238E27FC236}">
                <a16:creationId xmlns:a16="http://schemas.microsoft.com/office/drawing/2014/main" id="{BEBD1020-58E2-4C41-AD02-0A89D00FA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6124" y="141775"/>
            <a:ext cx="2399861" cy="452804"/>
          </a:xfrm>
          <a:prstGeom prst="rect">
            <a:avLst/>
          </a:prstGeom>
        </p:spPr>
      </p:pic>
    </p:spTree>
    <p:extLst>
      <p:ext uri="{BB962C8B-B14F-4D97-AF65-F5344CB8AC3E}">
        <p14:creationId xmlns:p14="http://schemas.microsoft.com/office/powerpoint/2010/main" val="175716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259C70-0BF3-8B4F-A016-8B30A9A81F9C}"/>
              </a:ext>
            </a:extLst>
          </p:cNvPr>
          <p:cNvSpPr>
            <a:spLocks noGrp="1"/>
          </p:cNvSpPr>
          <p:nvPr>
            <p:ph type="title" hasCustomPrompt="1"/>
          </p:nvPr>
        </p:nvSpPr>
        <p:spPr>
          <a:xfrm>
            <a:off x="469900" y="245082"/>
            <a:ext cx="6211886" cy="650998"/>
          </a:xfrm>
          <a:prstGeom prst="rect">
            <a:avLst/>
          </a:prstGeom>
        </p:spPr>
        <p:txBody>
          <a:bodyPr rIns="73152" anchor="b" anchorCtr="0"/>
          <a:lstStyle>
            <a:lvl1pPr marL="0" indent="0" algn="l">
              <a:tabLst/>
              <a:defRPr sz="2400" b="1">
                <a:solidFill>
                  <a:srgbClr val="13418B"/>
                </a:solidFill>
                <a:latin typeface="Arial" panose="020B0604020202020204" pitchFamily="34" charset="0"/>
                <a:cs typeface="Arial" panose="020B0604020202020204" pitchFamily="34" charset="0"/>
              </a:defRPr>
            </a:lvl1pPr>
          </a:lstStyle>
          <a:p>
            <a:r>
              <a:rPr lang="en-US" dirty="0"/>
              <a:t>Slide Title</a:t>
            </a:r>
          </a:p>
        </p:txBody>
      </p:sp>
      <p:cxnSp>
        <p:nvCxnSpPr>
          <p:cNvPr id="9" name="Straight Connector 8">
            <a:extLst>
              <a:ext uri="{FF2B5EF4-FFF2-40B4-BE49-F238E27FC236}">
                <a16:creationId xmlns:a16="http://schemas.microsoft.com/office/drawing/2014/main" id="{BDE57336-F48F-3540-B382-DB4D04CDAB82}"/>
              </a:ext>
            </a:extLst>
          </p:cNvPr>
          <p:cNvCxnSpPr/>
          <p:nvPr userDrawn="1"/>
        </p:nvCxnSpPr>
        <p:spPr>
          <a:xfrm>
            <a:off x="469903" y="988701"/>
            <a:ext cx="8204201" cy="0"/>
          </a:xfrm>
          <a:prstGeom prst="line">
            <a:avLst/>
          </a:prstGeom>
          <a:ln w="25400">
            <a:solidFill>
              <a:srgbClr val="F35F0E"/>
            </a:solidFill>
            <a:round/>
          </a:ln>
          <a:effectLst>
            <a:outerShdw blurRad="38100" dist="12700" dir="5400000" algn="ctr" rotWithShape="0">
              <a:schemeClr val="tx1">
                <a:alpha val="38000"/>
              </a:schemeClr>
            </a:outerShdw>
          </a:effectLst>
        </p:spPr>
        <p:style>
          <a:lnRef idx="2">
            <a:schemeClr val="accent6"/>
          </a:lnRef>
          <a:fillRef idx="0">
            <a:schemeClr val="accent6"/>
          </a:fillRef>
          <a:effectRef idx="1">
            <a:schemeClr val="accent6"/>
          </a:effectRef>
          <a:fontRef idx="minor">
            <a:schemeClr val="tx1"/>
          </a:fontRef>
        </p:style>
      </p:cxnSp>
      <p:pic>
        <p:nvPicPr>
          <p:cNvPr id="10" name="Picture 9">
            <a:extLst>
              <a:ext uri="{FF2B5EF4-FFF2-40B4-BE49-F238E27FC236}">
                <a16:creationId xmlns:a16="http://schemas.microsoft.com/office/drawing/2014/main" id="{8EF580D2-B82D-554B-BC06-44167D3E93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6122" y="141775"/>
            <a:ext cx="2399861" cy="452804"/>
          </a:xfrm>
          <a:prstGeom prst="rect">
            <a:avLst/>
          </a:prstGeom>
        </p:spPr>
      </p:pic>
      <p:pic>
        <p:nvPicPr>
          <p:cNvPr id="11" name="Picture 10">
            <a:extLst>
              <a:ext uri="{FF2B5EF4-FFF2-40B4-BE49-F238E27FC236}">
                <a16:creationId xmlns:a16="http://schemas.microsoft.com/office/drawing/2014/main" id="{15D47BF5-D5B1-034F-BC47-F99E0D6F72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80760"/>
            <a:ext cx="1714163" cy="634240"/>
          </a:xfrm>
          <a:prstGeom prst="rect">
            <a:avLst/>
          </a:prstGeom>
        </p:spPr>
      </p:pic>
    </p:spTree>
    <p:extLst>
      <p:ext uri="{BB962C8B-B14F-4D97-AF65-F5344CB8AC3E}">
        <p14:creationId xmlns:p14="http://schemas.microsoft.com/office/powerpoint/2010/main" val="31477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FB746D3-0733-CA4F-835B-DC5DBCB71142}"/>
              </a:ext>
            </a:extLst>
          </p:cNvPr>
          <p:cNvSpPr>
            <a:spLocks noGrp="1"/>
          </p:cNvSpPr>
          <p:nvPr>
            <p:ph type="title" hasCustomPrompt="1"/>
          </p:nvPr>
        </p:nvSpPr>
        <p:spPr>
          <a:xfrm>
            <a:off x="469900" y="245082"/>
            <a:ext cx="6211886" cy="650998"/>
          </a:xfrm>
          <a:prstGeom prst="rect">
            <a:avLst/>
          </a:prstGeom>
        </p:spPr>
        <p:txBody>
          <a:bodyPr rIns="73152" anchor="b" anchorCtr="0"/>
          <a:lstStyle>
            <a:lvl1pPr marL="0" indent="0" algn="l">
              <a:tabLst/>
              <a:defRPr sz="2400" b="1">
                <a:solidFill>
                  <a:srgbClr val="13418B"/>
                </a:solidFill>
                <a:latin typeface="Arial" panose="020B0604020202020204" pitchFamily="34" charset="0"/>
                <a:cs typeface="Arial" panose="020B0604020202020204" pitchFamily="34" charset="0"/>
              </a:defRPr>
            </a:lvl1pPr>
          </a:lstStyle>
          <a:p>
            <a:r>
              <a:rPr lang="en-US" dirty="0"/>
              <a:t>Slide Title</a:t>
            </a:r>
          </a:p>
        </p:txBody>
      </p:sp>
      <p:pic>
        <p:nvPicPr>
          <p:cNvPr id="11" name="Picture 10">
            <a:extLst>
              <a:ext uri="{FF2B5EF4-FFF2-40B4-BE49-F238E27FC236}">
                <a16:creationId xmlns:a16="http://schemas.microsoft.com/office/drawing/2014/main" id="{FDCF3506-6B30-BC44-8EC2-CE1C6BBE31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6122" y="141775"/>
            <a:ext cx="2399861" cy="452804"/>
          </a:xfrm>
          <a:prstGeom prst="rect">
            <a:avLst/>
          </a:prstGeom>
        </p:spPr>
      </p:pic>
      <p:pic>
        <p:nvPicPr>
          <p:cNvPr id="12" name="Picture 11">
            <a:extLst>
              <a:ext uri="{FF2B5EF4-FFF2-40B4-BE49-F238E27FC236}">
                <a16:creationId xmlns:a16="http://schemas.microsoft.com/office/drawing/2014/main" id="{75DBB6F8-9711-2E45-964D-E3DF594B0A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80760"/>
            <a:ext cx="1714163" cy="634240"/>
          </a:xfrm>
          <a:prstGeom prst="rect">
            <a:avLst/>
          </a:prstGeom>
        </p:spPr>
      </p:pic>
    </p:spTree>
    <p:extLst>
      <p:ext uri="{BB962C8B-B14F-4D97-AF65-F5344CB8AC3E}">
        <p14:creationId xmlns:p14="http://schemas.microsoft.com/office/powerpoint/2010/main" val="1904224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ACAB4C-FFFC-D545-BB65-34A3B88EC8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6122" y="141775"/>
            <a:ext cx="2399861" cy="452804"/>
          </a:xfrm>
          <a:prstGeom prst="rect">
            <a:avLst/>
          </a:prstGeom>
        </p:spPr>
      </p:pic>
      <p:pic>
        <p:nvPicPr>
          <p:cNvPr id="14" name="Picture 13">
            <a:extLst>
              <a:ext uri="{FF2B5EF4-FFF2-40B4-BE49-F238E27FC236}">
                <a16:creationId xmlns:a16="http://schemas.microsoft.com/office/drawing/2014/main" id="{3D55728F-CB42-1C4B-9975-03E8E6F53E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80760"/>
            <a:ext cx="1714163" cy="634240"/>
          </a:xfrm>
          <a:prstGeom prst="rect">
            <a:avLst/>
          </a:prstGeom>
        </p:spPr>
      </p:pic>
      <p:sp>
        <p:nvSpPr>
          <p:cNvPr id="15" name="Text Placeholder 5">
            <a:extLst>
              <a:ext uri="{FF2B5EF4-FFF2-40B4-BE49-F238E27FC236}">
                <a16:creationId xmlns:a16="http://schemas.microsoft.com/office/drawing/2014/main" id="{1488F969-6360-1C4D-8D49-27DC190447D6}"/>
              </a:ext>
            </a:extLst>
          </p:cNvPr>
          <p:cNvSpPr>
            <a:spLocks noGrp="1"/>
          </p:cNvSpPr>
          <p:nvPr>
            <p:ph type="body" sz="quarter" idx="10" hasCustomPrompt="1"/>
          </p:nvPr>
        </p:nvSpPr>
        <p:spPr>
          <a:xfrm>
            <a:off x="1391139" y="2871292"/>
            <a:ext cx="6369538" cy="429723"/>
          </a:xfrm>
          <a:prstGeom prst="rect">
            <a:avLst/>
          </a:prstGeom>
        </p:spPr>
        <p:txBody>
          <a:bodyPr tIns="0" bIns="0">
            <a:normAutofit/>
          </a:bodyPr>
          <a:lstStyle>
            <a:lvl1pPr marL="0" indent="0" algn="ctr">
              <a:spcBef>
                <a:spcPts val="0"/>
              </a:spcBef>
              <a:buNone/>
              <a:defRPr sz="1500">
                <a:latin typeface="Arial" panose="020B0604020202020204" pitchFamily="34" charset="0"/>
                <a:cs typeface="Arial" panose="020B0604020202020204" pitchFamily="34" charset="0"/>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&lt;Presentation Name&gt;</a:t>
            </a:r>
          </a:p>
        </p:txBody>
      </p:sp>
      <p:sp>
        <p:nvSpPr>
          <p:cNvPr id="16" name="Text Placeholder 5">
            <a:extLst>
              <a:ext uri="{FF2B5EF4-FFF2-40B4-BE49-F238E27FC236}">
                <a16:creationId xmlns:a16="http://schemas.microsoft.com/office/drawing/2014/main" id="{B11644FA-3706-AF48-9E14-9E77E02478DB}"/>
              </a:ext>
            </a:extLst>
          </p:cNvPr>
          <p:cNvSpPr>
            <a:spLocks noGrp="1"/>
          </p:cNvSpPr>
          <p:nvPr>
            <p:ph type="body" sz="quarter" idx="14" hasCustomPrompt="1"/>
          </p:nvPr>
        </p:nvSpPr>
        <p:spPr>
          <a:xfrm>
            <a:off x="1387233" y="2339853"/>
            <a:ext cx="6369538" cy="517647"/>
          </a:xfrm>
          <a:prstGeom prst="rect">
            <a:avLst/>
          </a:prstGeom>
        </p:spPr>
        <p:txBody>
          <a:bodyPr tIns="0" bIns="0" anchor="b">
            <a:noAutofit/>
          </a:bodyPr>
          <a:lstStyle>
            <a:lvl1pPr marL="0" indent="0" algn="ctr">
              <a:spcBef>
                <a:spcPts val="0"/>
              </a:spcBef>
              <a:buNone/>
              <a:defRPr sz="2400" b="1">
                <a:latin typeface="Arial" panose="020B0604020202020204" pitchFamily="34" charset="0"/>
                <a:cs typeface="Arial" panose="020B0604020202020204" pitchFamily="34" charset="0"/>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&lt;Section Name&gt;</a:t>
            </a:r>
          </a:p>
        </p:txBody>
      </p:sp>
    </p:spTree>
    <p:extLst>
      <p:ext uri="{BB962C8B-B14F-4D97-AF65-F5344CB8AC3E}">
        <p14:creationId xmlns:p14="http://schemas.microsoft.com/office/powerpoint/2010/main" val="399084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4684F6C-2219-EE43-9118-BD3F139C4E50}"/>
              </a:ext>
            </a:extLst>
          </p:cNvPr>
          <p:cNvSpPr>
            <a:spLocks noGrp="1"/>
          </p:cNvSpPr>
          <p:nvPr>
            <p:ph idx="1"/>
          </p:nvPr>
        </p:nvSpPr>
        <p:spPr>
          <a:xfrm>
            <a:off x="469903" y="1683669"/>
            <a:ext cx="3873497" cy="3397074"/>
          </a:xfrm>
          <a:prstGeom prst="rect">
            <a:avLst/>
          </a:prstGeom>
        </p:spPr>
        <p:txBody>
          <a:bodyPr/>
          <a:lstStyle>
            <a:lvl1pPr marL="171450" indent="-171450">
              <a:spcAft>
                <a:spcPts val="300"/>
              </a:spcAft>
              <a:buClr>
                <a:srgbClr val="13418B"/>
              </a:buClr>
              <a:buFont typeface="Arial" panose="020B0604020202020204" pitchFamily="34" charset="0"/>
              <a:buChar char="•"/>
              <a:defRPr sz="1500">
                <a:latin typeface="Arial" panose="020B0604020202020204" pitchFamily="34" charset="0"/>
                <a:cs typeface="Arial" panose="020B0604020202020204" pitchFamily="34" charset="0"/>
              </a:defRPr>
            </a:lvl1pPr>
            <a:lvl2pPr marL="514350" indent="-171450">
              <a:spcBef>
                <a:spcPts val="150"/>
              </a:spcBef>
              <a:spcAft>
                <a:spcPts val="300"/>
              </a:spcAft>
              <a:buClr>
                <a:srgbClr val="13418B"/>
              </a:buClr>
              <a:buFont typeface="Arial" panose="020B0604020202020204" pitchFamily="34" charset="0"/>
              <a:buChar char="•"/>
              <a:defRPr sz="1350">
                <a:latin typeface="Arial" panose="020B0604020202020204" pitchFamily="34" charset="0"/>
                <a:cs typeface="Arial" panose="020B0604020202020204" pitchFamily="34" charset="0"/>
              </a:defRPr>
            </a:lvl2pPr>
            <a:lvl3pPr marL="857250" indent="-171450">
              <a:spcBef>
                <a:spcPts val="150"/>
              </a:spcBef>
              <a:spcAft>
                <a:spcPts val="300"/>
              </a:spcAft>
              <a:buClr>
                <a:srgbClr val="13418B"/>
              </a:buClr>
              <a:buFont typeface="Arial" panose="020B0604020202020204" pitchFamily="34" charset="0"/>
              <a:buChar char="•"/>
              <a:defRPr sz="1200">
                <a:latin typeface="Arial" panose="020B0604020202020204" pitchFamily="34" charset="0"/>
                <a:cs typeface="Arial" panose="020B0604020202020204" pitchFamily="34" charset="0"/>
              </a:defRPr>
            </a:lvl3pPr>
            <a:lvl4pPr marL="1200150" indent="-171450">
              <a:spcBef>
                <a:spcPts val="150"/>
              </a:spcBef>
              <a:spcAft>
                <a:spcPts val="300"/>
              </a:spcAft>
              <a:buClr>
                <a:srgbClr val="13418B"/>
              </a:buClr>
              <a:buFont typeface="Arial" panose="020B0604020202020204" pitchFamily="34" charset="0"/>
              <a:buChar char="•"/>
              <a:defRPr sz="1050">
                <a:latin typeface="Arial" panose="020B0604020202020204" pitchFamily="34" charset="0"/>
                <a:cs typeface="Arial" panose="020B0604020202020204" pitchFamily="34" charset="0"/>
              </a:defRPr>
            </a:lvl4pPr>
            <a:lvl5pPr marL="1543050" indent="-171450">
              <a:spcBef>
                <a:spcPts val="150"/>
              </a:spcBef>
              <a:spcAft>
                <a:spcPts val="300"/>
              </a:spcAft>
              <a:buClr>
                <a:srgbClr val="13418B"/>
              </a:buClr>
              <a:buFont typeface="Arial" panose="020B0604020202020204" pitchFamily="34" charset="0"/>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8047624B-EA1F-1F4C-994B-88E65A801454}"/>
              </a:ext>
            </a:extLst>
          </p:cNvPr>
          <p:cNvSpPr>
            <a:spLocks noGrp="1"/>
          </p:cNvSpPr>
          <p:nvPr>
            <p:ph type="title" hasCustomPrompt="1"/>
          </p:nvPr>
        </p:nvSpPr>
        <p:spPr>
          <a:xfrm>
            <a:off x="469900" y="245082"/>
            <a:ext cx="6211886" cy="650998"/>
          </a:xfrm>
          <a:prstGeom prst="rect">
            <a:avLst/>
          </a:prstGeom>
        </p:spPr>
        <p:txBody>
          <a:bodyPr rIns="73152" anchor="b" anchorCtr="0"/>
          <a:lstStyle>
            <a:lvl1pPr marL="0" indent="0" algn="l">
              <a:tabLst/>
              <a:defRPr sz="2400" b="1">
                <a:solidFill>
                  <a:srgbClr val="13418B"/>
                </a:solidFill>
                <a:latin typeface="Arial" panose="020B0604020202020204" pitchFamily="34" charset="0"/>
                <a:cs typeface="Arial" panose="020B0604020202020204" pitchFamily="34" charset="0"/>
              </a:defRPr>
            </a:lvl1pPr>
          </a:lstStyle>
          <a:p>
            <a:r>
              <a:rPr lang="en-US" dirty="0"/>
              <a:t>Slide Title</a:t>
            </a:r>
          </a:p>
        </p:txBody>
      </p:sp>
      <p:cxnSp>
        <p:nvCxnSpPr>
          <p:cNvPr id="11" name="Straight Connector 10">
            <a:extLst>
              <a:ext uri="{FF2B5EF4-FFF2-40B4-BE49-F238E27FC236}">
                <a16:creationId xmlns:a16="http://schemas.microsoft.com/office/drawing/2014/main" id="{F7CED307-90BE-5248-AE0A-AECB16F837F8}"/>
              </a:ext>
            </a:extLst>
          </p:cNvPr>
          <p:cNvCxnSpPr/>
          <p:nvPr userDrawn="1"/>
        </p:nvCxnSpPr>
        <p:spPr>
          <a:xfrm>
            <a:off x="469903" y="988701"/>
            <a:ext cx="8204201" cy="0"/>
          </a:xfrm>
          <a:prstGeom prst="line">
            <a:avLst/>
          </a:prstGeom>
          <a:ln w="25400">
            <a:solidFill>
              <a:srgbClr val="F35F0E"/>
            </a:solidFill>
            <a:round/>
          </a:ln>
          <a:effectLst>
            <a:outerShdw blurRad="38100" dist="12700" dir="5400000" algn="ctr" rotWithShape="0">
              <a:schemeClr val="tx1">
                <a:alpha val="38000"/>
              </a:schemeClr>
            </a:outerShdw>
          </a:effectLst>
        </p:spPr>
        <p:style>
          <a:lnRef idx="2">
            <a:schemeClr val="accent6"/>
          </a:lnRef>
          <a:fillRef idx="0">
            <a:schemeClr val="accent6"/>
          </a:fillRef>
          <a:effectRef idx="1">
            <a:schemeClr val="accent6"/>
          </a:effectRef>
          <a:fontRef idx="minor">
            <a:schemeClr val="tx1"/>
          </a:fontRef>
        </p:style>
      </p:cxnSp>
      <p:pic>
        <p:nvPicPr>
          <p:cNvPr id="12" name="Picture 11">
            <a:extLst>
              <a:ext uri="{FF2B5EF4-FFF2-40B4-BE49-F238E27FC236}">
                <a16:creationId xmlns:a16="http://schemas.microsoft.com/office/drawing/2014/main" id="{A5E25CBE-DA11-0C4E-9D3C-73871E6269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6122" y="141775"/>
            <a:ext cx="2399861" cy="452804"/>
          </a:xfrm>
          <a:prstGeom prst="rect">
            <a:avLst/>
          </a:prstGeom>
        </p:spPr>
      </p:pic>
      <p:pic>
        <p:nvPicPr>
          <p:cNvPr id="13" name="Picture 12">
            <a:extLst>
              <a:ext uri="{FF2B5EF4-FFF2-40B4-BE49-F238E27FC236}">
                <a16:creationId xmlns:a16="http://schemas.microsoft.com/office/drawing/2014/main" id="{9DC1BA85-969B-4344-8A20-4340A034CE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80760"/>
            <a:ext cx="1714163" cy="634240"/>
          </a:xfrm>
          <a:prstGeom prst="rect">
            <a:avLst/>
          </a:prstGeom>
        </p:spPr>
      </p:pic>
      <p:sp>
        <p:nvSpPr>
          <p:cNvPr id="16" name="Text Placeholder 15">
            <a:extLst>
              <a:ext uri="{FF2B5EF4-FFF2-40B4-BE49-F238E27FC236}">
                <a16:creationId xmlns:a16="http://schemas.microsoft.com/office/drawing/2014/main" id="{050DEF6C-6A66-BF40-A640-59C845E1345C}"/>
              </a:ext>
            </a:extLst>
          </p:cNvPr>
          <p:cNvSpPr>
            <a:spLocks noGrp="1"/>
          </p:cNvSpPr>
          <p:nvPr>
            <p:ph type="body" sz="quarter" idx="10"/>
          </p:nvPr>
        </p:nvSpPr>
        <p:spPr>
          <a:xfrm>
            <a:off x="469900" y="1072660"/>
            <a:ext cx="3873500" cy="527050"/>
          </a:xfrm>
          <a:prstGeom prst="rect">
            <a:avLst/>
          </a:prstGeom>
        </p:spPr>
        <p:txBody>
          <a:bodyPr anchor="b" anchorCtr="0"/>
          <a:lstStyle>
            <a:lvl1pPr marL="0" indent="0">
              <a:buFontTx/>
              <a:buNone/>
              <a:defRPr sz="1500" b="1">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E869E85B-B382-A444-A813-F37B56A6E229}"/>
              </a:ext>
            </a:extLst>
          </p:cNvPr>
          <p:cNvSpPr>
            <a:spLocks noGrp="1"/>
          </p:cNvSpPr>
          <p:nvPr>
            <p:ph idx="11"/>
          </p:nvPr>
        </p:nvSpPr>
        <p:spPr>
          <a:xfrm>
            <a:off x="4800600" y="1680524"/>
            <a:ext cx="3873497" cy="3397074"/>
          </a:xfrm>
          <a:prstGeom prst="rect">
            <a:avLst/>
          </a:prstGeom>
        </p:spPr>
        <p:txBody>
          <a:bodyPr/>
          <a:lstStyle>
            <a:lvl1pPr marL="171450" indent="-171450">
              <a:spcAft>
                <a:spcPts val="300"/>
              </a:spcAft>
              <a:buClr>
                <a:srgbClr val="13418B"/>
              </a:buClr>
              <a:buFont typeface="Arial" panose="020B0604020202020204" pitchFamily="34" charset="0"/>
              <a:buChar char="•"/>
              <a:defRPr sz="1500">
                <a:latin typeface="Arial" panose="020B0604020202020204" pitchFamily="34" charset="0"/>
                <a:cs typeface="Arial" panose="020B0604020202020204" pitchFamily="34" charset="0"/>
              </a:defRPr>
            </a:lvl1pPr>
            <a:lvl2pPr marL="514350" indent="-171450">
              <a:spcBef>
                <a:spcPts val="150"/>
              </a:spcBef>
              <a:spcAft>
                <a:spcPts val="300"/>
              </a:spcAft>
              <a:buClr>
                <a:srgbClr val="13418B"/>
              </a:buClr>
              <a:buFont typeface="Arial" panose="020B0604020202020204" pitchFamily="34" charset="0"/>
              <a:buChar char="•"/>
              <a:defRPr sz="1350">
                <a:latin typeface="Arial" panose="020B0604020202020204" pitchFamily="34" charset="0"/>
                <a:cs typeface="Arial" panose="020B0604020202020204" pitchFamily="34" charset="0"/>
              </a:defRPr>
            </a:lvl2pPr>
            <a:lvl3pPr marL="857250" indent="-171450">
              <a:spcBef>
                <a:spcPts val="150"/>
              </a:spcBef>
              <a:spcAft>
                <a:spcPts val="300"/>
              </a:spcAft>
              <a:buClr>
                <a:srgbClr val="13418B"/>
              </a:buClr>
              <a:buFont typeface="Arial" panose="020B0604020202020204" pitchFamily="34" charset="0"/>
              <a:buChar char="•"/>
              <a:defRPr sz="1200">
                <a:latin typeface="Arial" panose="020B0604020202020204" pitchFamily="34" charset="0"/>
                <a:cs typeface="Arial" panose="020B0604020202020204" pitchFamily="34" charset="0"/>
              </a:defRPr>
            </a:lvl3pPr>
            <a:lvl4pPr marL="1200150" indent="-171450">
              <a:spcBef>
                <a:spcPts val="150"/>
              </a:spcBef>
              <a:spcAft>
                <a:spcPts val="300"/>
              </a:spcAft>
              <a:buClr>
                <a:srgbClr val="13418B"/>
              </a:buClr>
              <a:buFont typeface="Arial" panose="020B0604020202020204" pitchFamily="34" charset="0"/>
              <a:buChar char="•"/>
              <a:defRPr sz="1050">
                <a:latin typeface="Arial" panose="020B0604020202020204" pitchFamily="34" charset="0"/>
                <a:cs typeface="Arial" panose="020B0604020202020204" pitchFamily="34" charset="0"/>
              </a:defRPr>
            </a:lvl4pPr>
            <a:lvl5pPr marL="1543050" indent="-171450">
              <a:spcBef>
                <a:spcPts val="150"/>
              </a:spcBef>
              <a:spcAft>
                <a:spcPts val="300"/>
              </a:spcAft>
              <a:buClr>
                <a:srgbClr val="13418B"/>
              </a:buClr>
              <a:buFont typeface="Arial" panose="020B0604020202020204" pitchFamily="34" charset="0"/>
              <a:buChar cha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5">
            <a:extLst>
              <a:ext uri="{FF2B5EF4-FFF2-40B4-BE49-F238E27FC236}">
                <a16:creationId xmlns:a16="http://schemas.microsoft.com/office/drawing/2014/main" id="{05889141-70FD-6242-BD7A-24891C1C08A1}"/>
              </a:ext>
            </a:extLst>
          </p:cNvPr>
          <p:cNvSpPr>
            <a:spLocks noGrp="1"/>
          </p:cNvSpPr>
          <p:nvPr>
            <p:ph type="body" sz="quarter" idx="12"/>
          </p:nvPr>
        </p:nvSpPr>
        <p:spPr>
          <a:xfrm>
            <a:off x="4800597" y="1084383"/>
            <a:ext cx="3873500" cy="527050"/>
          </a:xfrm>
          <a:prstGeom prst="rect">
            <a:avLst/>
          </a:prstGeom>
        </p:spPr>
        <p:txBody>
          <a:bodyPr anchor="b" anchorCtr="0"/>
          <a:lstStyle>
            <a:lvl1pPr marL="0" indent="0">
              <a:buFontTx/>
              <a:buNone/>
              <a:defRPr sz="1500" b="1">
                <a:latin typeface="Arial" panose="020B0604020202020204" pitchFamily="34" charset="0"/>
                <a:cs typeface="Arial" panose="020B0604020202020204" pitchFamily="34" charset="0"/>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112111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2173753"/>
            <a:ext cx="7483464" cy="327557"/>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501310"/>
            <a:ext cx="7493625" cy="465780"/>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965198"/>
            <a:ext cx="7483465" cy="918180"/>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718755"/>
            <a:ext cx="7493625" cy="553156"/>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6" y="1315981"/>
            <a:ext cx="2925483" cy="902927"/>
          </a:xfrm>
          <a:prstGeom prst="rect">
            <a:avLst/>
          </a:prstGeom>
        </p:spPr>
      </p:pic>
      <p:sp>
        <p:nvSpPr>
          <p:cNvPr id="3" name="Footer Placeholder 2"/>
          <p:cNvSpPr>
            <a:spLocks noGrp="1"/>
          </p:cNvSpPr>
          <p:nvPr>
            <p:ph type="ftr" sz="quarter" idx="20"/>
          </p:nvPr>
        </p:nvSpPr>
        <p:spPr>
          <a:xfrm>
            <a:off x="915353" y="5336471"/>
            <a:ext cx="7493624" cy="305152"/>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308298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6" y="564445"/>
            <a:ext cx="3347357" cy="918212"/>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6" y="1505235"/>
            <a:ext cx="3347357" cy="808988"/>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7150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6" y="2404533"/>
            <a:ext cx="3347357" cy="925689"/>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40" y="4353583"/>
            <a:ext cx="2925483" cy="902927"/>
          </a:xfrm>
          <a:prstGeom prst="rect">
            <a:avLst/>
          </a:prstGeom>
        </p:spPr>
      </p:pic>
      <p:sp>
        <p:nvSpPr>
          <p:cNvPr id="3" name="Footer Placeholder 2"/>
          <p:cNvSpPr>
            <a:spLocks noGrp="1"/>
          </p:cNvSpPr>
          <p:nvPr>
            <p:ph type="ftr" sz="quarter" idx="17"/>
          </p:nvPr>
        </p:nvSpPr>
        <p:spPr>
          <a:xfrm>
            <a:off x="5687786" y="5336471"/>
            <a:ext cx="3347357" cy="305152"/>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402081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797226"/>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9" y="4192456"/>
            <a:ext cx="8530529" cy="477981"/>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977462"/>
            <a:ext cx="5605047" cy="395111"/>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875750"/>
            <a:ext cx="8530530" cy="316706"/>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5" y="4688647"/>
            <a:ext cx="2925483" cy="902927"/>
          </a:xfrm>
          <a:prstGeom prst="rect">
            <a:avLst/>
          </a:prstGeom>
        </p:spPr>
      </p:pic>
      <p:sp>
        <p:nvSpPr>
          <p:cNvPr id="3" name="Footer Placeholder 2"/>
          <p:cNvSpPr>
            <a:spLocks noGrp="1"/>
          </p:cNvSpPr>
          <p:nvPr>
            <p:ph type="ftr" sz="quarter" idx="21"/>
          </p:nvPr>
        </p:nvSpPr>
        <p:spPr>
          <a:xfrm>
            <a:off x="369199" y="5336471"/>
            <a:ext cx="5605046" cy="305152"/>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4221982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alphaModFix amt="11000"/>
            <a:lum/>
          </a:blip>
          <a:srcRect/>
          <a:stretch>
            <a:fillRect t="-24000" b="-2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0415E2-4E93-2A41-9349-A28D70E26A2A}"/>
              </a:ext>
            </a:extLst>
          </p:cNvPr>
          <p:cNvSpPr txBox="1"/>
          <p:nvPr userDrawn="1"/>
        </p:nvSpPr>
        <p:spPr>
          <a:xfrm>
            <a:off x="8695944" y="6519672"/>
            <a:ext cx="20320" cy="22160"/>
          </a:xfrm>
          <a:prstGeom prst="rect">
            <a:avLst/>
          </a:prstGeom>
          <a:noFill/>
        </p:spPr>
        <p:txBody>
          <a:bodyPr wrap="none" rtlCol="0">
            <a:noAutofit/>
          </a:bodyPr>
          <a:lstStyle/>
          <a:p>
            <a:endParaRPr lang="en-US" sz="75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E7C3477-D7D4-584A-B03B-9A8B734A957A}"/>
              </a:ext>
            </a:extLst>
          </p:cNvPr>
          <p:cNvSpPr/>
          <p:nvPr userDrawn="1"/>
        </p:nvSpPr>
        <p:spPr>
          <a:xfrm>
            <a:off x="8608150" y="5321528"/>
            <a:ext cx="309700" cy="215444"/>
          </a:xfrm>
          <a:prstGeom prst="rect">
            <a:avLst/>
          </a:prstGeom>
        </p:spPr>
        <p:txBody>
          <a:bodyPr wrap="none">
            <a:spAutoFit/>
          </a:bodyPr>
          <a:lstStyle/>
          <a:p>
            <a:fld id="{F594C5EB-39F8-704E-A51F-66088695DD0A}" type="slidenum">
              <a:rPr lang="en-US" sz="800" smtClean="0">
                <a:solidFill>
                  <a:schemeClr val="tx1">
                    <a:lumMod val="50000"/>
                    <a:lumOff val="50000"/>
                  </a:schemeClr>
                </a:solidFill>
                <a:latin typeface="Arial" panose="020B0604020202020204" pitchFamily="34" charset="0"/>
                <a:cs typeface="Arial" panose="020B0604020202020204" pitchFamily="34" charset="0"/>
              </a:rPr>
              <a:pPr/>
              <a:t>‹#›</a:t>
            </a:fld>
            <a:endParaRPr lang="en-US" dirty="0"/>
          </a:p>
        </p:txBody>
      </p:sp>
    </p:spTree>
    <p:extLst>
      <p:ext uri="{BB962C8B-B14F-4D97-AF65-F5344CB8AC3E}">
        <p14:creationId xmlns:p14="http://schemas.microsoft.com/office/powerpoint/2010/main" val="2094242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0" r:id="rId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64333"/>
            <a:ext cx="8514080" cy="482334"/>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333501"/>
            <a:ext cx="8432800" cy="377119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4000" y="5336471"/>
            <a:ext cx="1422401" cy="305152"/>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6/5/24</a:t>
            </a:fld>
            <a:endParaRPr lang="en-US" dirty="0"/>
          </a:p>
        </p:txBody>
      </p:sp>
      <p:sp>
        <p:nvSpPr>
          <p:cNvPr id="5" name="Footer Placeholder 4"/>
          <p:cNvSpPr>
            <a:spLocks noGrp="1"/>
          </p:cNvSpPr>
          <p:nvPr>
            <p:ph type="ftr" sz="quarter" idx="3"/>
          </p:nvPr>
        </p:nvSpPr>
        <p:spPr>
          <a:xfrm>
            <a:off x="1676402" y="5336471"/>
            <a:ext cx="5791199" cy="305152"/>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5336471"/>
            <a:ext cx="586130" cy="302330"/>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8707498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HEIC"/><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G"/><Relationship Id="rId3" Type="http://schemas.openxmlformats.org/officeDocument/2006/relationships/image" Target="../media/image41.jpg"/><Relationship Id="rId7" Type="http://schemas.openxmlformats.org/officeDocument/2006/relationships/image" Target="../media/image45.jpeg"/><Relationship Id="rId12" Type="http://schemas.openxmlformats.org/officeDocument/2006/relationships/image" Target="../media/image50.HEIC"/><Relationship Id="rId17" Type="http://schemas.openxmlformats.org/officeDocument/2006/relationships/image" Target="../media/image55.jpg"/><Relationship Id="rId2" Type="http://schemas.openxmlformats.org/officeDocument/2006/relationships/notesSlide" Target="../notesSlides/notesSlide34.xml"/><Relationship Id="rId16" Type="http://schemas.openxmlformats.org/officeDocument/2006/relationships/image" Target="../media/image54.HEIC"/><Relationship Id="rId1" Type="http://schemas.openxmlformats.org/officeDocument/2006/relationships/slideLayout" Target="../slideLayouts/slideLayout2.xml"/><Relationship Id="rId6" Type="http://schemas.openxmlformats.org/officeDocument/2006/relationships/image" Target="../media/image44.heic"/><Relationship Id="rId11" Type="http://schemas.openxmlformats.org/officeDocument/2006/relationships/image" Target="../media/image49.HEIC"/><Relationship Id="rId5" Type="http://schemas.openxmlformats.org/officeDocument/2006/relationships/image" Target="../media/image43.heic"/><Relationship Id="rId15" Type="http://schemas.openxmlformats.org/officeDocument/2006/relationships/image" Target="../media/image53.jpeg"/><Relationship Id="rId10" Type="http://schemas.openxmlformats.org/officeDocument/2006/relationships/image" Target="../media/image48.JPG"/><Relationship Id="rId4" Type="http://schemas.openxmlformats.org/officeDocument/2006/relationships/image" Target="../media/image42.heic"/><Relationship Id="rId9" Type="http://schemas.openxmlformats.org/officeDocument/2006/relationships/image" Target="../media/image47.heic"/><Relationship Id="rId14" Type="http://schemas.openxmlformats.org/officeDocument/2006/relationships/image" Target="../media/image5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HEIC"/></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sz="2400" dirty="0">
                <a:solidFill>
                  <a:schemeClr val="accent2">
                    <a:lumMod val="75000"/>
                  </a:schemeClr>
                </a:solidFill>
              </a:rPr>
              <a:t>Mars 2020 Sampling &amp; Caching</a:t>
            </a:r>
          </a:p>
        </p:txBody>
      </p:sp>
      <p:sp>
        <p:nvSpPr>
          <p:cNvPr id="5" name="Text Placeholder 4"/>
          <p:cNvSpPr>
            <a:spLocks noGrp="1"/>
          </p:cNvSpPr>
          <p:nvPr>
            <p:ph type="body" sz="quarter" idx="15"/>
          </p:nvPr>
        </p:nvSpPr>
        <p:spPr/>
        <p:txBody>
          <a:bodyPr/>
          <a:lstStyle/>
          <a:p>
            <a:r>
              <a:rPr lang="en-US" sz="2000" dirty="0"/>
              <a:t>Tristan Griffith</a:t>
            </a:r>
            <a:r>
              <a:rPr lang="en-US" sz="2000" baseline="30000" dirty="0"/>
              <a:t>1</a:t>
            </a:r>
            <a:endParaRPr lang="en-US" dirty="0"/>
          </a:p>
          <a:p>
            <a:r>
              <a:rPr lang="en-US" dirty="0"/>
              <a:t>Mentors: Noah Rothenberger</a:t>
            </a:r>
            <a:r>
              <a:rPr lang="en-US" baseline="30000" dirty="0"/>
              <a:t>2</a:t>
            </a:r>
            <a:r>
              <a:rPr lang="en-US" dirty="0"/>
              <a:t> &amp; Kyle Kaplan</a:t>
            </a:r>
            <a:r>
              <a:rPr lang="en-US" baseline="30000" dirty="0"/>
              <a:t>2</a:t>
            </a:r>
            <a:endParaRPr lang="en-US" dirty="0"/>
          </a:p>
          <a:p>
            <a:r>
              <a:rPr lang="en-US" dirty="0"/>
              <a:t>[1]: USC</a:t>
            </a:r>
          </a:p>
          <a:p>
            <a:r>
              <a:rPr lang="en-US" dirty="0"/>
              <a:t>[2]: JPL</a:t>
            </a:r>
          </a:p>
          <a:p>
            <a:endParaRPr lang="en-US" dirty="0"/>
          </a:p>
          <a:p>
            <a:r>
              <a:rPr lang="en-US" dirty="0"/>
              <a:t>May 22, 2024</a:t>
            </a:r>
          </a:p>
          <a:p>
            <a:endParaRPr lang="en-US" dirty="0"/>
          </a:p>
          <a:p>
            <a:endParaRPr lang="en-US" dirty="0"/>
          </a:p>
        </p:txBody>
      </p:sp>
      <p:pic>
        <p:nvPicPr>
          <p:cNvPr id="9" name="Snagit_PPTB2E5">
            <a:extLst>
              <a:ext uri="{FF2B5EF4-FFF2-40B4-BE49-F238E27FC236}">
                <a16:creationId xmlns:a16="http://schemas.microsoft.com/office/drawing/2014/main" id="{C51D1359-14CD-EE7E-C8C4-58E109DDF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4513"/>
            <a:ext cx="5959047" cy="3296042"/>
          </a:xfrm>
          <a:prstGeom prst="rect">
            <a:avLst/>
          </a:prstGeom>
        </p:spPr>
      </p:pic>
      <p:sp>
        <p:nvSpPr>
          <p:cNvPr id="12" name="TextBox 11">
            <a:extLst>
              <a:ext uri="{FF2B5EF4-FFF2-40B4-BE49-F238E27FC236}">
                <a16:creationId xmlns:a16="http://schemas.microsoft.com/office/drawing/2014/main" id="{E08017DC-39E9-498A-57BF-B8DE5483C331}"/>
              </a:ext>
            </a:extLst>
          </p:cNvPr>
          <p:cNvSpPr txBox="1"/>
          <p:nvPr/>
        </p:nvSpPr>
        <p:spPr>
          <a:xfrm>
            <a:off x="5965906" y="5150555"/>
            <a:ext cx="3069237" cy="415498"/>
          </a:xfrm>
          <a:prstGeom prst="rect">
            <a:avLst/>
          </a:prstGeom>
          <a:noFill/>
        </p:spPr>
        <p:txBody>
          <a:bodyPr wrap="square" rtlCol="0">
            <a:spAutoFit/>
          </a:bodyPr>
          <a:lstStyle/>
          <a:p>
            <a:pPr algn="just"/>
            <a:r>
              <a:rPr lang="en-US" sz="700" dirty="0">
                <a:latin typeface="Arial" panose="020B0604020202020204" pitchFamily="34" charset="0"/>
                <a:cs typeface="Arial" panose="020B0604020202020204" pitchFamily="34" charset="0"/>
              </a:rPr>
              <a:t>This research was carried out at the Jet Propulsion Laboratory, California Institute of Technology, and was sponsored by JPL’s APX program and the National Aeronautics and Space Administration (80NM0018D0004).</a:t>
            </a:r>
          </a:p>
        </p:txBody>
      </p:sp>
    </p:spTree>
    <p:extLst>
      <p:ext uri="{BB962C8B-B14F-4D97-AF65-F5344CB8AC3E}">
        <p14:creationId xmlns:p14="http://schemas.microsoft.com/office/powerpoint/2010/main" val="235323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69903" y="1088818"/>
            <a:ext cx="8204201" cy="3999419"/>
          </a:xfrm>
        </p:spPr>
        <p:txBody>
          <a:bodyPr/>
          <a:lstStyle/>
          <a:p>
            <a:r>
              <a:rPr lang="en-US" sz="2000" dirty="0"/>
              <a:t>What is Trending?</a:t>
            </a:r>
          </a:p>
          <a:p>
            <a:pPr lvl="1">
              <a:lnSpc>
                <a:spcPct val="100000"/>
              </a:lnSpc>
            </a:pPr>
            <a:r>
              <a:rPr lang="en-US" sz="1700" dirty="0"/>
              <a:t>Trending is the act of looking at data over the entire mission to identify trends, outliers, or other concerning behaviors.</a:t>
            </a:r>
          </a:p>
          <a:p>
            <a:r>
              <a:rPr lang="en-US" sz="2000" dirty="0"/>
              <a:t>Why is it important?</a:t>
            </a:r>
          </a:p>
          <a:p>
            <a:pPr lvl="1">
              <a:lnSpc>
                <a:spcPct val="100000"/>
              </a:lnSpc>
            </a:pPr>
            <a:r>
              <a:rPr lang="en-US" sz="1700" dirty="0"/>
              <a:t>It is imperative that the Perseverance Rover’s Sampling and Caching Subsystem functions as intended up until the last samples leave the Martian surface.</a:t>
            </a:r>
          </a:p>
          <a:p>
            <a:pPr lvl="1">
              <a:lnSpc>
                <a:spcPct val="100000"/>
              </a:lnSpc>
            </a:pPr>
            <a:r>
              <a:rPr lang="en-US" sz="1700" dirty="0"/>
              <a:t>The SCS is a robust, but intricately complex system that is dependent on the functionality of all its components to work to efficiently produce and store Martian samples. </a:t>
            </a:r>
            <a:r>
              <a:rPr lang="en-US" sz="1700" b="1" dirty="0"/>
              <a:t>Every motor counts.</a:t>
            </a:r>
          </a:p>
          <a:p>
            <a:pPr lvl="1">
              <a:lnSpc>
                <a:spcPct val="100000"/>
              </a:lnSpc>
            </a:pPr>
            <a:r>
              <a:rPr lang="en-US" sz="1700" dirty="0"/>
              <a:t>Trending enables us to catch problems before they happen by looking into the past to determine the present and future status of the Rover’s health.</a:t>
            </a:r>
          </a:p>
          <a:p>
            <a:pPr lvl="1"/>
            <a:endParaRPr lang="en-US" sz="1700"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Trending SNC</a:t>
            </a:r>
          </a:p>
        </p:txBody>
      </p:sp>
    </p:spTree>
    <p:extLst>
      <p:ext uri="{BB962C8B-B14F-4D97-AF65-F5344CB8AC3E}">
        <p14:creationId xmlns:p14="http://schemas.microsoft.com/office/powerpoint/2010/main" val="1393947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69900" y="1095802"/>
            <a:ext cx="4731687" cy="3999419"/>
          </a:xfrm>
        </p:spPr>
        <p:txBody>
          <a:bodyPr/>
          <a:lstStyle/>
          <a:p>
            <a:r>
              <a:rPr lang="en-US" sz="2000" dirty="0"/>
              <a:t>What are we doing already? </a:t>
            </a:r>
          </a:p>
          <a:p>
            <a:pPr lvl="1">
              <a:lnSpc>
                <a:spcPct val="100000"/>
              </a:lnSpc>
            </a:pPr>
            <a:r>
              <a:rPr lang="en-US" sz="1700" dirty="0"/>
              <a:t>SNC already has a significant repository of trending </a:t>
            </a:r>
            <a:r>
              <a:rPr lang="en-US" sz="1700" dirty="0" err="1"/>
              <a:t>Jupyter</a:t>
            </a:r>
            <a:r>
              <a:rPr lang="en-US" sz="1700" dirty="0"/>
              <a:t> Notebooks!</a:t>
            </a:r>
          </a:p>
          <a:p>
            <a:pPr lvl="1">
              <a:lnSpc>
                <a:spcPct val="100000"/>
              </a:lnSpc>
            </a:pPr>
            <a:r>
              <a:rPr lang="en-US" sz="1700" dirty="0"/>
              <a:t>Each notebook covers a subset of metrics that were deemed valuable to track</a:t>
            </a:r>
          </a:p>
          <a:p>
            <a:pPr lvl="1">
              <a:lnSpc>
                <a:spcPct val="100000"/>
              </a:lnSpc>
            </a:pPr>
            <a:r>
              <a:rPr lang="en-US" sz="1700" dirty="0"/>
              <a:t>For example: Mechanism health and consumables notebook</a:t>
            </a:r>
          </a:p>
          <a:p>
            <a:r>
              <a:rPr lang="en-US" sz="2000" dirty="0"/>
              <a:t>How do we do this?</a:t>
            </a:r>
          </a:p>
          <a:p>
            <a:pPr lvl="1">
              <a:lnSpc>
                <a:spcPct val="100000"/>
              </a:lnSpc>
            </a:pPr>
            <a:r>
              <a:rPr lang="en-US" sz="1700" dirty="0"/>
              <a:t>Our Notebooks leverage the RO Events and Mech Data Tools python libraries to process rover telemetry into easy-to-use trending data which is then presented in a visual format</a:t>
            </a:r>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Trending SNC</a:t>
            </a:r>
          </a:p>
        </p:txBody>
      </p:sp>
      <p:pic>
        <p:nvPicPr>
          <p:cNvPr id="5" name="Picture 4">
            <a:extLst>
              <a:ext uri="{FF2B5EF4-FFF2-40B4-BE49-F238E27FC236}">
                <a16:creationId xmlns:a16="http://schemas.microsoft.com/office/drawing/2014/main" id="{43ECC30F-B650-6081-736E-63F2A40C94F7}"/>
              </a:ext>
            </a:extLst>
          </p:cNvPr>
          <p:cNvPicPr>
            <a:picLocks noChangeAspect="1"/>
          </p:cNvPicPr>
          <p:nvPr/>
        </p:nvPicPr>
        <p:blipFill>
          <a:blip r:embed="rId3"/>
          <a:stretch>
            <a:fillRect/>
          </a:stretch>
        </p:blipFill>
        <p:spPr>
          <a:xfrm>
            <a:off x="5262766" y="1118287"/>
            <a:ext cx="3269172" cy="2122489"/>
          </a:xfrm>
          <a:prstGeom prst="rect">
            <a:avLst/>
          </a:prstGeom>
        </p:spPr>
      </p:pic>
      <p:pic>
        <p:nvPicPr>
          <p:cNvPr id="6" name="Picture 5">
            <a:extLst>
              <a:ext uri="{FF2B5EF4-FFF2-40B4-BE49-F238E27FC236}">
                <a16:creationId xmlns:a16="http://schemas.microsoft.com/office/drawing/2014/main" id="{7ADCEBD8-A51B-C92E-E7F0-F61343036569}"/>
              </a:ext>
            </a:extLst>
          </p:cNvPr>
          <p:cNvPicPr>
            <a:picLocks noChangeAspect="1"/>
          </p:cNvPicPr>
          <p:nvPr/>
        </p:nvPicPr>
        <p:blipFill rotWithShape="1">
          <a:blip r:embed="rId4"/>
          <a:srcRect l="53254" t="19704" b="55243"/>
          <a:stretch/>
        </p:blipFill>
        <p:spPr>
          <a:xfrm rot="16200000">
            <a:off x="7086809" y="4000103"/>
            <a:ext cx="2132985" cy="757272"/>
          </a:xfrm>
          <a:prstGeom prst="rect">
            <a:avLst/>
          </a:prstGeom>
        </p:spPr>
      </p:pic>
      <p:pic>
        <p:nvPicPr>
          <p:cNvPr id="7" name="Picture 6">
            <a:extLst>
              <a:ext uri="{FF2B5EF4-FFF2-40B4-BE49-F238E27FC236}">
                <a16:creationId xmlns:a16="http://schemas.microsoft.com/office/drawing/2014/main" id="{6A9C8855-7961-7806-0DA3-A77710022450}"/>
              </a:ext>
            </a:extLst>
          </p:cNvPr>
          <p:cNvPicPr>
            <a:picLocks noChangeAspect="1"/>
          </p:cNvPicPr>
          <p:nvPr/>
        </p:nvPicPr>
        <p:blipFill>
          <a:blip r:embed="rId5"/>
          <a:stretch>
            <a:fillRect/>
          </a:stretch>
        </p:blipFill>
        <p:spPr>
          <a:xfrm>
            <a:off x="5262766" y="3312246"/>
            <a:ext cx="2511899" cy="2132985"/>
          </a:xfrm>
          <a:prstGeom prst="rect">
            <a:avLst/>
          </a:prstGeom>
        </p:spPr>
      </p:pic>
    </p:spTree>
    <p:extLst>
      <p:ext uri="{BB962C8B-B14F-4D97-AF65-F5344CB8AC3E}">
        <p14:creationId xmlns:p14="http://schemas.microsoft.com/office/powerpoint/2010/main" val="2874675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69904" y="1081323"/>
            <a:ext cx="4513004" cy="4116642"/>
          </a:xfrm>
        </p:spPr>
        <p:txBody>
          <a:bodyPr/>
          <a:lstStyle/>
          <a:p>
            <a:r>
              <a:rPr lang="en-US" sz="2000" dirty="0"/>
              <a:t>Mech Data Tools (MDT)</a:t>
            </a:r>
          </a:p>
          <a:p>
            <a:pPr lvl="1">
              <a:lnSpc>
                <a:spcPct val="100000"/>
              </a:lnSpc>
            </a:pPr>
            <a:r>
              <a:rPr lang="en-US" sz="1700" dirty="0"/>
              <a:t>Library for querying, manipulating, and visualizing mechanism data</a:t>
            </a:r>
          </a:p>
          <a:p>
            <a:r>
              <a:rPr lang="en-US" sz="2000" dirty="0"/>
              <a:t>RO Events</a:t>
            </a:r>
          </a:p>
          <a:p>
            <a:pPr lvl="1">
              <a:lnSpc>
                <a:spcPct val="100000"/>
              </a:lnSpc>
            </a:pPr>
            <a:r>
              <a:rPr lang="en-US" sz="1700" dirty="0"/>
              <a:t>Library for identifying and storing time periods of interest to support tactical operations, strategic analysis, and/or trending</a:t>
            </a:r>
          </a:p>
          <a:p>
            <a:pPr lvl="1">
              <a:lnSpc>
                <a:spcPct val="100000"/>
              </a:lnSpc>
            </a:pPr>
            <a:r>
              <a:rPr lang="en-US" sz="1700" dirty="0"/>
              <a:t>Many types of events, varying in complexity</a:t>
            </a:r>
          </a:p>
          <a:p>
            <a:pPr lvl="2"/>
            <a:r>
              <a:rPr lang="en-US" dirty="0"/>
              <a:t>Image, Motion, Wakeup, SPAM Command, ACA, End-to-end Coring, etc., … all events!</a:t>
            </a:r>
          </a:p>
          <a:p>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Trending SNC</a:t>
            </a:r>
          </a:p>
        </p:txBody>
      </p:sp>
      <p:grpSp>
        <p:nvGrpSpPr>
          <p:cNvPr id="58" name="Group 57">
            <a:extLst>
              <a:ext uri="{FF2B5EF4-FFF2-40B4-BE49-F238E27FC236}">
                <a16:creationId xmlns:a16="http://schemas.microsoft.com/office/drawing/2014/main" id="{519DCC7C-DA02-2759-2B38-C4CA17EF2199}"/>
              </a:ext>
            </a:extLst>
          </p:cNvPr>
          <p:cNvGrpSpPr/>
          <p:nvPr/>
        </p:nvGrpSpPr>
        <p:grpSpPr>
          <a:xfrm>
            <a:off x="5367711" y="1286353"/>
            <a:ext cx="3404272" cy="3873627"/>
            <a:chOff x="5652847" y="1128822"/>
            <a:chExt cx="3404272" cy="3873627"/>
          </a:xfrm>
        </p:grpSpPr>
        <p:sp>
          <p:nvSpPr>
            <p:cNvPr id="6" name="Rounded Rectangle 5">
              <a:extLst>
                <a:ext uri="{FF2B5EF4-FFF2-40B4-BE49-F238E27FC236}">
                  <a16:creationId xmlns:a16="http://schemas.microsoft.com/office/drawing/2014/main" id="{85B42729-1785-C13A-FAC7-70A88DCA3FDE}"/>
                </a:ext>
              </a:extLst>
            </p:cNvPr>
            <p:cNvSpPr/>
            <p:nvPr/>
          </p:nvSpPr>
          <p:spPr>
            <a:xfrm>
              <a:off x="5652847" y="4033026"/>
              <a:ext cx="3404272" cy="9694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Motion Events</a:t>
              </a:r>
            </a:p>
            <a:p>
              <a:pPr algn="ctr"/>
              <a:r>
                <a:rPr lang="en-US" sz="900" dirty="0"/>
                <a:t>name, </a:t>
              </a:r>
              <a:r>
                <a:rPr lang="en-US" sz="900" dirty="0" err="1"/>
                <a:t>sclk</a:t>
              </a:r>
              <a:r>
                <a:rPr lang="en-US" sz="900" dirty="0"/>
                <a:t>, </a:t>
              </a:r>
              <a:r>
                <a:rPr lang="en-US" sz="900" dirty="0" err="1"/>
                <a:t>scet</a:t>
              </a:r>
              <a:r>
                <a:rPr lang="en-US" sz="900" dirty="0"/>
                <a:t>, </a:t>
              </a:r>
              <a:r>
                <a:rPr lang="en-US" sz="900" dirty="0" err="1"/>
                <a:t>lst</a:t>
              </a:r>
              <a:r>
                <a:rPr lang="en-US" sz="900" dirty="0"/>
                <a:t>, </a:t>
              </a:r>
              <a:r>
                <a:rPr lang="en-US" sz="900" dirty="0" err="1"/>
                <a:t>ert</a:t>
              </a:r>
              <a:r>
                <a:rPr lang="en-US" sz="900" dirty="0"/>
                <a:t>, </a:t>
              </a:r>
              <a:r>
                <a:rPr lang="en-US" sz="900" dirty="0" err="1"/>
                <a:t>end_sclk</a:t>
              </a:r>
              <a:r>
                <a:rPr lang="en-US" sz="900" dirty="0"/>
                <a:t>, </a:t>
              </a:r>
              <a:r>
                <a:rPr lang="en-US" sz="900" dirty="0" err="1"/>
                <a:t>end_scet</a:t>
              </a:r>
              <a:r>
                <a:rPr lang="en-US" sz="900" dirty="0"/>
                <a:t>, </a:t>
              </a:r>
              <a:r>
                <a:rPr lang="en-US" sz="900" dirty="0" err="1"/>
                <a:t>end_lst</a:t>
              </a:r>
              <a:r>
                <a:rPr lang="en-US" sz="900" dirty="0"/>
                <a:t>, </a:t>
              </a:r>
              <a:r>
                <a:rPr lang="en-US" sz="900" dirty="0" err="1"/>
                <a:t>end_ert</a:t>
              </a:r>
              <a:r>
                <a:rPr lang="en-US" sz="900" dirty="0"/>
                <a:t>, duration,… </a:t>
              </a:r>
              <a:r>
                <a:rPr lang="en-US" sz="900" dirty="0" err="1"/>
                <a:t>cmotor_stats</a:t>
              </a:r>
              <a:r>
                <a:rPr lang="en-US" sz="900" dirty="0"/>
                <a:t>, </a:t>
              </a:r>
              <a:r>
                <a:rPr lang="en-US" sz="900" dirty="0" err="1"/>
                <a:t>commanded_current_stats</a:t>
              </a:r>
              <a:endParaRPr lang="en-US" sz="900" dirty="0"/>
            </a:p>
          </p:txBody>
        </p:sp>
        <p:sp>
          <p:nvSpPr>
            <p:cNvPr id="8" name="Cube 7">
              <a:extLst>
                <a:ext uri="{FF2B5EF4-FFF2-40B4-BE49-F238E27FC236}">
                  <a16:creationId xmlns:a16="http://schemas.microsoft.com/office/drawing/2014/main" id="{54DC6078-0F6A-AB08-8CD7-7E784C0E1DDF}"/>
                </a:ext>
              </a:extLst>
            </p:cNvPr>
            <p:cNvSpPr/>
            <p:nvPr/>
          </p:nvSpPr>
          <p:spPr>
            <a:xfrm>
              <a:off x="5917714" y="1128822"/>
              <a:ext cx="2917672" cy="969423"/>
            </a:xfrm>
            <a:prstGeom prst="cube">
              <a:avLst>
                <a:gd name="adj" fmla="val 167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Rover Telemetry</a:t>
              </a:r>
            </a:p>
          </p:txBody>
        </p:sp>
        <p:sp>
          <p:nvSpPr>
            <p:cNvPr id="4" name="Rounded Rectangle 3">
              <a:extLst>
                <a:ext uri="{FF2B5EF4-FFF2-40B4-BE49-F238E27FC236}">
                  <a16:creationId xmlns:a16="http://schemas.microsoft.com/office/drawing/2014/main" id="{A0E3D476-CEAD-E1EE-E1BA-AAF3F1DBF359}"/>
                </a:ext>
              </a:extLst>
            </p:cNvPr>
            <p:cNvSpPr/>
            <p:nvPr/>
          </p:nvSpPr>
          <p:spPr>
            <a:xfrm>
              <a:off x="6619476" y="2407955"/>
              <a:ext cx="1514147" cy="6334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MDT</a:t>
              </a:r>
            </a:p>
          </p:txBody>
        </p:sp>
        <p:cxnSp>
          <p:nvCxnSpPr>
            <p:cNvPr id="10" name="Straight Arrow Connector 9">
              <a:extLst>
                <a:ext uri="{FF2B5EF4-FFF2-40B4-BE49-F238E27FC236}">
                  <a16:creationId xmlns:a16="http://schemas.microsoft.com/office/drawing/2014/main" id="{5DF1E049-BD1A-8011-55D7-A64C3D9A568C}"/>
                </a:ext>
              </a:extLst>
            </p:cNvPr>
            <p:cNvCxnSpPr>
              <a:cxnSpLocks/>
            </p:cNvCxnSpPr>
            <p:nvPr/>
          </p:nvCxnSpPr>
          <p:spPr>
            <a:xfrm>
              <a:off x="6177621" y="2166874"/>
              <a:ext cx="371334" cy="3763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FD8680F0-5BFB-2A91-D3E8-B973EEC653D4}"/>
                </a:ext>
              </a:extLst>
            </p:cNvPr>
            <p:cNvCxnSpPr>
              <a:cxnSpLocks/>
            </p:cNvCxnSpPr>
            <p:nvPr/>
          </p:nvCxnSpPr>
          <p:spPr>
            <a:xfrm>
              <a:off x="7325488" y="2144512"/>
              <a:ext cx="0" cy="1747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692E034F-B750-F717-801E-E1819792622F}"/>
                </a:ext>
              </a:extLst>
            </p:cNvPr>
            <p:cNvCxnSpPr>
              <a:cxnSpLocks/>
            </p:cNvCxnSpPr>
            <p:nvPr/>
          </p:nvCxnSpPr>
          <p:spPr>
            <a:xfrm flipH="1">
              <a:off x="8192699" y="2180175"/>
              <a:ext cx="346610" cy="33996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E2E64C97-23E9-2C3A-D01F-6EA80793DD07}"/>
                </a:ext>
              </a:extLst>
            </p:cNvPr>
            <p:cNvCxnSpPr>
              <a:cxnSpLocks/>
            </p:cNvCxnSpPr>
            <p:nvPr/>
          </p:nvCxnSpPr>
          <p:spPr>
            <a:xfrm>
              <a:off x="7555553" y="2149324"/>
              <a:ext cx="0" cy="1747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500BD972-3FFA-D483-1C1A-14D31986FD16}"/>
                </a:ext>
              </a:extLst>
            </p:cNvPr>
            <p:cNvCxnSpPr>
              <a:cxnSpLocks/>
            </p:cNvCxnSpPr>
            <p:nvPr/>
          </p:nvCxnSpPr>
          <p:spPr>
            <a:xfrm>
              <a:off x="7103944" y="2139768"/>
              <a:ext cx="0" cy="1747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A6222869-5218-7354-9CDA-2BC2A119E618}"/>
                </a:ext>
              </a:extLst>
            </p:cNvPr>
            <p:cNvCxnSpPr>
              <a:cxnSpLocks/>
            </p:cNvCxnSpPr>
            <p:nvPr/>
          </p:nvCxnSpPr>
          <p:spPr>
            <a:xfrm>
              <a:off x="7767410" y="2150357"/>
              <a:ext cx="0" cy="1747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0170694A-0891-12E4-3873-00F626E8F9CD}"/>
                </a:ext>
              </a:extLst>
            </p:cNvPr>
            <p:cNvCxnSpPr>
              <a:cxnSpLocks/>
            </p:cNvCxnSpPr>
            <p:nvPr/>
          </p:nvCxnSpPr>
          <p:spPr>
            <a:xfrm flipH="1">
              <a:off x="7961240" y="2158881"/>
              <a:ext cx="25186" cy="1750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2" name="Straight Arrow Connector 31">
              <a:extLst>
                <a:ext uri="{FF2B5EF4-FFF2-40B4-BE49-F238E27FC236}">
                  <a16:creationId xmlns:a16="http://schemas.microsoft.com/office/drawing/2014/main" id="{BDE01CFB-78DD-3AB5-5EE8-33F7C702D9FC}"/>
                </a:ext>
              </a:extLst>
            </p:cNvPr>
            <p:cNvCxnSpPr>
              <a:cxnSpLocks/>
            </p:cNvCxnSpPr>
            <p:nvPr/>
          </p:nvCxnSpPr>
          <p:spPr>
            <a:xfrm>
              <a:off x="6862572" y="2158881"/>
              <a:ext cx="32457" cy="15564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Straight Arrow Connector 39">
              <a:extLst>
                <a:ext uri="{FF2B5EF4-FFF2-40B4-BE49-F238E27FC236}">
                  <a16:creationId xmlns:a16="http://schemas.microsoft.com/office/drawing/2014/main" id="{C36932D3-8E51-80EF-406E-434E122191C4}"/>
                </a:ext>
              </a:extLst>
            </p:cNvPr>
            <p:cNvCxnSpPr>
              <a:cxnSpLocks/>
            </p:cNvCxnSpPr>
            <p:nvPr/>
          </p:nvCxnSpPr>
          <p:spPr>
            <a:xfrm flipH="1">
              <a:off x="8131910" y="2181081"/>
              <a:ext cx="114365" cy="18297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0" name="Straight Arrow Connector 49">
              <a:extLst>
                <a:ext uri="{FF2B5EF4-FFF2-40B4-BE49-F238E27FC236}">
                  <a16:creationId xmlns:a16="http://schemas.microsoft.com/office/drawing/2014/main" id="{92EAA447-7676-F752-4967-FC1300110A57}"/>
                </a:ext>
              </a:extLst>
            </p:cNvPr>
            <p:cNvCxnSpPr>
              <a:cxnSpLocks/>
            </p:cNvCxnSpPr>
            <p:nvPr/>
          </p:nvCxnSpPr>
          <p:spPr>
            <a:xfrm>
              <a:off x="6561726" y="2168445"/>
              <a:ext cx="84249" cy="1654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 name="Down Arrow 4">
              <a:extLst>
                <a:ext uri="{FF2B5EF4-FFF2-40B4-BE49-F238E27FC236}">
                  <a16:creationId xmlns:a16="http://schemas.microsoft.com/office/drawing/2014/main" id="{1F4E8C13-F696-4B5C-28D4-6575BFB6AA72}"/>
                </a:ext>
              </a:extLst>
            </p:cNvPr>
            <p:cNvSpPr/>
            <p:nvPr/>
          </p:nvSpPr>
          <p:spPr>
            <a:xfrm>
              <a:off x="7068205" y="2920840"/>
              <a:ext cx="616688" cy="368595"/>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D96F6A95-B9EC-4BB7-DDD6-C2495D168731}"/>
                </a:ext>
              </a:extLst>
            </p:cNvPr>
            <p:cNvSpPr/>
            <p:nvPr/>
          </p:nvSpPr>
          <p:spPr>
            <a:xfrm>
              <a:off x="6398024" y="3319785"/>
              <a:ext cx="1913919" cy="4112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RO Events</a:t>
              </a:r>
            </a:p>
          </p:txBody>
        </p:sp>
        <p:sp>
          <p:nvSpPr>
            <p:cNvPr id="57" name="Down Arrow 56">
              <a:extLst>
                <a:ext uri="{FF2B5EF4-FFF2-40B4-BE49-F238E27FC236}">
                  <a16:creationId xmlns:a16="http://schemas.microsoft.com/office/drawing/2014/main" id="{31351193-FCC8-1D2E-5AD7-FF8F67D91A09}"/>
                </a:ext>
              </a:extLst>
            </p:cNvPr>
            <p:cNvSpPr/>
            <p:nvPr/>
          </p:nvSpPr>
          <p:spPr>
            <a:xfrm>
              <a:off x="7046639" y="3711276"/>
              <a:ext cx="616688" cy="265377"/>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9867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69903" y="1081323"/>
            <a:ext cx="8081985" cy="3999419"/>
          </a:xfrm>
        </p:spPr>
        <p:txBody>
          <a:bodyPr/>
          <a:lstStyle/>
          <a:p>
            <a:r>
              <a:rPr lang="en-US" sz="2000" b="1" dirty="0"/>
              <a:t>Intent</a:t>
            </a:r>
            <a:r>
              <a:rPr lang="en-US" sz="2000" dirty="0"/>
              <a:t>: Find interesting and/or anomalous data!</a:t>
            </a:r>
          </a:p>
          <a:p>
            <a:pPr lvl="1">
              <a:lnSpc>
                <a:spcPct val="100000"/>
              </a:lnSpc>
            </a:pPr>
            <a:r>
              <a:rPr lang="en-US" sz="1700" dirty="0"/>
              <a:t>Long term </a:t>
            </a:r>
            <a:r>
              <a:rPr lang="en-US" sz="1700" u="sng" dirty="0"/>
              <a:t>upward or downward trends</a:t>
            </a:r>
            <a:r>
              <a:rPr lang="en-US" sz="1700" dirty="0"/>
              <a:t> in the data can be indicative of FOD (Foreign Object Debris) buildup or hardware degradation</a:t>
            </a:r>
          </a:p>
          <a:p>
            <a:pPr lvl="1">
              <a:lnSpc>
                <a:spcPct val="100000"/>
              </a:lnSpc>
            </a:pPr>
            <a:r>
              <a:rPr lang="en-US" sz="1700" dirty="0"/>
              <a:t>Clusters of data not in character with expected distributions can be considered anomalous</a:t>
            </a:r>
          </a:p>
          <a:p>
            <a:r>
              <a:rPr lang="en-US" sz="2000" b="1" dirty="0"/>
              <a:t>Means and Metrics</a:t>
            </a:r>
            <a:r>
              <a:rPr lang="en-US" sz="2000" dirty="0"/>
              <a:t>:</a:t>
            </a:r>
          </a:p>
          <a:p>
            <a:pPr lvl="1">
              <a:lnSpc>
                <a:spcPct val="100000"/>
              </a:lnSpc>
            </a:pPr>
            <a:r>
              <a:rPr lang="en-US" sz="1700" dirty="0"/>
              <a:t>Motor current is a great representation of the energy it takes to complete a motion</a:t>
            </a:r>
          </a:p>
          <a:p>
            <a:pPr lvl="1">
              <a:lnSpc>
                <a:spcPct val="100000"/>
              </a:lnSpc>
            </a:pPr>
            <a:r>
              <a:rPr lang="en-US" sz="1700" dirty="0"/>
              <a:t>Repeated motions should have consistent current profiles over position and time </a:t>
            </a:r>
          </a:p>
          <a:p>
            <a:pPr lvl="1">
              <a:lnSpc>
                <a:spcPct val="100000"/>
              </a:lnSpc>
            </a:pPr>
            <a:r>
              <a:rPr lang="en-US" sz="1700" dirty="0"/>
              <a:t>If there is </a:t>
            </a:r>
            <a:r>
              <a:rPr lang="en-US" sz="1700" u="sng" dirty="0"/>
              <a:t>FOD buildup</a:t>
            </a:r>
            <a:r>
              <a:rPr lang="en-US" sz="1700" dirty="0"/>
              <a:t>, we would expect the amount of energy it takes to complete a motion to </a:t>
            </a:r>
            <a:r>
              <a:rPr lang="en-US" sz="1700" u="sng" dirty="0"/>
              <a:t>increase</a:t>
            </a:r>
            <a:r>
              <a:rPr lang="en-US" sz="1700" dirty="0"/>
              <a:t> over the mission </a:t>
            </a:r>
          </a:p>
          <a:p>
            <a:pPr lvl="1"/>
            <a:endParaRPr lang="en-US" sz="1500" dirty="0"/>
          </a:p>
          <a:p>
            <a:pPr lvl="1"/>
            <a:endParaRPr lang="en-US" sz="1500"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My Approach</a:t>
            </a:r>
          </a:p>
        </p:txBody>
      </p:sp>
    </p:spTree>
    <p:extLst>
      <p:ext uri="{BB962C8B-B14F-4D97-AF65-F5344CB8AC3E}">
        <p14:creationId xmlns:p14="http://schemas.microsoft.com/office/powerpoint/2010/main" val="797105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17353" y="1081323"/>
            <a:ext cx="8225201" cy="4171874"/>
          </a:xfrm>
        </p:spPr>
        <p:txBody>
          <a:bodyPr/>
          <a:lstStyle/>
          <a:p>
            <a:r>
              <a:rPr lang="en-US" sz="2000" b="1" dirty="0"/>
              <a:t>Means and Metrics Continued</a:t>
            </a:r>
          </a:p>
          <a:p>
            <a:pPr lvl="1">
              <a:lnSpc>
                <a:spcPct val="100000"/>
              </a:lnSpc>
            </a:pPr>
            <a:r>
              <a:rPr lang="en-US" sz="1700" b="1" u="sng" dirty="0"/>
              <a:t>Motion Events</a:t>
            </a:r>
            <a:r>
              <a:rPr lang="en-US" sz="1700" dirty="0"/>
              <a:t> contain a variety of statistics about the data behind motions, including current</a:t>
            </a:r>
          </a:p>
          <a:p>
            <a:pPr lvl="1">
              <a:lnSpc>
                <a:spcPct val="100000"/>
              </a:lnSpc>
            </a:pPr>
            <a:r>
              <a:rPr lang="en-US" sz="1700" dirty="0"/>
              <a:t>If the average current draw for a motion is increasing/decreasing as the mission goes on, we know </a:t>
            </a:r>
            <a:r>
              <a:rPr lang="en-US" sz="1700" b="1" u="sng" dirty="0"/>
              <a:t>something is changing in the system</a:t>
            </a:r>
            <a:endParaRPr lang="en-US" sz="1700" u="sng" dirty="0"/>
          </a:p>
          <a:p>
            <a:pPr marL="342900" lvl="1" indent="0">
              <a:buNone/>
            </a:pPr>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My Approach</a:t>
            </a:r>
          </a:p>
        </p:txBody>
      </p:sp>
      <p:pic>
        <p:nvPicPr>
          <p:cNvPr id="11" name="Picture 10">
            <a:extLst>
              <a:ext uri="{FF2B5EF4-FFF2-40B4-BE49-F238E27FC236}">
                <a16:creationId xmlns:a16="http://schemas.microsoft.com/office/drawing/2014/main" id="{8B1815F8-C6C3-DB51-0215-E341F94F6A6B}"/>
              </a:ext>
            </a:extLst>
          </p:cNvPr>
          <p:cNvPicPr>
            <a:picLocks noChangeAspect="1"/>
          </p:cNvPicPr>
          <p:nvPr/>
        </p:nvPicPr>
        <p:blipFill>
          <a:blip r:embed="rId3"/>
          <a:stretch>
            <a:fillRect/>
          </a:stretch>
        </p:blipFill>
        <p:spPr>
          <a:xfrm>
            <a:off x="772866" y="2909965"/>
            <a:ext cx="7514173" cy="2043603"/>
          </a:xfrm>
          <a:prstGeom prst="rect">
            <a:avLst/>
          </a:prstGeom>
        </p:spPr>
      </p:pic>
    </p:spTree>
    <p:extLst>
      <p:ext uri="{BB962C8B-B14F-4D97-AF65-F5344CB8AC3E}">
        <p14:creationId xmlns:p14="http://schemas.microsoft.com/office/powerpoint/2010/main" val="989614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17354" y="1081323"/>
            <a:ext cx="4716777" cy="4171874"/>
          </a:xfrm>
        </p:spPr>
        <p:txBody>
          <a:bodyPr/>
          <a:lstStyle/>
          <a:p>
            <a:r>
              <a:rPr lang="en-US" sz="2000" b="1" dirty="0"/>
              <a:t>Means and Metrics Continued</a:t>
            </a:r>
          </a:p>
          <a:p>
            <a:pPr lvl="1">
              <a:lnSpc>
                <a:spcPct val="100000"/>
              </a:lnSpc>
            </a:pPr>
            <a:r>
              <a:rPr lang="en-US" sz="1700" dirty="0"/>
              <a:t>There are two channels of current data available within Motion Events:</a:t>
            </a:r>
          </a:p>
          <a:p>
            <a:pPr lvl="1">
              <a:lnSpc>
                <a:spcPct val="100000"/>
              </a:lnSpc>
            </a:pPr>
            <a:r>
              <a:rPr lang="en-US" sz="1700" b="1" i="1" dirty="0" err="1"/>
              <a:t>cmotor</a:t>
            </a:r>
            <a:r>
              <a:rPr lang="en-US" sz="1700" b="1" i="1" dirty="0"/>
              <a:t>: </a:t>
            </a:r>
            <a:r>
              <a:rPr lang="en-US" sz="1700" dirty="0"/>
              <a:t>Based on measured voltage, and other motor properties, but is prone to being unreliable at low PWMs by amplifying errors in bus current measurements </a:t>
            </a:r>
            <a:endParaRPr lang="en-US" sz="1700" b="1" dirty="0"/>
          </a:p>
          <a:p>
            <a:pPr lvl="1">
              <a:lnSpc>
                <a:spcPct val="100000"/>
              </a:lnSpc>
            </a:pPr>
            <a:r>
              <a:rPr lang="en-US" sz="1700" b="1" i="1" dirty="0" err="1"/>
              <a:t>commanded_current</a:t>
            </a:r>
            <a:r>
              <a:rPr lang="en-US" sz="1700" b="1" i="1" dirty="0"/>
              <a:t>: </a:t>
            </a:r>
            <a:r>
              <a:rPr lang="en-US" sz="1700" dirty="0"/>
              <a:t>Current commanded to be given to the motor driven by the controller - messier but more accurate at lower PWMs</a:t>
            </a:r>
            <a:endParaRPr lang="en-US" sz="1700" b="1"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My Approach</a:t>
            </a:r>
          </a:p>
        </p:txBody>
      </p:sp>
      <p:pic>
        <p:nvPicPr>
          <p:cNvPr id="9" name="Picture 8">
            <a:extLst>
              <a:ext uri="{FF2B5EF4-FFF2-40B4-BE49-F238E27FC236}">
                <a16:creationId xmlns:a16="http://schemas.microsoft.com/office/drawing/2014/main" id="{64D34B31-5817-9692-E4D2-AD1F45B383AF}"/>
              </a:ext>
            </a:extLst>
          </p:cNvPr>
          <p:cNvPicPr>
            <a:picLocks noChangeAspect="1"/>
          </p:cNvPicPr>
          <p:nvPr/>
        </p:nvPicPr>
        <p:blipFill rotWithShape="1">
          <a:blip r:embed="rId3"/>
          <a:srcRect r="30363"/>
          <a:stretch/>
        </p:blipFill>
        <p:spPr>
          <a:xfrm>
            <a:off x="5056831" y="1168650"/>
            <a:ext cx="3249910" cy="4171874"/>
          </a:xfrm>
          <a:prstGeom prst="rect">
            <a:avLst/>
          </a:prstGeom>
        </p:spPr>
      </p:pic>
    </p:spTree>
    <p:extLst>
      <p:ext uri="{BB962C8B-B14F-4D97-AF65-F5344CB8AC3E}">
        <p14:creationId xmlns:p14="http://schemas.microsoft.com/office/powerpoint/2010/main" val="1420665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69D95F5-3AF7-5346-A96A-8027A2B37D1C}"/>
              </a:ext>
            </a:extLst>
          </p:cNvPr>
          <p:cNvSpPr/>
          <p:nvPr/>
        </p:nvSpPr>
        <p:spPr>
          <a:xfrm>
            <a:off x="1217275" y="4309966"/>
            <a:ext cx="6579476" cy="56755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17437" y="1081323"/>
            <a:ext cx="7582717" cy="3765980"/>
          </a:xfrm>
        </p:spPr>
        <p:txBody>
          <a:bodyPr/>
          <a:lstStyle/>
          <a:p>
            <a:r>
              <a:rPr lang="en-US" sz="2000" b="1" dirty="0"/>
              <a:t>Means and Metrics Continued</a:t>
            </a:r>
          </a:p>
          <a:p>
            <a:pPr lvl="1">
              <a:lnSpc>
                <a:spcPct val="100000"/>
              </a:lnSpc>
            </a:pPr>
            <a:r>
              <a:rPr lang="en-US" sz="1700" dirty="0"/>
              <a:t>The </a:t>
            </a:r>
            <a:r>
              <a:rPr lang="en-US" sz="1700" b="1" u="sng" dirty="0"/>
              <a:t>current limit</a:t>
            </a:r>
            <a:r>
              <a:rPr lang="en-US" sz="1700" b="1" dirty="0"/>
              <a:t> </a:t>
            </a:r>
            <a:r>
              <a:rPr lang="en-US" sz="1700" dirty="0"/>
              <a:t>gives us additional perspective into the type of motion and how nominal it can be considered</a:t>
            </a:r>
            <a:br>
              <a:rPr lang="en-US" sz="1700" dirty="0"/>
            </a:br>
            <a:endParaRPr lang="en-US" sz="1700" dirty="0"/>
          </a:p>
          <a:p>
            <a:pPr lvl="1">
              <a:lnSpc>
                <a:spcPct val="100000"/>
              </a:lnSpc>
            </a:pPr>
            <a:r>
              <a:rPr lang="en-US" sz="1700" dirty="0"/>
              <a:t>For most motors, the current should never exceed 100% of the current limit margin</a:t>
            </a:r>
            <a:br>
              <a:rPr lang="en-US" sz="1700" dirty="0"/>
            </a:br>
            <a:endParaRPr lang="en-US" sz="1700" dirty="0"/>
          </a:p>
          <a:p>
            <a:pPr lvl="1">
              <a:lnSpc>
                <a:spcPct val="100000"/>
              </a:lnSpc>
            </a:pPr>
            <a:r>
              <a:rPr lang="en-US" sz="1700" dirty="0"/>
              <a:t>The current limit can be dynamic depending on the type of motion, so we stick with its maximum value during a motion</a:t>
            </a:r>
            <a:br>
              <a:rPr lang="en-US" sz="1700" dirty="0"/>
            </a:br>
            <a:endParaRPr lang="en-US" sz="1700" dirty="0"/>
          </a:p>
          <a:p>
            <a:pPr lvl="1"/>
            <a:r>
              <a:rPr lang="en-US" sz="1700" dirty="0"/>
              <a:t>Leaves the following metric:</a:t>
            </a:r>
          </a:p>
          <a:p>
            <a:pPr marL="0" indent="0">
              <a:buNone/>
            </a:pPr>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My Approach</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1EFD17B-12D0-10E7-B8F7-D13793723B23}"/>
                  </a:ext>
                </a:extLst>
              </p:cNvPr>
              <p:cNvSpPr txBox="1"/>
              <p:nvPr/>
            </p:nvSpPr>
            <p:spPr>
              <a:xfrm>
                <a:off x="1347249" y="4401584"/>
                <a:ext cx="6532775" cy="369332"/>
              </a:xfrm>
              <a:prstGeom prst="rect">
                <a:avLst/>
              </a:prstGeom>
              <a:noFill/>
            </p:spPr>
            <p:txBody>
              <a:bodyPr wrap="square" rtlCol="0">
                <a:spAutoFit/>
              </a:bodyPr>
              <a:lstStyle/>
              <a:p>
                <a:r>
                  <a:rPr lang="en-US" dirty="0">
                    <a:solidFill>
                      <a:schemeClr val="tx1">
                        <a:lumMod val="95000"/>
                        <a:lumOff val="5000"/>
                      </a:schemeClr>
                    </a:solidFill>
                    <a:latin typeface="Arial" panose="020B0604020202020204" pitchFamily="34" charset="0"/>
                    <a:cs typeface="Arial" panose="020B0604020202020204" pitchFamily="34" charset="0"/>
                  </a:rPr>
                  <a:t>Current Difference </a:t>
                </a:r>
                <a14:m>
                  <m:oMath xmlns:m="http://schemas.openxmlformats.org/officeDocument/2006/math">
                    <m:r>
                      <a:rPr lang="en-US" i="1" dirty="0" smtClean="0">
                        <a:solidFill>
                          <a:schemeClr val="tx1">
                            <a:lumMod val="95000"/>
                            <a:lumOff val="5000"/>
                          </a:schemeClr>
                        </a:solidFill>
                        <a:latin typeface="Cambria Math" panose="02040503050406030204" pitchFamily="18" charset="0"/>
                        <a:cs typeface="Arial" panose="020B0604020202020204" pitchFamily="34" charset="0"/>
                      </a:rPr>
                      <m:t>=</m:t>
                    </m:r>
                  </m:oMath>
                </a14:m>
                <a:r>
                  <a:rPr lang="en-US" dirty="0">
                    <a:solidFill>
                      <a:schemeClr val="tx1">
                        <a:lumMod val="95000"/>
                        <a:lumOff val="5000"/>
                      </a:schemeClr>
                    </a:solidFill>
                    <a:latin typeface="Arial" panose="020B0604020202020204" pitchFamily="34" charset="0"/>
                    <a:cs typeface="Arial" panose="020B0604020202020204" pitchFamily="34" charset="0"/>
                  </a:rPr>
                  <a:t> Max Current Limit </a:t>
                </a:r>
                <a14:m>
                  <m:oMath xmlns:m="http://schemas.openxmlformats.org/officeDocument/2006/math">
                    <m:r>
                      <a:rPr lang="en-US" i="1" dirty="0" smtClean="0">
                        <a:solidFill>
                          <a:schemeClr val="tx1">
                            <a:lumMod val="95000"/>
                            <a:lumOff val="5000"/>
                          </a:schemeClr>
                        </a:solidFill>
                        <a:latin typeface="Cambria Math" panose="02040503050406030204" pitchFamily="18" charset="0"/>
                        <a:cs typeface="Arial" panose="020B0604020202020204" pitchFamily="34" charset="0"/>
                      </a:rPr>
                      <m:t>–</m:t>
                    </m:r>
                  </m:oMath>
                </a14:m>
                <a:r>
                  <a:rPr lang="en-US" dirty="0">
                    <a:solidFill>
                      <a:schemeClr val="tx1">
                        <a:lumMod val="95000"/>
                        <a:lumOff val="5000"/>
                      </a:schemeClr>
                    </a:solidFill>
                    <a:latin typeface="Arial" panose="020B0604020202020204" pitchFamily="34" charset="0"/>
                    <a:cs typeface="Arial" panose="020B0604020202020204" pitchFamily="34" charset="0"/>
                  </a:rPr>
                  <a:t> Mean Current Draw</a:t>
                </a:r>
              </a:p>
            </p:txBody>
          </p:sp>
        </mc:Choice>
        <mc:Fallback xmlns="">
          <p:sp>
            <p:nvSpPr>
              <p:cNvPr id="6" name="TextBox 5">
                <a:extLst>
                  <a:ext uri="{FF2B5EF4-FFF2-40B4-BE49-F238E27FC236}">
                    <a16:creationId xmlns:a16="http://schemas.microsoft.com/office/drawing/2014/main" id="{91EFD17B-12D0-10E7-B8F7-D13793723B23}"/>
                  </a:ext>
                </a:extLst>
              </p:cNvPr>
              <p:cNvSpPr txBox="1">
                <a:spLocks noRot="1" noChangeAspect="1" noMove="1" noResize="1" noEditPoints="1" noAdjustHandles="1" noChangeArrowheads="1" noChangeShapeType="1" noTextEdit="1"/>
              </p:cNvSpPr>
              <p:nvPr/>
            </p:nvSpPr>
            <p:spPr>
              <a:xfrm>
                <a:off x="1347249" y="4401584"/>
                <a:ext cx="6532775" cy="369332"/>
              </a:xfrm>
              <a:prstGeom prst="rect">
                <a:avLst/>
              </a:prstGeom>
              <a:blipFill>
                <a:blip r:embed="rId3"/>
                <a:stretch>
                  <a:fillRect l="-777"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4047189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24933" y="1081324"/>
            <a:ext cx="4724188" cy="3746316"/>
          </a:xfrm>
        </p:spPr>
        <p:txBody>
          <a:bodyPr/>
          <a:lstStyle/>
          <a:p>
            <a:r>
              <a:rPr lang="en-US" sz="2000" b="1" dirty="0"/>
              <a:t>Classifying Data to its </a:t>
            </a:r>
            <a:r>
              <a:rPr lang="en-US" sz="2000" b="1" u="sng" dirty="0"/>
              <a:t>Lowest</a:t>
            </a:r>
            <a:r>
              <a:rPr lang="en-US" sz="2000" b="1" dirty="0"/>
              <a:t> Level</a:t>
            </a:r>
            <a:r>
              <a:rPr lang="en-US" sz="2000" dirty="0"/>
              <a:t> </a:t>
            </a:r>
          </a:p>
          <a:p>
            <a:pPr lvl="1">
              <a:lnSpc>
                <a:spcPct val="100000"/>
              </a:lnSpc>
            </a:pPr>
            <a:r>
              <a:rPr lang="en-US" sz="1700" dirty="0"/>
              <a:t>Motion events contain statistics about a variety of metrics behind a motion, like current</a:t>
            </a:r>
          </a:p>
          <a:p>
            <a:pPr lvl="1">
              <a:lnSpc>
                <a:spcPct val="100000"/>
              </a:lnSpc>
            </a:pPr>
            <a:r>
              <a:rPr lang="en-US" sz="1700" dirty="0"/>
              <a:t>Do not classify the type of motion beyond its motor and mode </a:t>
            </a:r>
          </a:p>
          <a:p>
            <a:pPr lvl="1">
              <a:lnSpc>
                <a:spcPct val="100000"/>
              </a:lnSpc>
            </a:pPr>
            <a:r>
              <a:rPr lang="en-US" sz="1700" dirty="0"/>
              <a:t>Required pulling in information about the motion from other Events</a:t>
            </a:r>
          </a:p>
          <a:p>
            <a:pPr lvl="1">
              <a:lnSpc>
                <a:spcPct val="100000"/>
              </a:lnSpc>
            </a:pPr>
            <a:r>
              <a:rPr lang="en-US" sz="1700" dirty="0"/>
              <a:t>SPAM Command, SPAM Script, and Sequence Events</a:t>
            </a:r>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My Approach</a:t>
            </a:r>
          </a:p>
        </p:txBody>
      </p:sp>
      <p:pic>
        <p:nvPicPr>
          <p:cNvPr id="8" name="Picture 7">
            <a:extLst>
              <a:ext uri="{FF2B5EF4-FFF2-40B4-BE49-F238E27FC236}">
                <a16:creationId xmlns:a16="http://schemas.microsoft.com/office/drawing/2014/main" id="{F9470341-A1AC-C770-03E1-5C88C7B65B96}"/>
              </a:ext>
            </a:extLst>
          </p:cNvPr>
          <p:cNvPicPr>
            <a:picLocks noChangeAspect="1"/>
          </p:cNvPicPr>
          <p:nvPr/>
        </p:nvPicPr>
        <p:blipFill rotWithShape="1">
          <a:blip r:embed="rId3"/>
          <a:srcRect l="2696" t="12439" r="3527" b="2959"/>
          <a:stretch/>
        </p:blipFill>
        <p:spPr>
          <a:xfrm>
            <a:off x="5315700" y="3487494"/>
            <a:ext cx="3169224" cy="2087356"/>
          </a:xfrm>
          <a:prstGeom prst="rect">
            <a:avLst/>
          </a:prstGeom>
        </p:spPr>
      </p:pic>
      <p:pic>
        <p:nvPicPr>
          <p:cNvPr id="10" name="Picture 9">
            <a:extLst>
              <a:ext uri="{FF2B5EF4-FFF2-40B4-BE49-F238E27FC236}">
                <a16:creationId xmlns:a16="http://schemas.microsoft.com/office/drawing/2014/main" id="{26AA6EFE-6788-7395-2B0E-9CE97232F675}"/>
              </a:ext>
            </a:extLst>
          </p:cNvPr>
          <p:cNvPicPr>
            <a:picLocks noChangeAspect="1"/>
          </p:cNvPicPr>
          <p:nvPr/>
        </p:nvPicPr>
        <p:blipFill>
          <a:blip r:embed="rId4"/>
          <a:stretch>
            <a:fillRect/>
          </a:stretch>
        </p:blipFill>
        <p:spPr>
          <a:xfrm>
            <a:off x="5315700" y="1118799"/>
            <a:ext cx="3169224" cy="2313483"/>
          </a:xfrm>
          <a:prstGeom prst="rect">
            <a:avLst/>
          </a:prstGeom>
        </p:spPr>
      </p:pic>
    </p:spTree>
    <p:extLst>
      <p:ext uri="{BB962C8B-B14F-4D97-AF65-F5344CB8AC3E}">
        <p14:creationId xmlns:p14="http://schemas.microsoft.com/office/powerpoint/2010/main" val="1092550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24934" y="1081323"/>
            <a:ext cx="8209400" cy="3999419"/>
          </a:xfrm>
        </p:spPr>
        <p:txBody>
          <a:bodyPr/>
          <a:lstStyle/>
          <a:p>
            <a:r>
              <a:rPr lang="en-US" sz="2000" b="1" dirty="0"/>
              <a:t>Classifying Data to its </a:t>
            </a:r>
            <a:r>
              <a:rPr lang="en-US" sz="2000" b="1" u="sng" dirty="0"/>
              <a:t>Lowest</a:t>
            </a:r>
            <a:r>
              <a:rPr lang="en-US" sz="2000" b="1" dirty="0"/>
              <a:t> Level</a:t>
            </a:r>
          </a:p>
          <a:p>
            <a:pPr lvl="1">
              <a:lnSpc>
                <a:spcPct val="100000"/>
              </a:lnSpc>
            </a:pPr>
            <a:r>
              <a:rPr lang="en-US" sz="1700" dirty="0"/>
              <a:t>Reducing distributions by lowest classification level</a:t>
            </a:r>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My Approach</a:t>
            </a:r>
          </a:p>
        </p:txBody>
      </p:sp>
      <p:pic>
        <p:nvPicPr>
          <p:cNvPr id="7" name="Picture 6">
            <a:extLst>
              <a:ext uri="{FF2B5EF4-FFF2-40B4-BE49-F238E27FC236}">
                <a16:creationId xmlns:a16="http://schemas.microsoft.com/office/drawing/2014/main" id="{8896E6BE-2646-3C98-E820-B978DA947EC7}"/>
              </a:ext>
            </a:extLst>
          </p:cNvPr>
          <p:cNvPicPr>
            <a:picLocks noChangeAspect="1"/>
          </p:cNvPicPr>
          <p:nvPr/>
        </p:nvPicPr>
        <p:blipFill rotWithShape="1">
          <a:blip r:embed="rId3"/>
          <a:srcRect l="2693" t="7106"/>
          <a:stretch/>
        </p:blipFill>
        <p:spPr>
          <a:xfrm>
            <a:off x="4759977" y="1806465"/>
            <a:ext cx="3959089" cy="3489499"/>
          </a:xfrm>
          <a:prstGeom prst="rect">
            <a:avLst/>
          </a:prstGeom>
        </p:spPr>
      </p:pic>
      <p:pic>
        <p:nvPicPr>
          <p:cNvPr id="4" name="Picture 3">
            <a:extLst>
              <a:ext uri="{FF2B5EF4-FFF2-40B4-BE49-F238E27FC236}">
                <a16:creationId xmlns:a16="http://schemas.microsoft.com/office/drawing/2014/main" id="{5C10AE29-4FEA-4F95-1237-CB9718BB4C93}"/>
              </a:ext>
            </a:extLst>
          </p:cNvPr>
          <p:cNvPicPr>
            <a:picLocks noChangeAspect="1"/>
          </p:cNvPicPr>
          <p:nvPr/>
        </p:nvPicPr>
        <p:blipFill>
          <a:blip r:embed="rId4"/>
          <a:stretch>
            <a:fillRect/>
          </a:stretch>
        </p:blipFill>
        <p:spPr>
          <a:xfrm>
            <a:off x="344978" y="2142769"/>
            <a:ext cx="3837003" cy="2800951"/>
          </a:xfrm>
          <a:prstGeom prst="rect">
            <a:avLst/>
          </a:prstGeom>
        </p:spPr>
      </p:pic>
      <p:sp>
        <p:nvSpPr>
          <p:cNvPr id="9" name="Right Arrow 8">
            <a:extLst>
              <a:ext uri="{FF2B5EF4-FFF2-40B4-BE49-F238E27FC236}">
                <a16:creationId xmlns:a16="http://schemas.microsoft.com/office/drawing/2014/main" id="{AF3918DB-C187-0701-D05E-3DCD3200A692}"/>
              </a:ext>
            </a:extLst>
          </p:cNvPr>
          <p:cNvSpPr/>
          <p:nvPr/>
        </p:nvSpPr>
        <p:spPr>
          <a:xfrm>
            <a:off x="4266560" y="3198993"/>
            <a:ext cx="447977" cy="41388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768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lstStyle/>
          <a:p>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Motor Current Notebook Architecture</a:t>
            </a:r>
          </a:p>
        </p:txBody>
      </p:sp>
      <p:pic>
        <p:nvPicPr>
          <p:cNvPr id="4" name="Picture 3">
            <a:extLst>
              <a:ext uri="{FF2B5EF4-FFF2-40B4-BE49-F238E27FC236}">
                <a16:creationId xmlns:a16="http://schemas.microsoft.com/office/drawing/2014/main" id="{5BBB598B-DDDA-10C6-5900-C027BB28B616}"/>
              </a:ext>
            </a:extLst>
          </p:cNvPr>
          <p:cNvPicPr>
            <a:picLocks noChangeAspect="1"/>
          </p:cNvPicPr>
          <p:nvPr/>
        </p:nvPicPr>
        <p:blipFill>
          <a:blip r:embed="rId3"/>
          <a:stretch>
            <a:fillRect/>
          </a:stretch>
        </p:blipFill>
        <p:spPr>
          <a:xfrm>
            <a:off x="89210" y="171768"/>
            <a:ext cx="8965580" cy="5543232"/>
          </a:xfrm>
          <a:prstGeom prst="rect">
            <a:avLst/>
          </a:prstGeom>
        </p:spPr>
      </p:pic>
    </p:spTree>
    <p:extLst>
      <p:ext uri="{BB962C8B-B14F-4D97-AF65-F5344CB8AC3E}">
        <p14:creationId xmlns:p14="http://schemas.microsoft.com/office/powerpoint/2010/main" val="417865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BE3BC3-5F38-6648-B457-DDE2B36683AC}"/>
              </a:ext>
            </a:extLst>
          </p:cNvPr>
          <p:cNvSpPr>
            <a:spLocks noGrp="1"/>
          </p:cNvSpPr>
          <p:nvPr>
            <p:ph idx="1"/>
          </p:nvPr>
        </p:nvSpPr>
        <p:spPr>
          <a:xfrm>
            <a:off x="469903" y="1081323"/>
            <a:ext cx="4214524" cy="3999419"/>
          </a:xfrm>
        </p:spPr>
        <p:txBody>
          <a:bodyPr>
            <a:normAutofit fontScale="55000" lnSpcReduction="20000"/>
          </a:bodyPr>
          <a:lstStyle/>
          <a:p>
            <a:pPr>
              <a:lnSpc>
                <a:spcPct val="120000"/>
              </a:lnSpc>
            </a:pPr>
            <a:r>
              <a:rPr lang="en-US" sz="2600" dirty="0"/>
              <a:t>From Long Beach, California</a:t>
            </a:r>
          </a:p>
          <a:p>
            <a:pPr>
              <a:lnSpc>
                <a:spcPct val="120000"/>
              </a:lnSpc>
            </a:pPr>
            <a:r>
              <a:rPr lang="en-US" sz="2600" dirty="0"/>
              <a:t>USC Viterbi School of Engineering</a:t>
            </a:r>
          </a:p>
          <a:p>
            <a:pPr lvl="1">
              <a:lnSpc>
                <a:spcPct val="120000"/>
              </a:lnSpc>
            </a:pPr>
            <a:r>
              <a:rPr lang="en-US" sz="2600" dirty="0"/>
              <a:t>Astronautical Engineering (BS) `24</a:t>
            </a:r>
          </a:p>
          <a:p>
            <a:pPr lvl="1">
              <a:lnSpc>
                <a:spcPct val="120000"/>
              </a:lnSpc>
            </a:pPr>
            <a:r>
              <a:rPr lang="en-US" sz="2600" dirty="0"/>
              <a:t>Astronautical Engineering (MS) `25</a:t>
            </a:r>
          </a:p>
          <a:p>
            <a:pPr>
              <a:lnSpc>
                <a:spcPct val="120000"/>
              </a:lnSpc>
            </a:pPr>
            <a:r>
              <a:rPr lang="en-US" sz="2600" dirty="0"/>
              <a:t>NASA JPL</a:t>
            </a:r>
          </a:p>
          <a:p>
            <a:pPr lvl="1">
              <a:lnSpc>
                <a:spcPct val="120000"/>
              </a:lnSpc>
            </a:pPr>
            <a:r>
              <a:rPr lang="en-US" sz="2600" dirty="0"/>
              <a:t>347R M2020 Sampling and Caching Robotics Intern</a:t>
            </a:r>
          </a:p>
          <a:p>
            <a:pPr lvl="2">
              <a:lnSpc>
                <a:spcPct val="120000"/>
              </a:lnSpc>
            </a:pPr>
            <a:r>
              <a:rPr lang="en-US" sz="2600" dirty="0"/>
              <a:t>May 2023 – Present</a:t>
            </a:r>
          </a:p>
          <a:p>
            <a:pPr lvl="1">
              <a:lnSpc>
                <a:spcPct val="120000"/>
              </a:lnSpc>
            </a:pPr>
            <a:r>
              <a:rPr lang="en-US" sz="2600" dirty="0"/>
              <a:t>347R DARTS Lab Simulation Intern</a:t>
            </a:r>
          </a:p>
          <a:p>
            <a:pPr lvl="2">
              <a:lnSpc>
                <a:spcPct val="120000"/>
              </a:lnSpc>
            </a:pPr>
            <a:r>
              <a:rPr lang="en-US" sz="2600" dirty="0"/>
              <a:t>March 2024 – Present</a:t>
            </a:r>
          </a:p>
          <a:p>
            <a:pPr>
              <a:lnSpc>
                <a:spcPct val="120000"/>
              </a:lnSpc>
            </a:pPr>
            <a:r>
              <a:rPr lang="en-US" sz="2600" dirty="0"/>
              <a:t>Space Engineering Research Center</a:t>
            </a:r>
          </a:p>
          <a:p>
            <a:pPr>
              <a:lnSpc>
                <a:spcPct val="120000"/>
              </a:lnSpc>
            </a:pPr>
            <a:r>
              <a:rPr lang="en-US" sz="2600" dirty="0"/>
              <a:t>Various Coursework Projects</a:t>
            </a:r>
          </a:p>
          <a:p>
            <a:pPr>
              <a:lnSpc>
                <a:spcPct val="120000"/>
              </a:lnSpc>
            </a:pPr>
            <a:r>
              <a:rPr lang="en-US" sz="2600" dirty="0"/>
              <a:t>FRC Team 4415 (High School)</a:t>
            </a:r>
          </a:p>
          <a:p>
            <a:pPr lvl="1"/>
            <a:endParaRPr lang="en-US" sz="1500" dirty="0"/>
          </a:p>
        </p:txBody>
      </p:sp>
      <p:pic>
        <p:nvPicPr>
          <p:cNvPr id="10" name="Picture 9" descr="A person standing in front of a display of a space rover&#10;&#10;Description automatically generated">
            <a:extLst>
              <a:ext uri="{FF2B5EF4-FFF2-40B4-BE49-F238E27FC236}">
                <a16:creationId xmlns:a16="http://schemas.microsoft.com/office/drawing/2014/main" id="{419AFFF2-9389-645C-E85A-0684777AC0AF}"/>
              </a:ext>
            </a:extLst>
          </p:cNvPr>
          <p:cNvPicPr>
            <a:picLocks noChangeAspect="1"/>
          </p:cNvPicPr>
          <p:nvPr/>
        </p:nvPicPr>
        <p:blipFill rotWithShape="1">
          <a:blip r:embed="rId3"/>
          <a:srcRect l="11254" t="22586" r="3105" b="10774"/>
          <a:stretch/>
        </p:blipFill>
        <p:spPr>
          <a:xfrm>
            <a:off x="4879956" y="1341912"/>
            <a:ext cx="3603659" cy="3738830"/>
          </a:xfrm>
          <a:prstGeom prst="rect">
            <a:avLst/>
          </a:prstGeom>
          <a:noFill/>
        </p:spPr>
      </p:pic>
      <p:sp>
        <p:nvSpPr>
          <p:cNvPr id="7" name="Title 1">
            <a:extLst>
              <a:ext uri="{FF2B5EF4-FFF2-40B4-BE49-F238E27FC236}">
                <a16:creationId xmlns:a16="http://schemas.microsoft.com/office/drawing/2014/main" id="{67F2214E-5C91-750B-C47E-8610A8674046}"/>
              </a:ext>
            </a:extLst>
          </p:cNvPr>
          <p:cNvSpPr>
            <a:spLocks noGrp="1"/>
          </p:cNvSpPr>
          <p:nvPr>
            <p:ph type="title"/>
          </p:nvPr>
        </p:nvSpPr>
        <p:spPr>
          <a:xfrm>
            <a:off x="469900" y="245082"/>
            <a:ext cx="6211886" cy="650998"/>
          </a:xfrm>
        </p:spPr>
        <p:txBody>
          <a:bodyPr anchor="b">
            <a:normAutofit/>
          </a:bodyPr>
          <a:lstStyle/>
          <a:p>
            <a:r>
              <a:rPr lang="en-US" sz="2200" dirty="0"/>
              <a:t>About me</a:t>
            </a:r>
          </a:p>
        </p:txBody>
      </p:sp>
    </p:spTree>
    <p:extLst>
      <p:ext uri="{BB962C8B-B14F-4D97-AF65-F5344CB8AC3E}">
        <p14:creationId xmlns:p14="http://schemas.microsoft.com/office/powerpoint/2010/main" val="3055700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a:extLst>
              <a:ext uri="{FF2B5EF4-FFF2-40B4-BE49-F238E27FC236}">
                <a16:creationId xmlns:a16="http://schemas.microsoft.com/office/drawing/2014/main" id="{DC3ECD48-ADB1-0E51-D11E-D597876FC76D}"/>
              </a:ext>
            </a:extLst>
          </p:cNvPr>
          <p:cNvSpPr/>
          <p:nvPr/>
        </p:nvSpPr>
        <p:spPr>
          <a:xfrm>
            <a:off x="4815546" y="3490141"/>
            <a:ext cx="3598888" cy="1770768"/>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lang="en-US" sz="1600" dirty="0">
                <a:solidFill>
                  <a:schemeClr val="tx1">
                    <a:lumMod val="95000"/>
                    <a:lumOff val="5000"/>
                  </a:schemeClr>
                </a:solidFill>
              </a:rPr>
              <a:t>Plotly Graphs:</a:t>
            </a:r>
          </a:p>
        </p:txBody>
      </p:sp>
      <p:cxnSp>
        <p:nvCxnSpPr>
          <p:cNvPr id="121" name="Straight Connector 120">
            <a:extLst>
              <a:ext uri="{FF2B5EF4-FFF2-40B4-BE49-F238E27FC236}">
                <a16:creationId xmlns:a16="http://schemas.microsoft.com/office/drawing/2014/main" id="{A49B8EDD-CD73-815A-858A-47B11D3193AA}"/>
              </a:ext>
            </a:extLst>
          </p:cNvPr>
          <p:cNvCxnSpPr>
            <a:cxnSpLocks/>
          </p:cNvCxnSpPr>
          <p:nvPr/>
        </p:nvCxnSpPr>
        <p:spPr>
          <a:xfrm>
            <a:off x="5371269" y="4818020"/>
            <a:ext cx="2720785" cy="0"/>
          </a:xfrm>
          <a:prstGeom prst="line">
            <a:avLst/>
          </a:prstGeom>
        </p:spPr>
        <p:style>
          <a:lnRef idx="3">
            <a:schemeClr val="dk1"/>
          </a:lnRef>
          <a:fillRef idx="0">
            <a:schemeClr val="dk1"/>
          </a:fillRef>
          <a:effectRef idx="2">
            <a:schemeClr val="dk1"/>
          </a:effectRef>
          <a:fontRef idx="minor">
            <a:schemeClr val="tx1"/>
          </a:fontRef>
        </p:style>
      </p:cxnSp>
      <p:cxnSp>
        <p:nvCxnSpPr>
          <p:cNvPr id="109" name="Straight Connector 108">
            <a:extLst>
              <a:ext uri="{FF2B5EF4-FFF2-40B4-BE49-F238E27FC236}">
                <a16:creationId xmlns:a16="http://schemas.microsoft.com/office/drawing/2014/main" id="{7FE42BA7-606C-B762-E9B2-987F4BBDED90}"/>
              </a:ext>
            </a:extLst>
          </p:cNvPr>
          <p:cNvCxnSpPr>
            <a:cxnSpLocks/>
          </p:cNvCxnSpPr>
          <p:nvPr/>
        </p:nvCxnSpPr>
        <p:spPr>
          <a:xfrm>
            <a:off x="7858994" y="4354442"/>
            <a:ext cx="0" cy="137747"/>
          </a:xfrm>
          <a:prstGeom prst="line">
            <a:avLst/>
          </a:prstGeom>
        </p:spPr>
        <p:style>
          <a:lnRef idx="3">
            <a:schemeClr val="dk1"/>
          </a:lnRef>
          <a:fillRef idx="0">
            <a:schemeClr val="dk1"/>
          </a:fillRef>
          <a:effectRef idx="2">
            <a:schemeClr val="dk1"/>
          </a:effectRef>
          <a:fontRef idx="minor">
            <a:schemeClr val="tx1"/>
          </a:fontRef>
        </p:style>
      </p:cxnSp>
      <p:cxnSp>
        <p:nvCxnSpPr>
          <p:cNvPr id="98" name="Straight Connector 97">
            <a:extLst>
              <a:ext uri="{FF2B5EF4-FFF2-40B4-BE49-F238E27FC236}">
                <a16:creationId xmlns:a16="http://schemas.microsoft.com/office/drawing/2014/main" id="{B72D3522-E016-77A0-77D3-19CB1EF8408A}"/>
              </a:ext>
            </a:extLst>
          </p:cNvPr>
          <p:cNvCxnSpPr>
            <a:cxnSpLocks/>
          </p:cNvCxnSpPr>
          <p:nvPr/>
        </p:nvCxnSpPr>
        <p:spPr>
          <a:xfrm>
            <a:off x="5224344" y="4167359"/>
            <a:ext cx="2720785" cy="0"/>
          </a:xfrm>
          <a:prstGeom prst="line">
            <a:avLst/>
          </a:prstGeom>
        </p:spPr>
        <p:style>
          <a:lnRef idx="3">
            <a:schemeClr val="dk1"/>
          </a:lnRef>
          <a:fillRef idx="0">
            <a:schemeClr val="dk1"/>
          </a:fillRef>
          <a:effectRef idx="2">
            <a:schemeClr val="dk1"/>
          </a:effectRef>
          <a:fontRef idx="minor">
            <a:schemeClr val="tx1"/>
          </a:fontRef>
        </p:style>
      </p:cxn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Motor Current Notebook Architecture</a:t>
            </a:r>
          </a:p>
        </p:txBody>
      </p:sp>
      <p:sp>
        <p:nvSpPr>
          <p:cNvPr id="38" name="Rounded Rectangle 37">
            <a:extLst>
              <a:ext uri="{FF2B5EF4-FFF2-40B4-BE49-F238E27FC236}">
                <a16:creationId xmlns:a16="http://schemas.microsoft.com/office/drawing/2014/main" id="{FEB185B8-C8A8-B882-7ED8-F9DABC36324F}"/>
              </a:ext>
            </a:extLst>
          </p:cNvPr>
          <p:cNvSpPr/>
          <p:nvPr/>
        </p:nvSpPr>
        <p:spPr>
          <a:xfrm>
            <a:off x="622175" y="2067182"/>
            <a:ext cx="1958671" cy="7288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Motion Events</a:t>
            </a:r>
          </a:p>
        </p:txBody>
      </p:sp>
      <p:sp>
        <p:nvSpPr>
          <p:cNvPr id="55" name="Down Arrow 54">
            <a:extLst>
              <a:ext uri="{FF2B5EF4-FFF2-40B4-BE49-F238E27FC236}">
                <a16:creationId xmlns:a16="http://schemas.microsoft.com/office/drawing/2014/main" id="{96013930-21E6-583A-8A87-39065F85BE17}"/>
              </a:ext>
            </a:extLst>
          </p:cNvPr>
          <p:cNvSpPr/>
          <p:nvPr/>
        </p:nvSpPr>
        <p:spPr>
          <a:xfrm>
            <a:off x="1293167" y="2786179"/>
            <a:ext cx="616688" cy="1253909"/>
          </a:xfrm>
          <a:prstGeom prst="downArrow">
            <a:avLst>
              <a:gd name="adj1" fmla="val 50000"/>
              <a:gd name="adj2" fmla="val 2901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a16="http://schemas.microsoft.com/office/drawing/2014/main" id="{8AB5A6E1-8194-AB8C-6088-0871369D7B46}"/>
              </a:ext>
            </a:extLst>
          </p:cNvPr>
          <p:cNvSpPr/>
          <p:nvPr/>
        </p:nvSpPr>
        <p:spPr>
          <a:xfrm>
            <a:off x="831489" y="4070891"/>
            <a:ext cx="1479256" cy="7288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Filtered Motion Events</a:t>
            </a:r>
          </a:p>
        </p:txBody>
      </p:sp>
      <p:sp>
        <p:nvSpPr>
          <p:cNvPr id="59" name="Rounded Rectangle 58">
            <a:extLst>
              <a:ext uri="{FF2B5EF4-FFF2-40B4-BE49-F238E27FC236}">
                <a16:creationId xmlns:a16="http://schemas.microsoft.com/office/drawing/2014/main" id="{D33B0415-5E0D-704E-E234-AFD7685EF7EC}"/>
              </a:ext>
            </a:extLst>
          </p:cNvPr>
          <p:cNvSpPr/>
          <p:nvPr/>
        </p:nvSpPr>
        <p:spPr>
          <a:xfrm>
            <a:off x="848933" y="3324320"/>
            <a:ext cx="1479255" cy="421262"/>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lumMod val="95000"/>
                    <a:lumOff val="5000"/>
                  </a:schemeClr>
                </a:solidFill>
                <a:latin typeface="Arial" panose="020B0604020202020204" pitchFamily="34" charset="0"/>
                <a:cs typeface="Arial" panose="020B0604020202020204" pitchFamily="34" charset="0"/>
              </a:rPr>
              <a:t>Filter GAZ_Cals &amp; Idle Modes</a:t>
            </a:r>
          </a:p>
        </p:txBody>
      </p:sp>
      <p:sp>
        <p:nvSpPr>
          <p:cNvPr id="60" name="Rounded Rectangle 59">
            <a:extLst>
              <a:ext uri="{FF2B5EF4-FFF2-40B4-BE49-F238E27FC236}">
                <a16:creationId xmlns:a16="http://schemas.microsoft.com/office/drawing/2014/main" id="{B57D7BA7-AB25-879E-71E9-7A2FBA8EFD0D}"/>
              </a:ext>
            </a:extLst>
          </p:cNvPr>
          <p:cNvSpPr/>
          <p:nvPr/>
        </p:nvSpPr>
        <p:spPr>
          <a:xfrm>
            <a:off x="831488" y="1169225"/>
            <a:ext cx="1514147" cy="6334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MDT Query</a:t>
            </a:r>
          </a:p>
        </p:txBody>
      </p:sp>
      <p:sp>
        <p:nvSpPr>
          <p:cNvPr id="61" name="Down Arrow 60">
            <a:extLst>
              <a:ext uri="{FF2B5EF4-FFF2-40B4-BE49-F238E27FC236}">
                <a16:creationId xmlns:a16="http://schemas.microsoft.com/office/drawing/2014/main" id="{668AD85F-96B0-1A2E-6B47-145ECBF505FC}"/>
              </a:ext>
            </a:extLst>
          </p:cNvPr>
          <p:cNvSpPr/>
          <p:nvPr/>
        </p:nvSpPr>
        <p:spPr>
          <a:xfrm>
            <a:off x="1280217" y="1682110"/>
            <a:ext cx="616688" cy="368595"/>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EA64D51E-8497-163D-0E3E-A91BE30CACA6}"/>
              </a:ext>
            </a:extLst>
          </p:cNvPr>
          <p:cNvSpPr/>
          <p:nvPr/>
        </p:nvSpPr>
        <p:spPr>
          <a:xfrm>
            <a:off x="950748" y="2880083"/>
            <a:ext cx="1301522" cy="325054"/>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lumMod val="95000"/>
                    <a:lumOff val="5000"/>
                  </a:schemeClr>
                </a:solidFill>
                <a:latin typeface="Arial" panose="020B0604020202020204" pitchFamily="34" charset="0"/>
                <a:cs typeface="Arial" panose="020B0604020202020204" pitchFamily="34" charset="0"/>
              </a:rPr>
              <a:t>Filter by Motor</a:t>
            </a:r>
          </a:p>
        </p:txBody>
      </p:sp>
      <p:sp>
        <p:nvSpPr>
          <p:cNvPr id="64" name="Down Arrow 63">
            <a:extLst>
              <a:ext uri="{FF2B5EF4-FFF2-40B4-BE49-F238E27FC236}">
                <a16:creationId xmlns:a16="http://schemas.microsoft.com/office/drawing/2014/main" id="{FED73634-C17B-4EB9-9AE1-FF08C6CB1A6A}"/>
              </a:ext>
            </a:extLst>
          </p:cNvPr>
          <p:cNvSpPr/>
          <p:nvPr/>
        </p:nvSpPr>
        <p:spPr>
          <a:xfrm rot="16200000">
            <a:off x="3234006" y="3148286"/>
            <a:ext cx="499940" cy="2569466"/>
          </a:xfrm>
          <a:prstGeom prst="downArrow">
            <a:avLst>
              <a:gd name="adj1" fmla="val 29901"/>
              <a:gd name="adj2"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F5ED516F-4EBC-6E44-3A49-944BBEB17E36}"/>
              </a:ext>
            </a:extLst>
          </p:cNvPr>
          <p:cNvSpPr/>
          <p:nvPr/>
        </p:nvSpPr>
        <p:spPr>
          <a:xfrm>
            <a:off x="4670440" y="2067182"/>
            <a:ext cx="1831132" cy="7288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SPAM Command Events</a:t>
            </a:r>
          </a:p>
        </p:txBody>
      </p:sp>
      <p:sp>
        <p:nvSpPr>
          <p:cNvPr id="69" name="Rounded Rectangle 68">
            <a:extLst>
              <a:ext uri="{FF2B5EF4-FFF2-40B4-BE49-F238E27FC236}">
                <a16:creationId xmlns:a16="http://schemas.microsoft.com/office/drawing/2014/main" id="{054E809D-A208-3E7A-B71C-35F3635C86E2}"/>
              </a:ext>
            </a:extLst>
          </p:cNvPr>
          <p:cNvSpPr/>
          <p:nvPr/>
        </p:nvSpPr>
        <p:spPr>
          <a:xfrm>
            <a:off x="4848798" y="1177253"/>
            <a:ext cx="1514147" cy="6334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MDT Query</a:t>
            </a:r>
          </a:p>
        </p:txBody>
      </p:sp>
      <p:sp>
        <p:nvSpPr>
          <p:cNvPr id="70" name="Down Arrow 69">
            <a:extLst>
              <a:ext uri="{FF2B5EF4-FFF2-40B4-BE49-F238E27FC236}">
                <a16:creationId xmlns:a16="http://schemas.microsoft.com/office/drawing/2014/main" id="{253A86EF-FD9F-DEDB-5A6D-A1DC17C1D254}"/>
              </a:ext>
            </a:extLst>
          </p:cNvPr>
          <p:cNvSpPr/>
          <p:nvPr/>
        </p:nvSpPr>
        <p:spPr>
          <a:xfrm>
            <a:off x="5306406" y="1693329"/>
            <a:ext cx="616688" cy="368595"/>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a:extLst>
              <a:ext uri="{FF2B5EF4-FFF2-40B4-BE49-F238E27FC236}">
                <a16:creationId xmlns:a16="http://schemas.microsoft.com/office/drawing/2014/main" id="{D1DC832E-538D-0E7F-89DC-443B091C03F1}"/>
              </a:ext>
            </a:extLst>
          </p:cNvPr>
          <p:cNvSpPr/>
          <p:nvPr/>
        </p:nvSpPr>
        <p:spPr>
          <a:xfrm>
            <a:off x="2875834" y="2067182"/>
            <a:ext cx="1622695" cy="7288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SPAM Script Events</a:t>
            </a:r>
          </a:p>
        </p:txBody>
      </p:sp>
      <p:sp>
        <p:nvSpPr>
          <p:cNvPr id="72" name="Rounded Rectangle 71">
            <a:extLst>
              <a:ext uri="{FF2B5EF4-FFF2-40B4-BE49-F238E27FC236}">
                <a16:creationId xmlns:a16="http://schemas.microsoft.com/office/drawing/2014/main" id="{DB1CC359-7FE1-927E-5FB4-F4F6A06F7563}"/>
              </a:ext>
            </a:extLst>
          </p:cNvPr>
          <p:cNvSpPr/>
          <p:nvPr/>
        </p:nvSpPr>
        <p:spPr>
          <a:xfrm>
            <a:off x="3001554" y="1177253"/>
            <a:ext cx="1424565" cy="6334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MDT Query</a:t>
            </a:r>
          </a:p>
        </p:txBody>
      </p:sp>
      <p:sp>
        <p:nvSpPr>
          <p:cNvPr id="73" name="Down Arrow 72">
            <a:extLst>
              <a:ext uri="{FF2B5EF4-FFF2-40B4-BE49-F238E27FC236}">
                <a16:creationId xmlns:a16="http://schemas.microsoft.com/office/drawing/2014/main" id="{C25EE260-354C-E2F9-81BB-60410DA4EF9E}"/>
              </a:ext>
            </a:extLst>
          </p:cNvPr>
          <p:cNvSpPr/>
          <p:nvPr/>
        </p:nvSpPr>
        <p:spPr>
          <a:xfrm>
            <a:off x="3412092" y="1693329"/>
            <a:ext cx="616688" cy="368595"/>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a:extLst>
              <a:ext uri="{FF2B5EF4-FFF2-40B4-BE49-F238E27FC236}">
                <a16:creationId xmlns:a16="http://schemas.microsoft.com/office/drawing/2014/main" id="{038A8E11-0FFB-0070-7233-790E5040CE4F}"/>
              </a:ext>
            </a:extLst>
          </p:cNvPr>
          <p:cNvSpPr/>
          <p:nvPr/>
        </p:nvSpPr>
        <p:spPr>
          <a:xfrm>
            <a:off x="6617238" y="2067182"/>
            <a:ext cx="1622695" cy="7288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Sequence Events</a:t>
            </a:r>
          </a:p>
        </p:txBody>
      </p:sp>
      <p:sp>
        <p:nvSpPr>
          <p:cNvPr id="75" name="Rounded Rectangle 74">
            <a:extLst>
              <a:ext uri="{FF2B5EF4-FFF2-40B4-BE49-F238E27FC236}">
                <a16:creationId xmlns:a16="http://schemas.microsoft.com/office/drawing/2014/main" id="{EEC293F4-80EA-1966-F898-D2178647F8A1}"/>
              </a:ext>
            </a:extLst>
          </p:cNvPr>
          <p:cNvSpPr/>
          <p:nvPr/>
        </p:nvSpPr>
        <p:spPr>
          <a:xfrm>
            <a:off x="6742958" y="1177253"/>
            <a:ext cx="1424565" cy="6334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MDT Query</a:t>
            </a:r>
          </a:p>
        </p:txBody>
      </p:sp>
      <p:sp>
        <p:nvSpPr>
          <p:cNvPr id="76" name="Down Arrow 75">
            <a:extLst>
              <a:ext uri="{FF2B5EF4-FFF2-40B4-BE49-F238E27FC236}">
                <a16:creationId xmlns:a16="http://schemas.microsoft.com/office/drawing/2014/main" id="{62C5EB1D-7F02-2287-3CB1-3F1E47017FA9}"/>
              </a:ext>
            </a:extLst>
          </p:cNvPr>
          <p:cNvSpPr/>
          <p:nvPr/>
        </p:nvSpPr>
        <p:spPr>
          <a:xfrm>
            <a:off x="7147882" y="1693329"/>
            <a:ext cx="616688" cy="368595"/>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BA9CBBC-CD39-C01B-0649-FB2D43692DB9}"/>
              </a:ext>
            </a:extLst>
          </p:cNvPr>
          <p:cNvSpPr/>
          <p:nvPr/>
        </p:nvSpPr>
        <p:spPr>
          <a:xfrm>
            <a:off x="3546773" y="2775758"/>
            <a:ext cx="280815" cy="2316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03B0169-0A75-7381-1B7C-6F3FC02C2C73}"/>
              </a:ext>
            </a:extLst>
          </p:cNvPr>
          <p:cNvSpPr/>
          <p:nvPr/>
        </p:nvSpPr>
        <p:spPr>
          <a:xfrm>
            <a:off x="5445598" y="2722701"/>
            <a:ext cx="280815" cy="3298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2790AED-ECBC-7ECD-BDDA-03696BFB3E5C}"/>
              </a:ext>
            </a:extLst>
          </p:cNvPr>
          <p:cNvSpPr/>
          <p:nvPr/>
        </p:nvSpPr>
        <p:spPr>
          <a:xfrm>
            <a:off x="7288177" y="2725476"/>
            <a:ext cx="280815" cy="3270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525DE30-393C-ED36-A303-DB46200D9E6B}"/>
              </a:ext>
            </a:extLst>
          </p:cNvPr>
          <p:cNvSpPr/>
          <p:nvPr/>
        </p:nvSpPr>
        <p:spPr>
          <a:xfrm>
            <a:off x="2775367" y="2996612"/>
            <a:ext cx="4793625" cy="2605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a:extLst>
              <a:ext uri="{FF2B5EF4-FFF2-40B4-BE49-F238E27FC236}">
                <a16:creationId xmlns:a16="http://schemas.microsoft.com/office/drawing/2014/main" id="{3EE0A348-CF5F-AEED-5ED8-6BD87F834678}"/>
              </a:ext>
            </a:extLst>
          </p:cNvPr>
          <p:cNvSpPr/>
          <p:nvPr/>
        </p:nvSpPr>
        <p:spPr>
          <a:xfrm>
            <a:off x="2375969" y="4194000"/>
            <a:ext cx="987708" cy="499941"/>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lumMod val="95000"/>
                    <a:lumOff val="5000"/>
                  </a:schemeClr>
                </a:solidFill>
                <a:latin typeface="Arial" panose="020B0604020202020204" pitchFamily="34" charset="0"/>
                <a:cs typeface="Arial" panose="020B0604020202020204" pitchFamily="34" charset="0"/>
              </a:rPr>
              <a:t>Merge/Tag Data</a:t>
            </a:r>
          </a:p>
        </p:txBody>
      </p:sp>
      <p:sp>
        <p:nvSpPr>
          <p:cNvPr id="85" name="Rounded Rectangle 84">
            <a:extLst>
              <a:ext uri="{FF2B5EF4-FFF2-40B4-BE49-F238E27FC236}">
                <a16:creationId xmlns:a16="http://schemas.microsoft.com/office/drawing/2014/main" id="{0BEFCCCA-2E6F-3408-C74B-108052766765}"/>
              </a:ext>
            </a:extLst>
          </p:cNvPr>
          <p:cNvSpPr/>
          <p:nvPr/>
        </p:nvSpPr>
        <p:spPr>
          <a:xfrm>
            <a:off x="3474830" y="4096867"/>
            <a:ext cx="916540" cy="728829"/>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lumMod val="95000"/>
                    <a:lumOff val="5000"/>
                  </a:schemeClr>
                </a:solidFill>
                <a:latin typeface="Arial" panose="020B0604020202020204" pitchFamily="34" charset="0"/>
                <a:cs typeface="Arial" panose="020B0604020202020204" pitchFamily="34" charset="0"/>
              </a:rPr>
              <a:t>Unpack SPAM Argument Data</a:t>
            </a:r>
          </a:p>
        </p:txBody>
      </p:sp>
      <p:sp>
        <p:nvSpPr>
          <p:cNvPr id="86" name="Down Arrow 85">
            <a:extLst>
              <a:ext uri="{FF2B5EF4-FFF2-40B4-BE49-F238E27FC236}">
                <a16:creationId xmlns:a16="http://schemas.microsoft.com/office/drawing/2014/main" id="{7FBFF131-F9D7-4C4C-1029-FF1AABB9AA58}"/>
              </a:ext>
            </a:extLst>
          </p:cNvPr>
          <p:cNvSpPr/>
          <p:nvPr/>
        </p:nvSpPr>
        <p:spPr>
          <a:xfrm>
            <a:off x="2672025" y="3201214"/>
            <a:ext cx="439870" cy="981046"/>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a:extLst>
              <a:ext uri="{FF2B5EF4-FFF2-40B4-BE49-F238E27FC236}">
                <a16:creationId xmlns:a16="http://schemas.microsoft.com/office/drawing/2014/main" id="{B0BE90FB-65AB-25C1-71A9-15D948697559}"/>
              </a:ext>
            </a:extLst>
          </p:cNvPr>
          <p:cNvSpPr/>
          <p:nvPr/>
        </p:nvSpPr>
        <p:spPr>
          <a:xfrm>
            <a:off x="5627907" y="3955893"/>
            <a:ext cx="817139" cy="4233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SPAM Commands</a:t>
            </a:r>
          </a:p>
        </p:txBody>
      </p:sp>
      <p:sp>
        <p:nvSpPr>
          <p:cNvPr id="89" name="Rounded Rectangle 88">
            <a:extLst>
              <a:ext uri="{FF2B5EF4-FFF2-40B4-BE49-F238E27FC236}">
                <a16:creationId xmlns:a16="http://schemas.microsoft.com/office/drawing/2014/main" id="{F38943E0-1F9C-6C20-7658-7BD47C7B98E7}"/>
              </a:ext>
            </a:extLst>
          </p:cNvPr>
          <p:cNvSpPr/>
          <p:nvPr/>
        </p:nvSpPr>
        <p:spPr>
          <a:xfrm>
            <a:off x="4906234" y="3956172"/>
            <a:ext cx="658054" cy="4233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SPAM Scripts</a:t>
            </a:r>
          </a:p>
        </p:txBody>
      </p:sp>
      <p:sp>
        <p:nvSpPr>
          <p:cNvPr id="90" name="Rounded Rectangle 89">
            <a:extLst>
              <a:ext uri="{FF2B5EF4-FFF2-40B4-BE49-F238E27FC236}">
                <a16:creationId xmlns:a16="http://schemas.microsoft.com/office/drawing/2014/main" id="{713E2200-722D-FCA3-4ACD-1BC393960DC8}"/>
              </a:ext>
            </a:extLst>
          </p:cNvPr>
          <p:cNvSpPr/>
          <p:nvPr/>
        </p:nvSpPr>
        <p:spPr>
          <a:xfrm>
            <a:off x="6511317" y="3955663"/>
            <a:ext cx="817139" cy="4233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 Sequences</a:t>
            </a:r>
          </a:p>
        </p:txBody>
      </p:sp>
      <p:sp>
        <p:nvSpPr>
          <p:cNvPr id="91" name="Rounded Rectangle 90">
            <a:extLst>
              <a:ext uri="{FF2B5EF4-FFF2-40B4-BE49-F238E27FC236}">
                <a16:creationId xmlns:a16="http://schemas.microsoft.com/office/drawing/2014/main" id="{CB58903B-C9F6-F06F-1D6D-2F767C62386D}"/>
              </a:ext>
            </a:extLst>
          </p:cNvPr>
          <p:cNvSpPr/>
          <p:nvPr/>
        </p:nvSpPr>
        <p:spPr>
          <a:xfrm>
            <a:off x="7402220" y="3955893"/>
            <a:ext cx="913549" cy="4233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Margin SPAM Commands</a:t>
            </a:r>
          </a:p>
        </p:txBody>
      </p:sp>
      <p:sp>
        <p:nvSpPr>
          <p:cNvPr id="94" name="Rounded Rectangle 93">
            <a:extLst>
              <a:ext uri="{FF2B5EF4-FFF2-40B4-BE49-F238E27FC236}">
                <a16:creationId xmlns:a16="http://schemas.microsoft.com/office/drawing/2014/main" id="{B55E6E0E-E024-F0D4-FB30-4E19C86DCAF4}"/>
              </a:ext>
            </a:extLst>
          </p:cNvPr>
          <p:cNvSpPr/>
          <p:nvPr/>
        </p:nvSpPr>
        <p:spPr>
          <a:xfrm>
            <a:off x="4906233" y="4632843"/>
            <a:ext cx="817139" cy="4233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General Histogram</a:t>
            </a:r>
          </a:p>
        </p:txBody>
      </p:sp>
      <p:sp>
        <p:nvSpPr>
          <p:cNvPr id="95" name="Rounded Rectangle 94">
            <a:extLst>
              <a:ext uri="{FF2B5EF4-FFF2-40B4-BE49-F238E27FC236}">
                <a16:creationId xmlns:a16="http://schemas.microsoft.com/office/drawing/2014/main" id="{63AABF22-DB1D-5084-A901-1689FB3A46ED}"/>
              </a:ext>
            </a:extLst>
          </p:cNvPr>
          <p:cNvSpPr/>
          <p:nvPr/>
        </p:nvSpPr>
        <p:spPr>
          <a:xfrm>
            <a:off x="5782345" y="4624017"/>
            <a:ext cx="1302052" cy="4233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SPAM Commands + Argument Data</a:t>
            </a:r>
          </a:p>
        </p:txBody>
      </p:sp>
      <p:sp>
        <p:nvSpPr>
          <p:cNvPr id="96" name="Rounded Rectangle 95">
            <a:extLst>
              <a:ext uri="{FF2B5EF4-FFF2-40B4-BE49-F238E27FC236}">
                <a16:creationId xmlns:a16="http://schemas.microsoft.com/office/drawing/2014/main" id="{53780BE6-6BEE-405F-1F97-179FC98D65C3}"/>
              </a:ext>
            </a:extLst>
          </p:cNvPr>
          <p:cNvSpPr/>
          <p:nvPr/>
        </p:nvSpPr>
        <p:spPr>
          <a:xfrm>
            <a:off x="7131233" y="4623787"/>
            <a:ext cx="1184535" cy="4233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Sequence + Argument Data</a:t>
            </a:r>
          </a:p>
        </p:txBody>
      </p:sp>
      <p:sp>
        <p:nvSpPr>
          <p:cNvPr id="99" name="Rounded Rectangle 98">
            <a:extLst>
              <a:ext uri="{FF2B5EF4-FFF2-40B4-BE49-F238E27FC236}">
                <a16:creationId xmlns:a16="http://schemas.microsoft.com/office/drawing/2014/main" id="{10672DB9-340F-6390-DB44-CC8D12F07EFA}"/>
              </a:ext>
            </a:extLst>
          </p:cNvPr>
          <p:cNvSpPr/>
          <p:nvPr/>
        </p:nvSpPr>
        <p:spPr>
          <a:xfrm>
            <a:off x="4848798" y="3862041"/>
            <a:ext cx="155043" cy="208849"/>
          </a:xfrm>
          <a:prstGeom prst="roundRect">
            <a:avLst>
              <a:gd name="adj" fmla="val 44692"/>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latin typeface="Arial" panose="020B0604020202020204" pitchFamily="34" charset="0"/>
                <a:cs typeface="Arial" panose="020B0604020202020204" pitchFamily="34" charset="0"/>
              </a:rPr>
              <a:t>1</a:t>
            </a:r>
          </a:p>
        </p:txBody>
      </p:sp>
      <p:sp>
        <p:nvSpPr>
          <p:cNvPr id="100" name="Rounded Rectangle 99">
            <a:extLst>
              <a:ext uri="{FF2B5EF4-FFF2-40B4-BE49-F238E27FC236}">
                <a16:creationId xmlns:a16="http://schemas.microsoft.com/office/drawing/2014/main" id="{D97B7B4E-2FC9-FA15-E574-3755935DF3EC}"/>
              </a:ext>
            </a:extLst>
          </p:cNvPr>
          <p:cNvSpPr/>
          <p:nvPr/>
        </p:nvSpPr>
        <p:spPr>
          <a:xfrm>
            <a:off x="5572658" y="3852128"/>
            <a:ext cx="155043" cy="208849"/>
          </a:xfrm>
          <a:prstGeom prst="roundRect">
            <a:avLst>
              <a:gd name="adj" fmla="val 44692"/>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latin typeface="Arial" panose="020B0604020202020204" pitchFamily="34" charset="0"/>
                <a:cs typeface="Arial" panose="020B0604020202020204" pitchFamily="34" charset="0"/>
              </a:rPr>
              <a:t>2</a:t>
            </a:r>
          </a:p>
        </p:txBody>
      </p:sp>
      <p:sp>
        <p:nvSpPr>
          <p:cNvPr id="101" name="Rounded Rectangle 100">
            <a:extLst>
              <a:ext uri="{FF2B5EF4-FFF2-40B4-BE49-F238E27FC236}">
                <a16:creationId xmlns:a16="http://schemas.microsoft.com/office/drawing/2014/main" id="{6B132C23-1E7D-9C8C-F19C-80C2FED0DDC9}"/>
              </a:ext>
            </a:extLst>
          </p:cNvPr>
          <p:cNvSpPr/>
          <p:nvPr/>
        </p:nvSpPr>
        <p:spPr>
          <a:xfrm>
            <a:off x="6459947" y="3867826"/>
            <a:ext cx="155043" cy="208849"/>
          </a:xfrm>
          <a:prstGeom prst="roundRect">
            <a:avLst>
              <a:gd name="adj" fmla="val 44692"/>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latin typeface="Arial" panose="020B0604020202020204" pitchFamily="34" charset="0"/>
                <a:cs typeface="Arial" panose="020B0604020202020204" pitchFamily="34" charset="0"/>
              </a:rPr>
              <a:t>3</a:t>
            </a:r>
          </a:p>
        </p:txBody>
      </p:sp>
      <p:sp>
        <p:nvSpPr>
          <p:cNvPr id="102" name="Rounded Rectangle 101">
            <a:extLst>
              <a:ext uri="{FF2B5EF4-FFF2-40B4-BE49-F238E27FC236}">
                <a16:creationId xmlns:a16="http://schemas.microsoft.com/office/drawing/2014/main" id="{705918F9-1B92-ABC6-083C-848AE50BC012}"/>
              </a:ext>
            </a:extLst>
          </p:cNvPr>
          <p:cNvSpPr/>
          <p:nvPr/>
        </p:nvSpPr>
        <p:spPr>
          <a:xfrm>
            <a:off x="7351178" y="3858855"/>
            <a:ext cx="155043" cy="208849"/>
          </a:xfrm>
          <a:prstGeom prst="roundRect">
            <a:avLst>
              <a:gd name="adj" fmla="val 44692"/>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latin typeface="Arial" panose="020B0604020202020204" pitchFamily="34" charset="0"/>
                <a:cs typeface="Arial" panose="020B0604020202020204" pitchFamily="34" charset="0"/>
              </a:rPr>
              <a:t>4</a:t>
            </a:r>
          </a:p>
        </p:txBody>
      </p:sp>
      <p:sp>
        <p:nvSpPr>
          <p:cNvPr id="103" name="Rounded Rectangle 102">
            <a:extLst>
              <a:ext uri="{FF2B5EF4-FFF2-40B4-BE49-F238E27FC236}">
                <a16:creationId xmlns:a16="http://schemas.microsoft.com/office/drawing/2014/main" id="{280787EB-B761-89FF-8AAD-04CC98256CF4}"/>
              </a:ext>
            </a:extLst>
          </p:cNvPr>
          <p:cNvSpPr/>
          <p:nvPr/>
        </p:nvSpPr>
        <p:spPr>
          <a:xfrm>
            <a:off x="4844166" y="4558929"/>
            <a:ext cx="155043" cy="208849"/>
          </a:xfrm>
          <a:prstGeom prst="roundRect">
            <a:avLst>
              <a:gd name="adj" fmla="val 44692"/>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latin typeface="Arial" panose="020B0604020202020204" pitchFamily="34" charset="0"/>
                <a:cs typeface="Arial" panose="020B0604020202020204" pitchFamily="34" charset="0"/>
              </a:rPr>
              <a:t>5</a:t>
            </a:r>
          </a:p>
        </p:txBody>
      </p:sp>
      <p:cxnSp>
        <p:nvCxnSpPr>
          <p:cNvPr id="106" name="Straight Connector 105">
            <a:extLst>
              <a:ext uri="{FF2B5EF4-FFF2-40B4-BE49-F238E27FC236}">
                <a16:creationId xmlns:a16="http://schemas.microsoft.com/office/drawing/2014/main" id="{9DF7DB51-A6E5-DE68-8A31-45DA9C9EABFA}"/>
              </a:ext>
            </a:extLst>
          </p:cNvPr>
          <p:cNvCxnSpPr>
            <a:cxnSpLocks/>
          </p:cNvCxnSpPr>
          <p:nvPr/>
        </p:nvCxnSpPr>
        <p:spPr>
          <a:xfrm>
            <a:off x="5235261" y="4486964"/>
            <a:ext cx="2623733" cy="0"/>
          </a:xfrm>
          <a:prstGeom prst="line">
            <a:avLst/>
          </a:prstGeom>
        </p:spPr>
        <p:style>
          <a:lnRef idx="3">
            <a:schemeClr val="dk1"/>
          </a:lnRef>
          <a:fillRef idx="0">
            <a:schemeClr val="dk1"/>
          </a:fillRef>
          <a:effectRef idx="2">
            <a:schemeClr val="dk1"/>
          </a:effectRef>
          <a:fontRef idx="minor">
            <a:schemeClr val="tx1"/>
          </a:fontRef>
        </p:style>
      </p:cxnSp>
      <p:cxnSp>
        <p:nvCxnSpPr>
          <p:cNvPr id="115" name="Straight Arrow Connector 114">
            <a:extLst>
              <a:ext uri="{FF2B5EF4-FFF2-40B4-BE49-F238E27FC236}">
                <a16:creationId xmlns:a16="http://schemas.microsoft.com/office/drawing/2014/main" id="{E619A25F-4B18-6FBA-95F7-AB1759D1D8D1}"/>
              </a:ext>
            </a:extLst>
          </p:cNvPr>
          <p:cNvCxnSpPr>
            <a:cxnSpLocks/>
          </p:cNvCxnSpPr>
          <p:nvPr/>
        </p:nvCxnSpPr>
        <p:spPr>
          <a:xfrm flipH="1">
            <a:off x="5241533" y="4482750"/>
            <a:ext cx="595" cy="1354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3" name="Rounded Rectangle 122">
            <a:extLst>
              <a:ext uri="{FF2B5EF4-FFF2-40B4-BE49-F238E27FC236}">
                <a16:creationId xmlns:a16="http://schemas.microsoft.com/office/drawing/2014/main" id="{CA008165-6478-312C-D68D-184A3D57B2FD}"/>
              </a:ext>
            </a:extLst>
          </p:cNvPr>
          <p:cNvSpPr/>
          <p:nvPr/>
        </p:nvSpPr>
        <p:spPr>
          <a:xfrm>
            <a:off x="6433371" y="5080845"/>
            <a:ext cx="1253253" cy="320675"/>
          </a:xfrm>
          <a:prstGeom prst="roundRect">
            <a:avLst>
              <a:gd name="adj" fmla="val 44692"/>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b="1" dirty="0">
                <a:latin typeface="Arial" panose="020B0604020202020204" pitchFamily="34" charset="0"/>
                <a:cs typeface="Arial" panose="020B0604020202020204" pitchFamily="34" charset="0"/>
              </a:rPr>
              <a:t>Multiple Plots… depends on Motor</a:t>
            </a:r>
          </a:p>
        </p:txBody>
      </p:sp>
    </p:spTree>
    <p:extLst>
      <p:ext uri="{BB962C8B-B14F-4D97-AF65-F5344CB8AC3E}">
        <p14:creationId xmlns:p14="http://schemas.microsoft.com/office/powerpoint/2010/main" val="289452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lstStyle/>
          <a:p>
            <a:r>
              <a:rPr lang="en-US" sz="2000" b="1" dirty="0"/>
              <a:t>Developing the Notebook</a:t>
            </a:r>
          </a:p>
          <a:p>
            <a:pPr lvl="1">
              <a:lnSpc>
                <a:spcPct val="100000"/>
              </a:lnSpc>
            </a:pPr>
            <a:r>
              <a:rPr lang="en-US" sz="1700" dirty="0"/>
              <a:t>Began by using notebook template</a:t>
            </a:r>
          </a:p>
          <a:p>
            <a:pPr lvl="1">
              <a:lnSpc>
                <a:spcPct val="100000"/>
              </a:lnSpc>
            </a:pPr>
            <a:r>
              <a:rPr lang="en-US" sz="1700" dirty="0"/>
              <a:t>Would determine classification levels achievable per motor</a:t>
            </a:r>
          </a:p>
          <a:p>
            <a:pPr lvl="1">
              <a:lnSpc>
                <a:spcPct val="100000"/>
              </a:lnSpc>
            </a:pPr>
            <a:r>
              <a:rPr lang="en-US" sz="1700" dirty="0"/>
              <a:t>Seek to reduce distributions to the lowest level classification</a:t>
            </a:r>
          </a:p>
          <a:p>
            <a:pPr lvl="1">
              <a:lnSpc>
                <a:spcPct val="100000"/>
              </a:lnSpc>
            </a:pPr>
            <a:r>
              <a:rPr lang="en-US" sz="1700" dirty="0"/>
              <a:t>Explore multiple associated metrics (sequence, </a:t>
            </a:r>
            <a:r>
              <a:rPr lang="en-US" sz="1700" dirty="0" err="1"/>
              <a:t>cmd</a:t>
            </a:r>
            <a:r>
              <a:rPr lang="en-US" sz="1700" dirty="0"/>
              <a:t>, </a:t>
            </a:r>
            <a:r>
              <a:rPr lang="en-US" sz="1700" dirty="0" err="1"/>
              <a:t>linear_rate</a:t>
            </a:r>
            <a:r>
              <a:rPr lang="en-US" sz="1700" dirty="0"/>
              <a:t>,…)</a:t>
            </a:r>
          </a:p>
          <a:p>
            <a:r>
              <a:rPr lang="en-US" sz="2000" b="1" dirty="0"/>
              <a:t>Utilizing the Notebook</a:t>
            </a:r>
          </a:p>
          <a:p>
            <a:pPr lvl="1">
              <a:lnSpc>
                <a:spcPct val="100000"/>
              </a:lnSpc>
            </a:pPr>
            <a:r>
              <a:rPr lang="en-US" sz="1700" dirty="0"/>
              <a:t>Anomalous Points necessitated analysis!</a:t>
            </a:r>
          </a:p>
          <a:p>
            <a:pPr lvl="1">
              <a:lnSpc>
                <a:spcPct val="100000"/>
              </a:lnSpc>
            </a:pPr>
            <a:r>
              <a:rPr lang="en-US" sz="1700" dirty="0"/>
              <a:t>Consult SNC tweets, CACHER reports, and status reports for background</a:t>
            </a:r>
          </a:p>
          <a:p>
            <a:pPr lvl="1">
              <a:lnSpc>
                <a:spcPct val="100000"/>
              </a:lnSpc>
            </a:pPr>
            <a:r>
              <a:rPr lang="en-US" sz="1700" dirty="0"/>
              <a:t>Visualizing and comparing current profiles using </a:t>
            </a:r>
            <a:r>
              <a:rPr lang="en-US" sz="1700" dirty="0" err="1"/>
              <a:t>ChannelViewer</a:t>
            </a:r>
            <a:r>
              <a:rPr lang="en-US" sz="1700" dirty="0"/>
              <a:t>, </a:t>
            </a:r>
            <a:r>
              <a:rPr lang="en-US" sz="1700" dirty="0" err="1"/>
              <a:t>Melpy</a:t>
            </a:r>
            <a:r>
              <a:rPr lang="en-US" sz="1700" dirty="0"/>
              <a:t>, or MDT</a:t>
            </a:r>
          </a:p>
          <a:p>
            <a:pPr lvl="1">
              <a:lnSpc>
                <a:spcPct val="100000"/>
              </a:lnSpc>
            </a:pPr>
            <a:r>
              <a:rPr lang="en-US" sz="1700" dirty="0"/>
              <a:t>Consult SMEs for additional context</a:t>
            </a:r>
          </a:p>
          <a:p>
            <a:pPr lvl="1">
              <a:lnSpc>
                <a:spcPct val="100000"/>
              </a:lnSpc>
            </a:pPr>
            <a:r>
              <a:rPr lang="en-US" sz="1700" dirty="0"/>
              <a:t>Document anomalies on the Individualized Motor Trending wiki page</a:t>
            </a:r>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Motor Current Notebook Utilization</a:t>
            </a:r>
          </a:p>
        </p:txBody>
      </p:sp>
    </p:spTree>
    <p:extLst>
      <p:ext uri="{BB962C8B-B14F-4D97-AF65-F5344CB8AC3E}">
        <p14:creationId xmlns:p14="http://schemas.microsoft.com/office/powerpoint/2010/main" val="1555874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lstStyle/>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Example: Core Break Lock Out (CBLO)</a:t>
            </a:r>
          </a:p>
        </p:txBody>
      </p:sp>
      <p:pic>
        <p:nvPicPr>
          <p:cNvPr id="5" name="Picture 4">
            <a:extLst>
              <a:ext uri="{FF2B5EF4-FFF2-40B4-BE49-F238E27FC236}">
                <a16:creationId xmlns:a16="http://schemas.microsoft.com/office/drawing/2014/main" id="{661C6395-5A09-D5F5-1AFE-40D1A3CE292D}"/>
              </a:ext>
            </a:extLst>
          </p:cNvPr>
          <p:cNvPicPr>
            <a:picLocks noChangeAspect="1"/>
          </p:cNvPicPr>
          <p:nvPr/>
        </p:nvPicPr>
        <p:blipFill>
          <a:blip r:embed="rId3"/>
          <a:stretch>
            <a:fillRect/>
          </a:stretch>
        </p:blipFill>
        <p:spPr>
          <a:xfrm>
            <a:off x="4646120" y="993866"/>
            <a:ext cx="4392375" cy="2047184"/>
          </a:xfrm>
          <a:prstGeom prst="rect">
            <a:avLst/>
          </a:prstGeom>
        </p:spPr>
      </p:pic>
      <p:pic>
        <p:nvPicPr>
          <p:cNvPr id="6" name="Picture 5">
            <a:extLst>
              <a:ext uri="{FF2B5EF4-FFF2-40B4-BE49-F238E27FC236}">
                <a16:creationId xmlns:a16="http://schemas.microsoft.com/office/drawing/2014/main" id="{9F607C6F-58C0-0E87-4A38-6653F7828F69}"/>
              </a:ext>
            </a:extLst>
          </p:cNvPr>
          <p:cNvPicPr>
            <a:picLocks noChangeAspect="1"/>
          </p:cNvPicPr>
          <p:nvPr/>
        </p:nvPicPr>
        <p:blipFill>
          <a:blip r:embed="rId4"/>
          <a:stretch>
            <a:fillRect/>
          </a:stretch>
        </p:blipFill>
        <p:spPr>
          <a:xfrm>
            <a:off x="-4756" y="3067721"/>
            <a:ext cx="4500379" cy="2685779"/>
          </a:xfrm>
          <a:prstGeom prst="rect">
            <a:avLst/>
          </a:prstGeom>
        </p:spPr>
      </p:pic>
      <p:pic>
        <p:nvPicPr>
          <p:cNvPr id="4" name="Picture 3">
            <a:extLst>
              <a:ext uri="{FF2B5EF4-FFF2-40B4-BE49-F238E27FC236}">
                <a16:creationId xmlns:a16="http://schemas.microsoft.com/office/drawing/2014/main" id="{7C1C835D-3BB6-08DE-A2EC-36D34D8FEA1A}"/>
              </a:ext>
            </a:extLst>
          </p:cNvPr>
          <p:cNvPicPr>
            <a:picLocks noChangeAspect="1"/>
          </p:cNvPicPr>
          <p:nvPr/>
        </p:nvPicPr>
        <p:blipFill>
          <a:blip r:embed="rId5"/>
          <a:stretch>
            <a:fillRect/>
          </a:stretch>
        </p:blipFill>
        <p:spPr>
          <a:xfrm>
            <a:off x="0" y="1014754"/>
            <a:ext cx="4646121" cy="2140143"/>
          </a:xfrm>
          <a:prstGeom prst="rect">
            <a:avLst/>
          </a:prstGeom>
        </p:spPr>
      </p:pic>
      <p:pic>
        <p:nvPicPr>
          <p:cNvPr id="7" name="Picture 6">
            <a:extLst>
              <a:ext uri="{FF2B5EF4-FFF2-40B4-BE49-F238E27FC236}">
                <a16:creationId xmlns:a16="http://schemas.microsoft.com/office/drawing/2014/main" id="{2A91BF35-7B79-A713-A664-79150F4A1B05}"/>
              </a:ext>
            </a:extLst>
          </p:cNvPr>
          <p:cNvPicPr>
            <a:picLocks noChangeAspect="1"/>
          </p:cNvPicPr>
          <p:nvPr/>
        </p:nvPicPr>
        <p:blipFill rotWithShape="1">
          <a:blip r:embed="rId6"/>
          <a:srcRect l="1" r="147"/>
          <a:stretch/>
        </p:blipFill>
        <p:spPr>
          <a:xfrm>
            <a:off x="4418623" y="3038846"/>
            <a:ext cx="4912102" cy="2673950"/>
          </a:xfrm>
          <a:prstGeom prst="rect">
            <a:avLst/>
          </a:prstGeom>
        </p:spPr>
      </p:pic>
    </p:spTree>
    <p:extLst>
      <p:ext uri="{BB962C8B-B14F-4D97-AF65-F5344CB8AC3E}">
        <p14:creationId xmlns:p14="http://schemas.microsoft.com/office/powerpoint/2010/main" val="4132049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lstStyle/>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Core Break Lock Out (CBLO)</a:t>
            </a:r>
          </a:p>
        </p:txBody>
      </p:sp>
      <p:pic>
        <p:nvPicPr>
          <p:cNvPr id="10" name="Picture 9">
            <a:extLst>
              <a:ext uri="{FF2B5EF4-FFF2-40B4-BE49-F238E27FC236}">
                <a16:creationId xmlns:a16="http://schemas.microsoft.com/office/drawing/2014/main" id="{067AFDBF-CE36-700F-F8AE-D2CCD8AF8B06}"/>
              </a:ext>
            </a:extLst>
          </p:cNvPr>
          <p:cNvPicPr>
            <a:picLocks noChangeAspect="1"/>
          </p:cNvPicPr>
          <p:nvPr/>
        </p:nvPicPr>
        <p:blipFill>
          <a:blip r:embed="rId3"/>
          <a:stretch>
            <a:fillRect/>
          </a:stretch>
        </p:blipFill>
        <p:spPr>
          <a:xfrm>
            <a:off x="2508428" y="1100681"/>
            <a:ext cx="3968994" cy="3017550"/>
          </a:xfrm>
          <a:prstGeom prst="rect">
            <a:avLst/>
          </a:prstGeom>
        </p:spPr>
      </p:pic>
      <p:pic>
        <p:nvPicPr>
          <p:cNvPr id="11" name="Picture 10">
            <a:extLst>
              <a:ext uri="{FF2B5EF4-FFF2-40B4-BE49-F238E27FC236}">
                <a16:creationId xmlns:a16="http://schemas.microsoft.com/office/drawing/2014/main" id="{519F4163-A0DC-04A8-AF00-DB0657BCF568}"/>
              </a:ext>
            </a:extLst>
          </p:cNvPr>
          <p:cNvPicPr>
            <a:picLocks noChangeAspect="1"/>
          </p:cNvPicPr>
          <p:nvPr/>
        </p:nvPicPr>
        <p:blipFill>
          <a:blip r:embed="rId4"/>
          <a:stretch>
            <a:fillRect/>
          </a:stretch>
        </p:blipFill>
        <p:spPr>
          <a:xfrm>
            <a:off x="258147" y="1100681"/>
            <a:ext cx="2317839" cy="1992528"/>
          </a:xfrm>
          <a:prstGeom prst="rect">
            <a:avLst/>
          </a:prstGeom>
        </p:spPr>
      </p:pic>
      <p:pic>
        <p:nvPicPr>
          <p:cNvPr id="12" name="Picture 11">
            <a:extLst>
              <a:ext uri="{FF2B5EF4-FFF2-40B4-BE49-F238E27FC236}">
                <a16:creationId xmlns:a16="http://schemas.microsoft.com/office/drawing/2014/main" id="{384145DE-548E-CB30-DD67-591BAB7525DA}"/>
              </a:ext>
            </a:extLst>
          </p:cNvPr>
          <p:cNvPicPr>
            <a:picLocks noChangeAspect="1"/>
          </p:cNvPicPr>
          <p:nvPr/>
        </p:nvPicPr>
        <p:blipFill>
          <a:blip r:embed="rId5"/>
          <a:stretch>
            <a:fillRect/>
          </a:stretch>
        </p:blipFill>
        <p:spPr>
          <a:xfrm>
            <a:off x="258148" y="3095393"/>
            <a:ext cx="2250660" cy="2025925"/>
          </a:xfrm>
          <a:prstGeom prst="rect">
            <a:avLst/>
          </a:prstGeom>
        </p:spPr>
      </p:pic>
      <p:pic>
        <p:nvPicPr>
          <p:cNvPr id="14" name="Picture 13">
            <a:extLst>
              <a:ext uri="{FF2B5EF4-FFF2-40B4-BE49-F238E27FC236}">
                <a16:creationId xmlns:a16="http://schemas.microsoft.com/office/drawing/2014/main" id="{320A34E0-B8F3-73CB-CA43-C39C5E5F2FF2}"/>
              </a:ext>
            </a:extLst>
          </p:cNvPr>
          <p:cNvPicPr>
            <a:picLocks noChangeAspect="1"/>
          </p:cNvPicPr>
          <p:nvPr/>
        </p:nvPicPr>
        <p:blipFill>
          <a:blip r:embed="rId6"/>
          <a:stretch>
            <a:fillRect/>
          </a:stretch>
        </p:blipFill>
        <p:spPr>
          <a:xfrm>
            <a:off x="2508428" y="4082183"/>
            <a:ext cx="3968994" cy="1235854"/>
          </a:xfrm>
          <a:prstGeom prst="rect">
            <a:avLst/>
          </a:prstGeom>
        </p:spPr>
      </p:pic>
      <p:pic>
        <p:nvPicPr>
          <p:cNvPr id="15" name="Picture 14">
            <a:extLst>
              <a:ext uri="{FF2B5EF4-FFF2-40B4-BE49-F238E27FC236}">
                <a16:creationId xmlns:a16="http://schemas.microsoft.com/office/drawing/2014/main" id="{26DD9DD2-DC1B-7B4C-5913-AD306B0C6B41}"/>
              </a:ext>
            </a:extLst>
          </p:cNvPr>
          <p:cNvPicPr>
            <a:picLocks noChangeAspect="1"/>
          </p:cNvPicPr>
          <p:nvPr/>
        </p:nvPicPr>
        <p:blipFill>
          <a:blip r:embed="rId7"/>
          <a:stretch>
            <a:fillRect/>
          </a:stretch>
        </p:blipFill>
        <p:spPr>
          <a:xfrm>
            <a:off x="6477422" y="1100681"/>
            <a:ext cx="2529948" cy="1421245"/>
          </a:xfrm>
          <a:prstGeom prst="rect">
            <a:avLst/>
          </a:prstGeom>
        </p:spPr>
      </p:pic>
      <p:pic>
        <p:nvPicPr>
          <p:cNvPr id="16" name="Picture 15">
            <a:extLst>
              <a:ext uri="{FF2B5EF4-FFF2-40B4-BE49-F238E27FC236}">
                <a16:creationId xmlns:a16="http://schemas.microsoft.com/office/drawing/2014/main" id="{9828D682-C46B-4CF2-258D-9611CB2898A8}"/>
              </a:ext>
            </a:extLst>
          </p:cNvPr>
          <p:cNvPicPr>
            <a:picLocks noChangeAspect="1"/>
          </p:cNvPicPr>
          <p:nvPr/>
        </p:nvPicPr>
        <p:blipFill>
          <a:blip r:embed="rId8"/>
          <a:stretch>
            <a:fillRect/>
          </a:stretch>
        </p:blipFill>
        <p:spPr>
          <a:xfrm>
            <a:off x="6477422" y="2531615"/>
            <a:ext cx="2529948" cy="1293608"/>
          </a:xfrm>
          <a:prstGeom prst="rect">
            <a:avLst/>
          </a:prstGeom>
        </p:spPr>
      </p:pic>
      <p:pic>
        <p:nvPicPr>
          <p:cNvPr id="17" name="Picture 16">
            <a:extLst>
              <a:ext uri="{FF2B5EF4-FFF2-40B4-BE49-F238E27FC236}">
                <a16:creationId xmlns:a16="http://schemas.microsoft.com/office/drawing/2014/main" id="{4D5E6C3A-CB09-EFDE-83D4-931A5793C2ED}"/>
              </a:ext>
            </a:extLst>
          </p:cNvPr>
          <p:cNvPicPr>
            <a:picLocks noChangeAspect="1"/>
          </p:cNvPicPr>
          <p:nvPr/>
        </p:nvPicPr>
        <p:blipFill>
          <a:blip r:embed="rId9"/>
          <a:stretch>
            <a:fillRect/>
          </a:stretch>
        </p:blipFill>
        <p:spPr>
          <a:xfrm>
            <a:off x="6379484" y="3832858"/>
            <a:ext cx="2627886" cy="1485179"/>
          </a:xfrm>
          <a:prstGeom prst="rect">
            <a:avLst/>
          </a:prstGeom>
        </p:spPr>
      </p:pic>
    </p:spTree>
    <p:extLst>
      <p:ext uri="{BB962C8B-B14F-4D97-AF65-F5344CB8AC3E}">
        <p14:creationId xmlns:p14="http://schemas.microsoft.com/office/powerpoint/2010/main" val="1181422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69904" y="1081323"/>
            <a:ext cx="3072081" cy="3999419"/>
          </a:xfrm>
        </p:spPr>
        <p:txBody>
          <a:bodyPr/>
          <a:lstStyle/>
          <a:p>
            <a:pPr>
              <a:lnSpc>
                <a:spcPct val="100000"/>
              </a:lnSpc>
            </a:pPr>
            <a:r>
              <a:rPr lang="en-US" sz="1700" dirty="0"/>
              <a:t>Instances of stale current telemetry and idling periods</a:t>
            </a:r>
          </a:p>
          <a:p>
            <a:pPr>
              <a:lnSpc>
                <a:spcPct val="100000"/>
              </a:lnSpc>
            </a:pPr>
            <a:r>
              <a:rPr lang="en-US" sz="1700" dirty="0"/>
              <a:t>Led to updates in RO Events for the running current fields</a:t>
            </a:r>
          </a:p>
          <a:p>
            <a:pPr>
              <a:lnSpc>
                <a:spcPct val="100000"/>
              </a:lnSpc>
            </a:pPr>
            <a:r>
              <a:rPr lang="en-US" sz="1700" dirty="0"/>
              <a:t>Running fields were updated to filter out data whenever a motor’s rate is zero</a:t>
            </a:r>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Core Break Lock Out (CBLO)</a:t>
            </a:r>
          </a:p>
        </p:txBody>
      </p:sp>
      <p:pic>
        <p:nvPicPr>
          <p:cNvPr id="5" name="Picture 4">
            <a:extLst>
              <a:ext uri="{FF2B5EF4-FFF2-40B4-BE49-F238E27FC236}">
                <a16:creationId xmlns:a16="http://schemas.microsoft.com/office/drawing/2014/main" id="{CFB177C2-D627-1075-713A-A9A6FAAB3E56}"/>
              </a:ext>
            </a:extLst>
          </p:cNvPr>
          <p:cNvPicPr>
            <a:picLocks noChangeAspect="1"/>
          </p:cNvPicPr>
          <p:nvPr/>
        </p:nvPicPr>
        <p:blipFill>
          <a:blip r:embed="rId3"/>
          <a:stretch>
            <a:fillRect/>
          </a:stretch>
        </p:blipFill>
        <p:spPr>
          <a:xfrm>
            <a:off x="3541986" y="1458848"/>
            <a:ext cx="5380662" cy="3351692"/>
          </a:xfrm>
          <a:prstGeom prst="rect">
            <a:avLst/>
          </a:prstGeom>
        </p:spPr>
      </p:pic>
      <p:sp>
        <p:nvSpPr>
          <p:cNvPr id="8" name="Rectangle 7">
            <a:extLst>
              <a:ext uri="{FF2B5EF4-FFF2-40B4-BE49-F238E27FC236}">
                <a16:creationId xmlns:a16="http://schemas.microsoft.com/office/drawing/2014/main" id="{FB50C22B-7BA8-DC31-DCBE-5F5DFDF603E1}"/>
              </a:ext>
            </a:extLst>
          </p:cNvPr>
          <p:cNvSpPr/>
          <p:nvPr/>
        </p:nvSpPr>
        <p:spPr>
          <a:xfrm>
            <a:off x="5667585" y="2385310"/>
            <a:ext cx="350966" cy="170700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1DF597-6431-C0CD-7618-5C97D0EE86C8}"/>
              </a:ext>
            </a:extLst>
          </p:cNvPr>
          <p:cNvSpPr/>
          <p:nvPr/>
        </p:nvSpPr>
        <p:spPr>
          <a:xfrm>
            <a:off x="8144150" y="2385309"/>
            <a:ext cx="350966" cy="170700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5E83EF-FEC2-3D66-0181-803EE925DED9}"/>
              </a:ext>
            </a:extLst>
          </p:cNvPr>
          <p:cNvSpPr txBox="1"/>
          <p:nvPr/>
        </p:nvSpPr>
        <p:spPr>
          <a:xfrm>
            <a:off x="5393696" y="2051221"/>
            <a:ext cx="124971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Not GAZ Cals!</a:t>
            </a:r>
          </a:p>
        </p:txBody>
      </p:sp>
      <p:sp>
        <p:nvSpPr>
          <p:cNvPr id="11" name="TextBox 10">
            <a:extLst>
              <a:ext uri="{FF2B5EF4-FFF2-40B4-BE49-F238E27FC236}">
                <a16:creationId xmlns:a16="http://schemas.microsoft.com/office/drawing/2014/main" id="{ABB5F884-5D64-C94C-1A3F-F12D5AED9DB1}"/>
              </a:ext>
            </a:extLst>
          </p:cNvPr>
          <p:cNvSpPr txBox="1"/>
          <p:nvPr/>
        </p:nvSpPr>
        <p:spPr>
          <a:xfrm>
            <a:off x="4618172" y="3661718"/>
            <a:ext cx="124971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Rate is at zero!</a:t>
            </a:r>
          </a:p>
        </p:txBody>
      </p:sp>
    </p:spTree>
    <p:extLst>
      <p:ext uri="{BB962C8B-B14F-4D97-AF65-F5344CB8AC3E}">
        <p14:creationId xmlns:p14="http://schemas.microsoft.com/office/powerpoint/2010/main" val="3288509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69905" y="1081323"/>
            <a:ext cx="4291282" cy="3999419"/>
          </a:xfrm>
        </p:spPr>
        <p:txBody>
          <a:bodyPr/>
          <a:lstStyle/>
          <a:p>
            <a:pPr marL="342900" lvl="1" indent="0">
              <a:buNone/>
            </a:pPr>
            <a:endParaRPr lang="en-US" i="1"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Core Break Lock Out (CBLO)</a:t>
            </a:r>
          </a:p>
        </p:txBody>
      </p:sp>
      <p:pic>
        <p:nvPicPr>
          <p:cNvPr id="4" name="Picture 3">
            <a:extLst>
              <a:ext uri="{FF2B5EF4-FFF2-40B4-BE49-F238E27FC236}">
                <a16:creationId xmlns:a16="http://schemas.microsoft.com/office/drawing/2014/main" id="{1557E34D-B958-19B9-85C5-C2885A9101E8}"/>
              </a:ext>
            </a:extLst>
          </p:cNvPr>
          <p:cNvPicPr>
            <a:picLocks noChangeAspect="1"/>
          </p:cNvPicPr>
          <p:nvPr/>
        </p:nvPicPr>
        <p:blipFill>
          <a:blip r:embed="rId3"/>
          <a:stretch>
            <a:fillRect/>
          </a:stretch>
        </p:blipFill>
        <p:spPr>
          <a:xfrm>
            <a:off x="1341383" y="1072348"/>
            <a:ext cx="6461234" cy="4303633"/>
          </a:xfrm>
          <a:prstGeom prst="rect">
            <a:avLst/>
          </a:prstGeom>
        </p:spPr>
      </p:pic>
      <p:sp>
        <p:nvSpPr>
          <p:cNvPr id="6" name="TextBox 5">
            <a:extLst>
              <a:ext uri="{FF2B5EF4-FFF2-40B4-BE49-F238E27FC236}">
                <a16:creationId xmlns:a16="http://schemas.microsoft.com/office/drawing/2014/main" id="{9A799836-B506-9130-B4AF-E5B32FD588F8}"/>
              </a:ext>
            </a:extLst>
          </p:cNvPr>
          <p:cNvSpPr txBox="1"/>
          <p:nvPr/>
        </p:nvSpPr>
        <p:spPr>
          <a:xfrm>
            <a:off x="3364368" y="1081323"/>
            <a:ext cx="1712957"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Data points removed, shape from interpolation</a:t>
            </a:r>
          </a:p>
        </p:txBody>
      </p:sp>
      <p:sp>
        <p:nvSpPr>
          <p:cNvPr id="7" name="Rectangle 6">
            <a:extLst>
              <a:ext uri="{FF2B5EF4-FFF2-40B4-BE49-F238E27FC236}">
                <a16:creationId xmlns:a16="http://schemas.microsoft.com/office/drawing/2014/main" id="{8CAFF03D-627D-153E-9BC3-9600861F5570}"/>
              </a:ext>
            </a:extLst>
          </p:cNvPr>
          <p:cNvSpPr/>
          <p:nvPr/>
        </p:nvSpPr>
        <p:spPr>
          <a:xfrm>
            <a:off x="3715966" y="1526134"/>
            <a:ext cx="504880" cy="339606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34DDD5-D03D-C664-43E3-4AB8BE3E3DB6}"/>
              </a:ext>
            </a:extLst>
          </p:cNvPr>
          <p:cNvSpPr/>
          <p:nvPr/>
        </p:nvSpPr>
        <p:spPr>
          <a:xfrm>
            <a:off x="6883330" y="1383000"/>
            <a:ext cx="504880" cy="353919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231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54910" y="1234299"/>
            <a:ext cx="4102100" cy="3999419"/>
          </a:xfrm>
        </p:spPr>
        <p:txBody>
          <a:bodyPr/>
          <a:lstStyle/>
          <a:p>
            <a:pPr lvl="1"/>
            <a:endParaRPr lang="en-US" sz="1400" dirty="0"/>
          </a:p>
          <a:p>
            <a:pPr marL="342900" lvl="1" indent="0">
              <a:buNone/>
            </a:pPr>
            <a:endParaRPr lang="en-US" sz="1400" dirty="0"/>
          </a:p>
          <a:p>
            <a:pPr marL="342900" lvl="1" indent="0">
              <a:buNone/>
            </a:pPr>
            <a:endParaRPr lang="en-US" sz="1400" dirty="0"/>
          </a:p>
          <a:p>
            <a:pPr marL="342900" lvl="1" indent="0">
              <a:buNone/>
            </a:pPr>
            <a:endParaRPr lang="en-US" sz="1400" dirty="0"/>
          </a:p>
          <a:p>
            <a:pPr marL="342900" lvl="1" indent="0">
              <a:buNone/>
            </a:pPr>
            <a:endParaRPr lang="en-US" sz="1400" dirty="0"/>
          </a:p>
          <a:p>
            <a:pPr marL="342900" lvl="1" indent="0">
              <a:buNone/>
            </a:pPr>
            <a:endParaRPr lang="en-US" sz="1400" dirty="0"/>
          </a:p>
          <a:p>
            <a:pPr marL="342900" lvl="1" indent="0">
              <a:buNone/>
            </a:pPr>
            <a:endParaRPr lang="en-US" sz="1400" dirty="0"/>
          </a:p>
          <a:p>
            <a:pPr marL="342900" lvl="1" indent="0">
              <a:buNone/>
            </a:pPr>
            <a:endParaRPr lang="en-US" sz="1400" dirty="0"/>
          </a:p>
          <a:p>
            <a:r>
              <a:rPr lang="en-US" sz="1600" dirty="0"/>
              <a:t>The Sealing Station is comprised of the </a:t>
            </a:r>
            <a:r>
              <a:rPr lang="en-US" sz="1600" u="sng" dirty="0"/>
              <a:t>Tube </a:t>
            </a:r>
            <a:r>
              <a:rPr lang="en-US" sz="1600" dirty="0"/>
              <a:t>Sealing and </a:t>
            </a:r>
            <a:r>
              <a:rPr lang="en-US" sz="1600" u="sng" dirty="0"/>
              <a:t>Tube Dropoff</a:t>
            </a:r>
            <a:r>
              <a:rPr lang="en-US" sz="1600" dirty="0"/>
              <a:t> actuators</a:t>
            </a:r>
          </a:p>
          <a:p>
            <a:r>
              <a:rPr lang="en-US" sz="1600" dirty="0"/>
              <a:t>Responsible for the sealing of all sample tubes </a:t>
            </a:r>
          </a:p>
          <a:p>
            <a:r>
              <a:rPr lang="en-US" sz="1600" dirty="0"/>
              <a:t>Anomalous grouping of datapoints for SCS_ACA_ACTIVATE_SEAL</a:t>
            </a:r>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Sealing Station Notebooks</a:t>
            </a:r>
          </a:p>
        </p:txBody>
      </p:sp>
      <p:pic>
        <p:nvPicPr>
          <p:cNvPr id="5" name="Picture 4">
            <a:extLst>
              <a:ext uri="{FF2B5EF4-FFF2-40B4-BE49-F238E27FC236}">
                <a16:creationId xmlns:a16="http://schemas.microsoft.com/office/drawing/2014/main" id="{CA410AEE-BB9C-280C-D10C-FD9C3F2B3811}"/>
              </a:ext>
            </a:extLst>
          </p:cNvPr>
          <p:cNvPicPr>
            <a:picLocks noChangeAspect="1"/>
          </p:cNvPicPr>
          <p:nvPr/>
        </p:nvPicPr>
        <p:blipFill>
          <a:blip r:embed="rId3"/>
          <a:stretch>
            <a:fillRect/>
          </a:stretch>
        </p:blipFill>
        <p:spPr>
          <a:xfrm>
            <a:off x="4483429" y="1611310"/>
            <a:ext cx="4426693" cy="3032590"/>
          </a:xfrm>
          <a:prstGeom prst="rect">
            <a:avLst/>
          </a:prstGeom>
        </p:spPr>
      </p:pic>
      <p:sp>
        <p:nvSpPr>
          <p:cNvPr id="7" name="Oval 6">
            <a:extLst>
              <a:ext uri="{FF2B5EF4-FFF2-40B4-BE49-F238E27FC236}">
                <a16:creationId xmlns:a16="http://schemas.microsoft.com/office/drawing/2014/main" id="{FAC3DD9A-98E4-EFF7-40C5-0C68CCDF84BD}"/>
              </a:ext>
            </a:extLst>
          </p:cNvPr>
          <p:cNvSpPr/>
          <p:nvPr/>
        </p:nvSpPr>
        <p:spPr>
          <a:xfrm rot="435505">
            <a:off x="6168548" y="3171198"/>
            <a:ext cx="493600" cy="11683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609C10F6-D51D-CDC2-AAFB-28F4D3D3A473}"/>
              </a:ext>
            </a:extLst>
          </p:cNvPr>
          <p:cNvPicPr>
            <a:picLocks noChangeAspect="1"/>
          </p:cNvPicPr>
          <p:nvPr/>
        </p:nvPicPr>
        <p:blipFill>
          <a:blip r:embed="rId4"/>
          <a:stretch>
            <a:fillRect/>
          </a:stretch>
        </p:blipFill>
        <p:spPr>
          <a:xfrm>
            <a:off x="563343" y="1094283"/>
            <a:ext cx="2932217" cy="2139726"/>
          </a:xfrm>
          <a:prstGeom prst="rect">
            <a:avLst/>
          </a:prstGeom>
        </p:spPr>
      </p:pic>
    </p:spTree>
    <p:extLst>
      <p:ext uri="{BB962C8B-B14F-4D97-AF65-F5344CB8AC3E}">
        <p14:creationId xmlns:p14="http://schemas.microsoft.com/office/powerpoint/2010/main" val="1973559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69900" y="1048080"/>
            <a:ext cx="3582995" cy="4103626"/>
          </a:xfrm>
        </p:spPr>
        <p:txBody>
          <a:bodyPr/>
          <a:lstStyle/>
          <a:p>
            <a:pPr>
              <a:lnSpc>
                <a:spcPct val="100000"/>
              </a:lnSpc>
            </a:pPr>
            <a:r>
              <a:rPr lang="en-US" sz="1600" dirty="0"/>
              <a:t>Analysis began by checking reports to see what was happening on these sols</a:t>
            </a:r>
          </a:p>
          <a:p>
            <a:pPr>
              <a:lnSpc>
                <a:spcPct val="100000"/>
              </a:lnSpc>
            </a:pPr>
            <a:r>
              <a:rPr lang="en-US" sz="1600" dirty="0"/>
              <a:t>Reports explained the presence of a fault on Sol-586 in which an auto-</a:t>
            </a:r>
            <a:r>
              <a:rPr lang="en-US" sz="1600" dirty="0" err="1"/>
              <a:t>gaz</a:t>
            </a:r>
            <a:r>
              <a:rPr lang="en-US" sz="1600" dirty="0"/>
              <a:t>-</a:t>
            </a:r>
            <a:r>
              <a:rPr lang="en-US" sz="1600" dirty="0" err="1"/>
              <a:t>cal</a:t>
            </a:r>
            <a:r>
              <a:rPr lang="en-US" sz="1600" dirty="0"/>
              <a:t> occurred during the </a:t>
            </a:r>
            <a:r>
              <a:rPr lang="en-US" sz="1600" dirty="0" err="1"/>
              <a:t>backdriving</a:t>
            </a:r>
            <a:r>
              <a:rPr lang="en-US" sz="1600" dirty="0"/>
              <a:t> of the sealing ram </a:t>
            </a:r>
          </a:p>
          <a:p>
            <a:pPr>
              <a:lnSpc>
                <a:spcPct val="100000"/>
              </a:lnSpc>
            </a:pPr>
            <a:r>
              <a:rPr lang="en-US" sz="1600" dirty="0"/>
              <a:t>Checked telemetry logs to look at the current characterization plots, which were slightly suspicious</a:t>
            </a:r>
          </a:p>
          <a:p>
            <a:pPr>
              <a:lnSpc>
                <a:spcPct val="100000"/>
              </a:lnSpc>
            </a:pPr>
            <a:r>
              <a:rPr lang="en-US" sz="1600" dirty="0"/>
              <a:t>Already knew about dust-buildup in this location. Caused a fault earlier on, just from a different command</a:t>
            </a:r>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Sealing Station FOD Analysis</a:t>
            </a:r>
          </a:p>
        </p:txBody>
      </p:sp>
      <p:grpSp>
        <p:nvGrpSpPr>
          <p:cNvPr id="10" name="Group 9">
            <a:extLst>
              <a:ext uri="{FF2B5EF4-FFF2-40B4-BE49-F238E27FC236}">
                <a16:creationId xmlns:a16="http://schemas.microsoft.com/office/drawing/2014/main" id="{31BC332D-E019-BA2D-9835-E40C3FD2769F}"/>
              </a:ext>
            </a:extLst>
          </p:cNvPr>
          <p:cNvGrpSpPr/>
          <p:nvPr/>
        </p:nvGrpSpPr>
        <p:grpSpPr>
          <a:xfrm>
            <a:off x="4052895" y="1663908"/>
            <a:ext cx="4815929" cy="3171578"/>
            <a:chOff x="1432746" y="1081324"/>
            <a:chExt cx="6354259" cy="4184661"/>
          </a:xfrm>
        </p:grpSpPr>
        <p:pic>
          <p:nvPicPr>
            <p:cNvPr id="7" name="Picture 6" descr="A graph of different colored lines&#10;&#10;Description automatically generated">
              <a:extLst>
                <a:ext uri="{FF2B5EF4-FFF2-40B4-BE49-F238E27FC236}">
                  <a16:creationId xmlns:a16="http://schemas.microsoft.com/office/drawing/2014/main" id="{A70947AE-1A0E-1747-743E-16E6EB71C771}"/>
                </a:ext>
              </a:extLst>
            </p:cNvPr>
            <p:cNvPicPr>
              <a:picLocks noChangeAspect="1"/>
            </p:cNvPicPr>
            <p:nvPr/>
          </p:nvPicPr>
          <p:blipFill rotWithShape="1">
            <a:blip r:embed="rId3"/>
            <a:srcRect l="1470"/>
            <a:stretch/>
          </p:blipFill>
          <p:spPr>
            <a:xfrm>
              <a:off x="1432746" y="3025787"/>
              <a:ext cx="6354259" cy="2240198"/>
            </a:xfrm>
            <a:prstGeom prst="rect">
              <a:avLst/>
            </a:prstGeom>
          </p:spPr>
        </p:pic>
        <p:pic>
          <p:nvPicPr>
            <p:cNvPr id="9" name="Picture 8" descr="A graph showing the size of a tube seal&#10;&#10;Description automatically generated">
              <a:extLst>
                <a:ext uri="{FF2B5EF4-FFF2-40B4-BE49-F238E27FC236}">
                  <a16:creationId xmlns:a16="http://schemas.microsoft.com/office/drawing/2014/main" id="{0C68F821-D11B-2F01-D16E-8754E91B54A3}"/>
                </a:ext>
              </a:extLst>
            </p:cNvPr>
            <p:cNvPicPr>
              <a:picLocks noChangeAspect="1"/>
            </p:cNvPicPr>
            <p:nvPr/>
          </p:nvPicPr>
          <p:blipFill rotWithShape="1">
            <a:blip r:embed="rId4"/>
            <a:srcRect b="14218"/>
            <a:stretch/>
          </p:blipFill>
          <p:spPr>
            <a:xfrm>
              <a:off x="1432746" y="1081323"/>
              <a:ext cx="6354259" cy="1983424"/>
            </a:xfrm>
            <a:prstGeom prst="rect">
              <a:avLst/>
            </a:prstGeom>
          </p:spPr>
        </p:pic>
      </p:grpSp>
    </p:spTree>
    <p:extLst>
      <p:ext uri="{BB962C8B-B14F-4D97-AF65-F5344CB8AC3E}">
        <p14:creationId xmlns:p14="http://schemas.microsoft.com/office/powerpoint/2010/main" val="2640871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69902" y="1081323"/>
            <a:ext cx="3450026" cy="3999419"/>
          </a:xfrm>
        </p:spPr>
        <p:txBody>
          <a:bodyPr/>
          <a:lstStyle/>
          <a:p>
            <a:endParaRPr lang="en-US" sz="1400" dirty="0"/>
          </a:p>
          <a:p>
            <a:endParaRPr lang="en-US" sz="1400" dirty="0"/>
          </a:p>
          <a:p>
            <a:endParaRPr lang="en-US" sz="1400" dirty="0"/>
          </a:p>
          <a:p>
            <a:endParaRPr lang="en-US" sz="1400" dirty="0"/>
          </a:p>
          <a:p>
            <a:endParaRPr lang="en-US" sz="1400" dirty="0"/>
          </a:p>
          <a:p>
            <a:endParaRPr lang="en-US" sz="1400" dirty="0"/>
          </a:p>
          <a:p>
            <a:r>
              <a:rPr lang="en-US" sz="1600" dirty="0"/>
              <a:t>Small dust buildup but potential later fault. Just necessitates a parameter change</a:t>
            </a:r>
          </a:p>
          <a:p>
            <a:r>
              <a:rPr lang="en-US" sz="1600" dirty="0"/>
              <a:t>Problem was identified and flagged to the SME</a:t>
            </a:r>
          </a:p>
          <a:p>
            <a:r>
              <a:rPr lang="en-US" sz="1600" dirty="0"/>
              <a:t>Method of Analysis proved itself useful!</a:t>
            </a:r>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Sealing Station FOD Analysis</a:t>
            </a:r>
          </a:p>
        </p:txBody>
      </p:sp>
      <p:pic>
        <p:nvPicPr>
          <p:cNvPr id="4" name="Picture 3">
            <a:extLst>
              <a:ext uri="{FF2B5EF4-FFF2-40B4-BE49-F238E27FC236}">
                <a16:creationId xmlns:a16="http://schemas.microsoft.com/office/drawing/2014/main" id="{443D34E9-718A-A0EE-2C04-231B2F101ADC}"/>
              </a:ext>
            </a:extLst>
          </p:cNvPr>
          <p:cNvPicPr>
            <a:picLocks noChangeAspect="1"/>
          </p:cNvPicPr>
          <p:nvPr/>
        </p:nvPicPr>
        <p:blipFill>
          <a:blip r:embed="rId3"/>
          <a:stretch>
            <a:fillRect/>
          </a:stretch>
        </p:blipFill>
        <p:spPr>
          <a:xfrm>
            <a:off x="574831" y="1088479"/>
            <a:ext cx="2286205" cy="1927171"/>
          </a:xfrm>
          <a:prstGeom prst="rect">
            <a:avLst/>
          </a:prstGeom>
        </p:spPr>
      </p:pic>
      <p:grpSp>
        <p:nvGrpSpPr>
          <p:cNvPr id="5" name="Group 4">
            <a:extLst>
              <a:ext uri="{FF2B5EF4-FFF2-40B4-BE49-F238E27FC236}">
                <a16:creationId xmlns:a16="http://schemas.microsoft.com/office/drawing/2014/main" id="{D3048FF3-5EF6-A2EB-C394-57AB178C7033}"/>
              </a:ext>
            </a:extLst>
          </p:cNvPr>
          <p:cNvGrpSpPr/>
          <p:nvPr/>
        </p:nvGrpSpPr>
        <p:grpSpPr>
          <a:xfrm>
            <a:off x="4052895" y="1663908"/>
            <a:ext cx="4815929" cy="3171578"/>
            <a:chOff x="1432746" y="1081324"/>
            <a:chExt cx="6354259" cy="4184661"/>
          </a:xfrm>
        </p:grpSpPr>
        <p:pic>
          <p:nvPicPr>
            <p:cNvPr id="6" name="Picture 5" descr="A graph of different colored lines&#10;&#10;Description automatically generated">
              <a:extLst>
                <a:ext uri="{FF2B5EF4-FFF2-40B4-BE49-F238E27FC236}">
                  <a16:creationId xmlns:a16="http://schemas.microsoft.com/office/drawing/2014/main" id="{590B9D9A-127F-CD07-91A3-90FA0B18B4C9}"/>
                </a:ext>
              </a:extLst>
            </p:cNvPr>
            <p:cNvPicPr>
              <a:picLocks noChangeAspect="1"/>
            </p:cNvPicPr>
            <p:nvPr/>
          </p:nvPicPr>
          <p:blipFill rotWithShape="1">
            <a:blip r:embed="rId4"/>
            <a:srcRect l="1470"/>
            <a:stretch/>
          </p:blipFill>
          <p:spPr>
            <a:xfrm>
              <a:off x="1432746" y="3025787"/>
              <a:ext cx="6354259" cy="2240198"/>
            </a:xfrm>
            <a:prstGeom prst="rect">
              <a:avLst/>
            </a:prstGeom>
          </p:spPr>
        </p:pic>
        <p:pic>
          <p:nvPicPr>
            <p:cNvPr id="8" name="Picture 7" descr="A graph showing the size of a tube seal&#10;&#10;Description automatically generated">
              <a:extLst>
                <a:ext uri="{FF2B5EF4-FFF2-40B4-BE49-F238E27FC236}">
                  <a16:creationId xmlns:a16="http://schemas.microsoft.com/office/drawing/2014/main" id="{6F3FB2A9-EC22-FD94-747B-56F235C1A1A1}"/>
                </a:ext>
              </a:extLst>
            </p:cNvPr>
            <p:cNvPicPr>
              <a:picLocks noChangeAspect="1"/>
            </p:cNvPicPr>
            <p:nvPr/>
          </p:nvPicPr>
          <p:blipFill rotWithShape="1">
            <a:blip r:embed="rId5"/>
            <a:srcRect b="14218"/>
            <a:stretch/>
          </p:blipFill>
          <p:spPr>
            <a:xfrm>
              <a:off x="1432746" y="1081323"/>
              <a:ext cx="6354259" cy="1983424"/>
            </a:xfrm>
            <a:prstGeom prst="rect">
              <a:avLst/>
            </a:prstGeom>
          </p:spPr>
        </p:pic>
      </p:grpSp>
    </p:spTree>
    <p:extLst>
      <p:ext uri="{BB962C8B-B14F-4D97-AF65-F5344CB8AC3E}">
        <p14:creationId xmlns:p14="http://schemas.microsoft.com/office/powerpoint/2010/main" val="627407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69900" y="953906"/>
            <a:ext cx="8204201" cy="3999419"/>
          </a:xfrm>
        </p:spPr>
        <p:txBody>
          <a:bodyPr/>
          <a:lstStyle/>
          <a:p>
            <a:pPr>
              <a:lnSpc>
                <a:spcPct val="150000"/>
              </a:lnSpc>
            </a:pPr>
            <a:r>
              <a:rPr lang="en-US" sz="2000" dirty="0"/>
              <a:t>Contributions</a:t>
            </a:r>
            <a:r>
              <a:rPr lang="en-US" dirty="0"/>
              <a:t> so far:</a:t>
            </a:r>
          </a:p>
          <a:p>
            <a:pPr lvl="1">
              <a:lnSpc>
                <a:spcPct val="100000"/>
              </a:lnSpc>
            </a:pPr>
            <a:r>
              <a:rPr lang="en-US" sz="1700" dirty="0"/>
              <a:t>Series of Motor Current Motion Trending Notebooks for SNC Actuators</a:t>
            </a:r>
          </a:p>
          <a:p>
            <a:pPr lvl="1">
              <a:lnSpc>
                <a:spcPct val="100000"/>
              </a:lnSpc>
            </a:pPr>
            <a:r>
              <a:rPr lang="en-US" sz="1700" dirty="0"/>
              <a:t>Thorough Motion Characterization Studies [Chuck + Sealing Station]</a:t>
            </a:r>
          </a:p>
          <a:p>
            <a:pPr lvl="1">
              <a:lnSpc>
                <a:spcPct val="100000"/>
              </a:lnSpc>
            </a:pPr>
            <a:r>
              <a:rPr lang="en-US" sz="1700" dirty="0"/>
              <a:t>Discovered Issues with RO Events</a:t>
            </a:r>
          </a:p>
          <a:p>
            <a:pPr lvl="1">
              <a:lnSpc>
                <a:spcPct val="100000"/>
              </a:lnSpc>
            </a:pPr>
            <a:r>
              <a:rPr lang="en-US" sz="1700" dirty="0"/>
              <a:t>Made Updates to RO Events </a:t>
            </a:r>
          </a:p>
          <a:p>
            <a:pPr lvl="1">
              <a:lnSpc>
                <a:spcPct val="100000"/>
              </a:lnSpc>
            </a:pPr>
            <a:r>
              <a:rPr lang="en-US" sz="1700" dirty="0"/>
              <a:t>Assisted in Inventorying M2020 Hardware for a MSR Request</a:t>
            </a:r>
          </a:p>
          <a:p>
            <a:pPr lvl="1">
              <a:lnSpc>
                <a:spcPct val="100000"/>
              </a:lnSpc>
            </a:pPr>
            <a:r>
              <a:rPr lang="en-US" sz="1700" dirty="0"/>
              <a:t>Discovered Additional Insight about FOD Buildup inside Sealing Station</a:t>
            </a:r>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Internship Recap</a:t>
            </a:r>
          </a:p>
        </p:txBody>
      </p:sp>
    </p:spTree>
    <p:extLst>
      <p:ext uri="{BB962C8B-B14F-4D97-AF65-F5344CB8AC3E}">
        <p14:creationId xmlns:p14="http://schemas.microsoft.com/office/powerpoint/2010/main" val="73705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3AC6-5D4E-3F43-896C-22552E573B5B}"/>
              </a:ext>
            </a:extLst>
          </p:cNvPr>
          <p:cNvSpPr>
            <a:spLocks noGrp="1"/>
          </p:cNvSpPr>
          <p:nvPr>
            <p:ph type="title"/>
          </p:nvPr>
        </p:nvSpPr>
        <p:spPr>
          <a:xfrm>
            <a:off x="469900" y="245082"/>
            <a:ext cx="6211886" cy="650998"/>
          </a:xfrm>
        </p:spPr>
        <p:txBody>
          <a:bodyPr anchor="b">
            <a:normAutofit/>
          </a:bodyPr>
          <a:lstStyle/>
          <a:p>
            <a:r>
              <a:rPr lang="en-US" sz="2200" dirty="0"/>
              <a:t>Previous Work: SERC</a:t>
            </a:r>
          </a:p>
        </p:txBody>
      </p:sp>
      <p:sp>
        <p:nvSpPr>
          <p:cNvPr id="8" name="Content Placeholder 1">
            <a:extLst>
              <a:ext uri="{FF2B5EF4-FFF2-40B4-BE49-F238E27FC236}">
                <a16:creationId xmlns:a16="http://schemas.microsoft.com/office/drawing/2014/main" id="{A1D9F606-BF17-4279-962A-DB990389AAE2}"/>
              </a:ext>
            </a:extLst>
          </p:cNvPr>
          <p:cNvSpPr txBox="1">
            <a:spLocks noGrp="1"/>
          </p:cNvSpPr>
          <p:nvPr>
            <p:ph idx="1"/>
          </p:nvPr>
        </p:nvSpPr>
        <p:spPr>
          <a:xfrm>
            <a:off x="469899" y="1097702"/>
            <a:ext cx="5556143" cy="3998912"/>
          </a:xfrm>
          <a:prstGeom prst="rect">
            <a:avLst/>
          </a:prstGeom>
        </p:spPr>
        <p:txBody>
          <a:bodyPr/>
          <a:lstStyle>
            <a:lvl1pPr marL="171450" indent="-171450" algn="l" defTabSz="685800" rtl="0" eaLnBrk="1" latinLnBrk="0" hangingPunct="1">
              <a:lnSpc>
                <a:spcPct val="90000"/>
              </a:lnSpc>
              <a:spcBef>
                <a:spcPts val="750"/>
              </a:spcBef>
              <a:spcAft>
                <a:spcPts val="300"/>
              </a:spcAft>
              <a:buClr>
                <a:srgbClr val="13418B"/>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u="sng" dirty="0"/>
              <a:t>Space Engineering Research Center (SERC)</a:t>
            </a:r>
          </a:p>
          <a:p>
            <a:pPr>
              <a:lnSpc>
                <a:spcPct val="100000"/>
              </a:lnSpc>
            </a:pPr>
            <a:r>
              <a:rPr lang="en-US" sz="1700" dirty="0"/>
              <a:t>Software Engineer, CLING-ERS on </a:t>
            </a:r>
            <a:r>
              <a:rPr lang="en-US" sz="1700" dirty="0" err="1"/>
              <a:t>Astrobee</a:t>
            </a:r>
            <a:r>
              <a:rPr lang="en-US" sz="1700" dirty="0"/>
              <a:t> on the International Space Station</a:t>
            </a:r>
          </a:p>
          <a:p>
            <a:pPr lvl="1"/>
            <a:r>
              <a:rPr lang="en-US" sz="1200" dirty="0"/>
              <a:t>Developer on team of 5 students for a fully autonomous planar GNC system with cold gas thrusters to interface between relative and inertial data to reach a docking port within an accuracy of 3 cm </a:t>
            </a:r>
          </a:p>
          <a:p>
            <a:pPr lvl="1"/>
            <a:r>
              <a:rPr lang="en-US" sz="1200" dirty="0"/>
              <a:t>Programmed an infrared (IR) light detection system that uses OpenCV and Python to map IR light locations for use with optimized Nakano PnP (Perspective-n-Point) algorithms to determine rotation and translation matrices of a target CLING-ERS</a:t>
            </a:r>
          </a:p>
          <a:p>
            <a:pPr lvl="1"/>
            <a:r>
              <a:rPr lang="en-US" sz="1200" b="0" dirty="0">
                <a:effectLst/>
              </a:rPr>
              <a:t>Optimized design of an 80/20 test stand for dynamic validation of PnP algorithms </a:t>
            </a:r>
            <a:endParaRPr lang="en-US" sz="1200" dirty="0"/>
          </a:p>
          <a:p>
            <a:pPr>
              <a:lnSpc>
                <a:spcPct val="100000"/>
              </a:lnSpc>
            </a:pPr>
            <a:r>
              <a:rPr lang="en-US" sz="1700" dirty="0"/>
              <a:t>Simulation Engineer, REACCH – Orbital Debris Remediation</a:t>
            </a:r>
          </a:p>
          <a:p>
            <a:pPr lvl="1"/>
            <a:r>
              <a:rPr lang="en-US" sz="1200" dirty="0"/>
              <a:t>Developed a 3D simulation using </a:t>
            </a:r>
            <a:r>
              <a:rPr lang="en-US" sz="1200" dirty="0" err="1"/>
              <a:t>PyChrono</a:t>
            </a:r>
            <a:r>
              <a:rPr lang="en-US" sz="1200" dirty="0"/>
              <a:t> and SolidWorks for optimizing and validating design characteristics of an underarticulated electrostatic/gecko adhesive end effector</a:t>
            </a:r>
          </a:p>
          <a:p>
            <a:pPr lvl="2"/>
            <a:endParaRPr lang="en-US" sz="1200" dirty="0"/>
          </a:p>
          <a:p>
            <a:pPr lvl="2"/>
            <a:endParaRPr lang="en-US" dirty="0"/>
          </a:p>
          <a:p>
            <a:pPr lvl="2"/>
            <a:endParaRPr lang="en-US" dirty="0"/>
          </a:p>
        </p:txBody>
      </p:sp>
      <p:pic>
        <p:nvPicPr>
          <p:cNvPr id="4" name="Picture 3" descr="A group of people posing for a photo&#10;&#10;Description automatically generated">
            <a:extLst>
              <a:ext uri="{FF2B5EF4-FFF2-40B4-BE49-F238E27FC236}">
                <a16:creationId xmlns:a16="http://schemas.microsoft.com/office/drawing/2014/main" id="{C8AB5EEF-6A58-FCF5-EBD5-AED3EE1B5589}"/>
              </a:ext>
            </a:extLst>
          </p:cNvPr>
          <p:cNvPicPr>
            <a:picLocks noChangeAspect="1"/>
          </p:cNvPicPr>
          <p:nvPr/>
        </p:nvPicPr>
        <p:blipFill rotWithShape="1">
          <a:blip r:embed="rId3"/>
          <a:srcRect l="15652" t="24584" r="15404" b="8146"/>
          <a:stretch/>
        </p:blipFill>
        <p:spPr>
          <a:xfrm>
            <a:off x="6026046" y="1492360"/>
            <a:ext cx="2812606" cy="2058148"/>
          </a:xfrm>
          <a:prstGeom prst="rect">
            <a:avLst/>
          </a:prstGeom>
        </p:spPr>
      </p:pic>
      <p:pic>
        <p:nvPicPr>
          <p:cNvPr id="6" name="Picture 5" descr="A person in glasses and a blue shirt&#10;&#10;Description automatically generated">
            <a:extLst>
              <a:ext uri="{FF2B5EF4-FFF2-40B4-BE49-F238E27FC236}">
                <a16:creationId xmlns:a16="http://schemas.microsoft.com/office/drawing/2014/main" id="{BDDB89B8-5962-6CAA-B1C9-782EF87415C6}"/>
              </a:ext>
            </a:extLst>
          </p:cNvPr>
          <p:cNvPicPr>
            <a:picLocks noChangeAspect="1"/>
          </p:cNvPicPr>
          <p:nvPr/>
        </p:nvPicPr>
        <p:blipFill rotWithShape="1">
          <a:blip r:embed="rId4"/>
          <a:srcRect b="32391"/>
          <a:stretch/>
        </p:blipFill>
        <p:spPr>
          <a:xfrm rot="10800000">
            <a:off x="6026043" y="3605153"/>
            <a:ext cx="2812607" cy="1426171"/>
          </a:xfrm>
          <a:prstGeom prst="rect">
            <a:avLst/>
          </a:prstGeom>
        </p:spPr>
      </p:pic>
    </p:spTree>
    <p:extLst>
      <p:ext uri="{BB962C8B-B14F-4D97-AF65-F5344CB8AC3E}">
        <p14:creationId xmlns:p14="http://schemas.microsoft.com/office/powerpoint/2010/main" val="976639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lstStyle/>
          <a:p>
            <a:r>
              <a:rPr lang="en-US" sz="2000" dirty="0"/>
              <a:t>Primary Goals:</a:t>
            </a:r>
          </a:p>
          <a:p>
            <a:pPr lvl="1">
              <a:lnSpc>
                <a:spcPct val="100000"/>
              </a:lnSpc>
            </a:pPr>
            <a:r>
              <a:rPr lang="en-US" sz="1700" dirty="0"/>
              <a:t>Developing Actuator Trending Tools for the Sampling and Caching System</a:t>
            </a:r>
          </a:p>
          <a:p>
            <a:pPr lvl="1">
              <a:lnSpc>
                <a:spcPct val="100000"/>
              </a:lnSpc>
            </a:pPr>
            <a:r>
              <a:rPr lang="en-US" sz="1700" dirty="0"/>
              <a:t>Learn as much as possible about M2020 and SNC systems and operations</a:t>
            </a:r>
          </a:p>
          <a:p>
            <a:r>
              <a:rPr lang="en-US" sz="2000" dirty="0"/>
              <a:t>Conclusions:</a:t>
            </a:r>
          </a:p>
          <a:p>
            <a:pPr lvl="1">
              <a:lnSpc>
                <a:spcPct val="100000"/>
              </a:lnSpc>
            </a:pPr>
            <a:r>
              <a:rPr lang="en-US" sz="1700" dirty="0"/>
              <a:t>The Motion Event based Current Difference Approach is an effective method for finding FOD buildup and anomalous data, potentially Hardware Degradation as well</a:t>
            </a:r>
          </a:p>
          <a:p>
            <a:pPr lvl="1">
              <a:lnSpc>
                <a:spcPct val="100000"/>
              </a:lnSpc>
            </a:pPr>
            <a:r>
              <a:rPr lang="en-US" sz="1700" dirty="0"/>
              <a:t>This analysis speaks to the reliability of the Perseverance Rover</a:t>
            </a:r>
          </a:p>
          <a:p>
            <a:pPr lvl="1">
              <a:lnSpc>
                <a:spcPct val="100000"/>
              </a:lnSpc>
            </a:pPr>
            <a:r>
              <a:rPr lang="en-US" sz="1700" dirty="0"/>
              <a:t>There was a lot of anomalous data and we were able to explain it</a:t>
            </a:r>
          </a:p>
          <a:p>
            <a:pPr lvl="1">
              <a:lnSpc>
                <a:spcPct val="100000"/>
              </a:lnSpc>
            </a:pPr>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Internship Recap</a:t>
            </a:r>
          </a:p>
        </p:txBody>
      </p:sp>
    </p:spTree>
    <p:extLst>
      <p:ext uri="{BB962C8B-B14F-4D97-AF65-F5344CB8AC3E}">
        <p14:creationId xmlns:p14="http://schemas.microsoft.com/office/powerpoint/2010/main" val="1762841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lstStyle/>
          <a:p>
            <a:r>
              <a:rPr lang="en-US" sz="2000" dirty="0"/>
              <a:t>Potential uses for other teams?</a:t>
            </a:r>
          </a:p>
          <a:p>
            <a:pPr lvl="1">
              <a:lnSpc>
                <a:spcPct val="100000"/>
              </a:lnSpc>
            </a:pPr>
            <a:r>
              <a:rPr lang="en-US" sz="1700" dirty="0"/>
              <a:t>Mech Mobility and RA</a:t>
            </a:r>
          </a:p>
          <a:p>
            <a:pPr lvl="1">
              <a:lnSpc>
                <a:spcPct val="100000"/>
              </a:lnSpc>
            </a:pPr>
            <a:r>
              <a:rPr lang="en-US" sz="1700" dirty="0"/>
              <a:t>Testbed trending </a:t>
            </a:r>
          </a:p>
          <a:p>
            <a:pPr lvl="1">
              <a:lnSpc>
                <a:spcPct val="100000"/>
              </a:lnSpc>
            </a:pPr>
            <a:r>
              <a:rPr lang="en-US" sz="1700" dirty="0"/>
              <a:t>Future surface missions</a:t>
            </a:r>
          </a:p>
          <a:p>
            <a:pPr lvl="1">
              <a:lnSpc>
                <a:spcPct val="100000"/>
              </a:lnSpc>
            </a:pPr>
            <a:r>
              <a:rPr lang="en-US" sz="1700" dirty="0"/>
              <a:t>Suggestions?</a:t>
            </a:r>
          </a:p>
          <a:p>
            <a:r>
              <a:rPr lang="en-US" sz="2000" dirty="0"/>
              <a:t>Future Work</a:t>
            </a:r>
          </a:p>
          <a:p>
            <a:pPr lvl="1">
              <a:lnSpc>
                <a:spcPct val="100000"/>
              </a:lnSpc>
            </a:pPr>
            <a:r>
              <a:rPr lang="en-US" sz="1700" dirty="0"/>
              <a:t>Thoroughly exploring the data!</a:t>
            </a:r>
          </a:p>
          <a:p>
            <a:pPr lvl="1">
              <a:lnSpc>
                <a:spcPct val="100000"/>
              </a:lnSpc>
            </a:pPr>
            <a:r>
              <a:rPr lang="en-US" sz="1700" dirty="0"/>
              <a:t>Alternative metric trending notebooks</a:t>
            </a:r>
          </a:p>
          <a:p>
            <a:pPr lvl="1">
              <a:lnSpc>
                <a:spcPct val="100000"/>
              </a:lnSpc>
            </a:pPr>
            <a:r>
              <a:rPr lang="en-US" sz="1700" dirty="0"/>
              <a:t>Adding motion characterization for each actuator</a:t>
            </a:r>
          </a:p>
          <a:p>
            <a:pPr lvl="1">
              <a:lnSpc>
                <a:spcPct val="100000"/>
              </a:lnSpc>
            </a:pPr>
            <a:r>
              <a:rPr lang="en-US" sz="1700" dirty="0"/>
              <a:t>Load vs. no load for drilling actuators</a:t>
            </a:r>
          </a:p>
          <a:p>
            <a:pPr lvl="1">
              <a:lnSpc>
                <a:spcPct val="100000"/>
              </a:lnSpc>
            </a:pPr>
            <a:r>
              <a:rPr lang="en-US" sz="1700" dirty="0"/>
              <a:t>Alternative current classification metrics</a:t>
            </a:r>
          </a:p>
          <a:p>
            <a:pPr lvl="1">
              <a:lnSpc>
                <a:spcPct val="100000"/>
              </a:lnSpc>
            </a:pPr>
            <a:r>
              <a:rPr lang="en-US" sz="1700" dirty="0"/>
              <a:t>Degraded hardware testbed validation</a:t>
            </a:r>
          </a:p>
          <a:p>
            <a:pPr lvl="1"/>
            <a:endParaRPr lang="en-US" dirty="0"/>
          </a:p>
          <a:p>
            <a:pPr lvl="1"/>
            <a:endParaRPr lang="en-US" dirty="0"/>
          </a:p>
          <a:p>
            <a:pPr lvl="1"/>
            <a:endParaRPr lang="en-US" dirty="0"/>
          </a:p>
          <a:p>
            <a:pPr marL="342900" lvl="1" indent="0">
              <a:buNone/>
            </a:pPr>
            <a:endParaRPr lang="en-US" dirty="0"/>
          </a:p>
          <a:p>
            <a:pPr marL="342900" lvl="1" indent="0">
              <a:buNone/>
            </a:pPr>
            <a:endParaRPr lang="en-US" dirty="0"/>
          </a:p>
          <a:p>
            <a:pPr marL="342900" lvl="1" indent="0">
              <a:buNone/>
            </a:pPr>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Future Work on RO Trending</a:t>
            </a:r>
          </a:p>
        </p:txBody>
      </p:sp>
    </p:spTree>
    <p:extLst>
      <p:ext uri="{BB962C8B-B14F-4D97-AF65-F5344CB8AC3E}">
        <p14:creationId xmlns:p14="http://schemas.microsoft.com/office/powerpoint/2010/main" val="3552818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a:xfrm>
            <a:off x="469902" y="1081323"/>
            <a:ext cx="8674097" cy="4508771"/>
          </a:xfrm>
        </p:spPr>
        <p:txBody>
          <a:bodyPr numCol="2">
            <a:noAutofit/>
          </a:bodyPr>
          <a:lstStyle/>
          <a:p>
            <a:r>
              <a:rPr lang="en-US" sz="1800" dirty="0"/>
              <a:t>Exposure to M2020 &amp; SNC Operations  </a:t>
            </a:r>
          </a:p>
          <a:p>
            <a:r>
              <a:rPr lang="en-US" sz="1800" dirty="0"/>
              <a:t>SNC Operations Toolkit</a:t>
            </a:r>
          </a:p>
          <a:p>
            <a:pPr lvl="1"/>
            <a:r>
              <a:rPr lang="en-US" sz="1400" dirty="0" err="1"/>
              <a:t>ChannelViewer</a:t>
            </a:r>
            <a:r>
              <a:rPr lang="en-US" sz="1400" dirty="0"/>
              <a:t> + EVR Viewer</a:t>
            </a:r>
          </a:p>
          <a:p>
            <a:pPr lvl="1"/>
            <a:r>
              <a:rPr lang="en-US" sz="1400" dirty="0"/>
              <a:t>Sequencer</a:t>
            </a:r>
          </a:p>
          <a:p>
            <a:pPr lvl="1"/>
            <a:r>
              <a:rPr lang="en-US" sz="1400" dirty="0" err="1"/>
              <a:t>MarsViewer</a:t>
            </a:r>
            <a:endParaRPr lang="en-US" sz="1400" dirty="0"/>
          </a:p>
          <a:p>
            <a:pPr lvl="1"/>
            <a:r>
              <a:rPr lang="en-US" sz="1400" dirty="0" err="1"/>
              <a:t>TView</a:t>
            </a:r>
            <a:r>
              <a:rPr lang="en-US" sz="1400" dirty="0"/>
              <a:t>, ROSE, plus more!</a:t>
            </a:r>
          </a:p>
          <a:p>
            <a:r>
              <a:rPr lang="en-US" sz="1800" dirty="0"/>
              <a:t>SNC Trending Suite</a:t>
            </a:r>
          </a:p>
          <a:p>
            <a:pPr lvl="1"/>
            <a:r>
              <a:rPr lang="en-US" sz="1400" dirty="0"/>
              <a:t>RO Events</a:t>
            </a:r>
          </a:p>
          <a:p>
            <a:pPr lvl="1"/>
            <a:r>
              <a:rPr lang="en-US" sz="1400" dirty="0"/>
              <a:t>Mech Data Tools</a:t>
            </a:r>
          </a:p>
          <a:p>
            <a:pPr lvl="1"/>
            <a:r>
              <a:rPr lang="en-US" sz="1400" dirty="0"/>
              <a:t>RO Trending </a:t>
            </a:r>
            <a:r>
              <a:rPr lang="en-US" sz="1400" dirty="0" err="1"/>
              <a:t>Jupyter</a:t>
            </a:r>
            <a:r>
              <a:rPr lang="en-US" sz="1400" dirty="0"/>
              <a:t> Notebooks</a:t>
            </a:r>
          </a:p>
          <a:p>
            <a:r>
              <a:rPr lang="en-US" sz="1800" dirty="0"/>
              <a:t>Analytical Skills</a:t>
            </a:r>
          </a:p>
          <a:p>
            <a:pPr lvl="1"/>
            <a:r>
              <a:rPr lang="en-US" sz="1400" dirty="0"/>
              <a:t>Anomaly Investigations</a:t>
            </a:r>
          </a:p>
          <a:p>
            <a:pPr lvl="1"/>
            <a:r>
              <a:rPr lang="en-US" sz="1400" dirty="0"/>
              <a:t>Data Interpretation</a:t>
            </a:r>
          </a:p>
          <a:p>
            <a:pPr lvl="1"/>
            <a:r>
              <a:rPr lang="en-US" sz="1400" dirty="0"/>
              <a:t>Consulting Technical Authorities</a:t>
            </a:r>
          </a:p>
          <a:p>
            <a:pPr marL="342900" lvl="1" indent="0">
              <a:buNone/>
            </a:pPr>
            <a:endParaRPr lang="en-US" sz="1600" dirty="0"/>
          </a:p>
          <a:p>
            <a:pPr marL="342900" lvl="1" indent="0">
              <a:buNone/>
            </a:pPr>
            <a:endParaRPr lang="en-US" sz="1600" dirty="0"/>
          </a:p>
          <a:p>
            <a:pPr marL="342900" lvl="1" indent="0">
              <a:buNone/>
            </a:pPr>
            <a:endParaRPr lang="en-US" sz="1600" dirty="0"/>
          </a:p>
          <a:p>
            <a:pPr marL="342900" lvl="1" indent="0">
              <a:buNone/>
            </a:pPr>
            <a:endParaRPr lang="en-US" sz="1600" dirty="0"/>
          </a:p>
          <a:p>
            <a:pPr marL="342900" lvl="1" indent="0">
              <a:buNone/>
            </a:pPr>
            <a:endParaRPr lang="en-US" sz="1600" dirty="0"/>
          </a:p>
          <a:p>
            <a:pPr marL="342900" lvl="1" indent="0">
              <a:buNone/>
            </a:pPr>
            <a:endParaRPr lang="en-US" sz="1600" dirty="0"/>
          </a:p>
          <a:p>
            <a:pPr marL="342900" lvl="1" indent="0">
              <a:buNone/>
            </a:pPr>
            <a:endParaRPr lang="en-US" sz="1600" dirty="0"/>
          </a:p>
          <a:p>
            <a:pPr marL="342900" lvl="1" indent="0">
              <a:buNone/>
            </a:pPr>
            <a:endParaRPr lang="en-US" sz="1600" dirty="0"/>
          </a:p>
          <a:p>
            <a:pPr marL="342900" lvl="1" indent="0">
              <a:buNone/>
            </a:pPr>
            <a:endParaRPr lang="en-US" sz="1600" dirty="0"/>
          </a:p>
          <a:p>
            <a:pPr marL="342900" lvl="1" indent="0">
              <a:buNone/>
            </a:pPr>
            <a:endParaRPr lang="en-US" sz="1600" dirty="0"/>
          </a:p>
          <a:p>
            <a:pPr marL="0" indent="0">
              <a:buNone/>
            </a:pPr>
            <a:endParaRPr lang="en-US" sz="2000" dirty="0"/>
          </a:p>
          <a:p>
            <a:r>
              <a:rPr lang="en-US" sz="1800" dirty="0"/>
              <a:t>Software Skills</a:t>
            </a:r>
          </a:p>
          <a:p>
            <a:pPr lvl="1"/>
            <a:r>
              <a:rPr lang="en-US" sz="1400" dirty="0"/>
              <a:t>Python</a:t>
            </a:r>
          </a:p>
          <a:p>
            <a:pPr lvl="1"/>
            <a:r>
              <a:rPr lang="en-US" sz="1400" dirty="0"/>
              <a:t>Pandas</a:t>
            </a:r>
          </a:p>
          <a:p>
            <a:pPr lvl="1"/>
            <a:r>
              <a:rPr lang="en-US" sz="1400" dirty="0" err="1"/>
              <a:t>Jupyter</a:t>
            </a:r>
            <a:endParaRPr lang="en-US" sz="1400" dirty="0"/>
          </a:p>
          <a:p>
            <a:pPr lvl="1"/>
            <a:r>
              <a:rPr lang="en-US" sz="1400" dirty="0"/>
              <a:t>Git</a:t>
            </a:r>
          </a:p>
          <a:p>
            <a:pPr lvl="1"/>
            <a:r>
              <a:rPr lang="en-US" sz="1400" dirty="0"/>
              <a:t>Bash</a:t>
            </a:r>
          </a:p>
          <a:p>
            <a:r>
              <a:rPr lang="en-US" sz="1800" dirty="0"/>
              <a:t>Engineering Skills</a:t>
            </a:r>
          </a:p>
          <a:p>
            <a:pPr lvl="1"/>
            <a:r>
              <a:rPr lang="en-US" sz="1400" dirty="0"/>
              <a:t>Understanding of Motors</a:t>
            </a:r>
          </a:p>
          <a:p>
            <a:pPr lvl="1"/>
            <a:r>
              <a:rPr lang="en-US" sz="1400" dirty="0"/>
              <a:t>Spacecraft Operations Familiarity</a:t>
            </a:r>
          </a:p>
          <a:p>
            <a:pPr lvl="1"/>
            <a:r>
              <a:rPr lang="en-US" sz="1400" dirty="0"/>
              <a:t>Drilling Systems</a:t>
            </a:r>
          </a:p>
          <a:p>
            <a:pPr lvl="1"/>
            <a:r>
              <a:rPr lang="en-US" sz="1400" dirty="0"/>
              <a:t>Mars Environment Familiarity</a:t>
            </a:r>
          </a:p>
          <a:p>
            <a:pPr lvl="1"/>
            <a:r>
              <a:rPr lang="en-US" sz="1400" dirty="0"/>
              <a:t>Robotic Systems Analysis</a:t>
            </a:r>
          </a:p>
          <a:p>
            <a:pPr lvl="1"/>
            <a:r>
              <a:rPr lang="en-US" sz="1400" dirty="0"/>
              <a:t>Working with a </a:t>
            </a:r>
            <a:r>
              <a:rPr lang="en-US" sz="1400" b="1" dirty="0"/>
              <a:t>ROVER ON MARS</a:t>
            </a:r>
          </a:p>
          <a:p>
            <a:endParaRPr lang="en-US" sz="1700" dirty="0"/>
          </a:p>
          <a:p>
            <a:pPr lvl="1"/>
            <a:endParaRPr lang="en-US" sz="1400" dirty="0"/>
          </a:p>
          <a:p>
            <a:pPr lvl="1"/>
            <a:endParaRPr lang="en-US" sz="1400" dirty="0"/>
          </a:p>
          <a:p>
            <a:pPr marL="685800" lvl="2" indent="0">
              <a:buNone/>
            </a:pPr>
            <a:endParaRPr lang="en-US" dirty="0"/>
          </a:p>
          <a:p>
            <a:pPr lvl="2"/>
            <a:endParaRPr lang="en-US" dirty="0"/>
          </a:p>
          <a:p>
            <a:pPr lvl="2"/>
            <a:endParaRPr lang="en-US" dirty="0"/>
          </a:p>
          <a:p>
            <a:pPr lvl="2"/>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Experience Gained</a:t>
            </a:r>
          </a:p>
        </p:txBody>
      </p:sp>
    </p:spTree>
    <p:extLst>
      <p:ext uri="{BB962C8B-B14F-4D97-AF65-F5344CB8AC3E}">
        <p14:creationId xmlns:p14="http://schemas.microsoft.com/office/powerpoint/2010/main" val="2853644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nchor="ctr"/>
          <a:lstStyle/>
          <a:p>
            <a:pPr lvl="1"/>
            <a:r>
              <a:rPr lang="en-US" sz="2000" dirty="0"/>
              <a:t>Without a doubt the best summer I’ve ever had.</a:t>
            </a:r>
          </a:p>
          <a:p>
            <a:pPr lvl="1"/>
            <a:endParaRPr lang="en-US" sz="2000" dirty="0"/>
          </a:p>
          <a:p>
            <a:pPr lvl="1"/>
            <a:r>
              <a:rPr lang="en-US" sz="2000" dirty="0"/>
              <a:t>Excited to be sticking around for the summer and returning to SNC in the fall to continue my work. </a:t>
            </a:r>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My Experience at JPL</a:t>
            </a:r>
          </a:p>
        </p:txBody>
      </p:sp>
    </p:spTree>
    <p:extLst>
      <p:ext uri="{BB962C8B-B14F-4D97-AF65-F5344CB8AC3E}">
        <p14:creationId xmlns:p14="http://schemas.microsoft.com/office/powerpoint/2010/main" val="2606200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holding up letters&#10;&#10;Description automatically generated">
            <a:extLst>
              <a:ext uri="{FF2B5EF4-FFF2-40B4-BE49-F238E27FC236}">
                <a16:creationId xmlns:a16="http://schemas.microsoft.com/office/drawing/2014/main" id="{4AD744EF-514F-2F37-CCA4-B643C968D966}"/>
              </a:ext>
            </a:extLst>
          </p:cNvPr>
          <p:cNvPicPr>
            <a:picLocks noChangeAspect="1"/>
          </p:cNvPicPr>
          <p:nvPr/>
        </p:nvPicPr>
        <p:blipFill>
          <a:blip r:embed="rId3"/>
          <a:stretch>
            <a:fillRect/>
          </a:stretch>
        </p:blipFill>
        <p:spPr>
          <a:xfrm>
            <a:off x="5615550" y="262824"/>
            <a:ext cx="3556525" cy="2369820"/>
          </a:xfrm>
          <a:prstGeom prst="rect">
            <a:avLst/>
          </a:prstGeom>
        </p:spPr>
      </p:pic>
      <p:pic>
        <p:nvPicPr>
          <p:cNvPr id="10" name="Picture 9" descr="A group of people posing for a photo on a beach&#10;&#10;Description automatically generated">
            <a:extLst>
              <a:ext uri="{FF2B5EF4-FFF2-40B4-BE49-F238E27FC236}">
                <a16:creationId xmlns:a16="http://schemas.microsoft.com/office/drawing/2014/main" id="{40FBF320-80AD-003C-F8DD-50EC9E6D1EB9}"/>
              </a:ext>
            </a:extLst>
          </p:cNvPr>
          <p:cNvPicPr>
            <a:picLocks noChangeAspect="1"/>
          </p:cNvPicPr>
          <p:nvPr/>
        </p:nvPicPr>
        <p:blipFill rotWithShape="1">
          <a:blip r:embed="rId4"/>
          <a:srcRect l="19994" t="25067" r="23541" b="28937"/>
          <a:stretch/>
        </p:blipFill>
        <p:spPr>
          <a:xfrm>
            <a:off x="3194303" y="3859815"/>
            <a:ext cx="3020889" cy="1845559"/>
          </a:xfrm>
          <a:prstGeom prst="rect">
            <a:avLst/>
          </a:prstGeom>
        </p:spPr>
      </p:pic>
      <p:pic>
        <p:nvPicPr>
          <p:cNvPr id="14" name="Picture 13" descr="A person and person posing for a picture&#10;&#10;Description automatically generated">
            <a:extLst>
              <a:ext uri="{FF2B5EF4-FFF2-40B4-BE49-F238E27FC236}">
                <a16:creationId xmlns:a16="http://schemas.microsoft.com/office/drawing/2014/main" id="{C7A02EDB-E860-54F3-7D80-3BA2D930723D}"/>
              </a:ext>
            </a:extLst>
          </p:cNvPr>
          <p:cNvPicPr>
            <a:picLocks noChangeAspect="1"/>
          </p:cNvPicPr>
          <p:nvPr/>
        </p:nvPicPr>
        <p:blipFill rotWithShape="1">
          <a:blip r:embed="rId5"/>
          <a:srcRect t="21244" b="10681"/>
          <a:stretch/>
        </p:blipFill>
        <p:spPr>
          <a:xfrm>
            <a:off x="-111299" y="3574470"/>
            <a:ext cx="2350944" cy="2133881"/>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EA714FB1-8D9C-5D8A-DBE7-21F606EC45F5}"/>
              </a:ext>
            </a:extLst>
          </p:cNvPr>
          <p:cNvPicPr>
            <a:picLocks noChangeAspect="1"/>
          </p:cNvPicPr>
          <p:nvPr/>
        </p:nvPicPr>
        <p:blipFill rotWithShape="1">
          <a:blip r:embed="rId6"/>
          <a:srcRect b="10248"/>
          <a:stretch/>
        </p:blipFill>
        <p:spPr>
          <a:xfrm>
            <a:off x="1696281" y="3652821"/>
            <a:ext cx="1715196" cy="2052553"/>
          </a:xfrm>
          <a:prstGeom prst="rect">
            <a:avLst/>
          </a:prstGeom>
        </p:spPr>
      </p:pic>
      <p:pic>
        <p:nvPicPr>
          <p:cNvPr id="29" name="Picture 28" descr="A person and person posing for a picture&#10;&#10;Description automatically generated">
            <a:extLst>
              <a:ext uri="{FF2B5EF4-FFF2-40B4-BE49-F238E27FC236}">
                <a16:creationId xmlns:a16="http://schemas.microsoft.com/office/drawing/2014/main" id="{A0099DEA-EC47-8D25-0DB3-F6C9BF50C6FA}"/>
              </a:ext>
            </a:extLst>
          </p:cNvPr>
          <p:cNvPicPr>
            <a:picLocks noChangeAspect="1"/>
          </p:cNvPicPr>
          <p:nvPr/>
        </p:nvPicPr>
        <p:blipFill rotWithShape="1">
          <a:blip r:embed="rId7"/>
          <a:srcRect l="25297" r="1" b="5436"/>
          <a:stretch/>
        </p:blipFill>
        <p:spPr>
          <a:xfrm rot="5400000">
            <a:off x="3670434" y="53195"/>
            <a:ext cx="2102831" cy="1996441"/>
          </a:xfrm>
          <a:prstGeom prst="rect">
            <a:avLst/>
          </a:prstGeom>
        </p:spPr>
      </p:pic>
      <p:pic>
        <p:nvPicPr>
          <p:cNvPr id="34" name="Picture 33" descr="A group of women with their tongue out&#10;&#10;Description automatically generated">
            <a:extLst>
              <a:ext uri="{FF2B5EF4-FFF2-40B4-BE49-F238E27FC236}">
                <a16:creationId xmlns:a16="http://schemas.microsoft.com/office/drawing/2014/main" id="{9E3B5B22-19BA-ACBC-8638-51B9ED922D37}"/>
              </a:ext>
            </a:extLst>
          </p:cNvPr>
          <p:cNvPicPr>
            <a:picLocks noChangeAspect="1"/>
          </p:cNvPicPr>
          <p:nvPr/>
        </p:nvPicPr>
        <p:blipFill rotWithShape="1">
          <a:blip r:embed="rId8"/>
          <a:srcRect t="12165"/>
          <a:stretch/>
        </p:blipFill>
        <p:spPr>
          <a:xfrm rot="5400000">
            <a:off x="2189611" y="328552"/>
            <a:ext cx="1948982" cy="1283919"/>
          </a:xfrm>
          <a:prstGeom prst="rect">
            <a:avLst/>
          </a:prstGeom>
        </p:spPr>
      </p:pic>
      <p:pic>
        <p:nvPicPr>
          <p:cNvPr id="24" name="Picture 23" descr="A group of people holding signs&#10;&#10;Description automatically generated">
            <a:extLst>
              <a:ext uri="{FF2B5EF4-FFF2-40B4-BE49-F238E27FC236}">
                <a16:creationId xmlns:a16="http://schemas.microsoft.com/office/drawing/2014/main" id="{5B324C85-A119-B184-2AC9-4C8C362B566C}"/>
              </a:ext>
            </a:extLst>
          </p:cNvPr>
          <p:cNvPicPr>
            <a:picLocks noChangeAspect="1"/>
          </p:cNvPicPr>
          <p:nvPr/>
        </p:nvPicPr>
        <p:blipFill rotWithShape="1">
          <a:blip r:embed="rId9"/>
          <a:srcRect t="39206" r="17822" b="9304"/>
          <a:stretch/>
        </p:blipFill>
        <p:spPr>
          <a:xfrm>
            <a:off x="6711455" y="2505173"/>
            <a:ext cx="2456876" cy="2052553"/>
          </a:xfrm>
          <a:prstGeom prst="rect">
            <a:avLst/>
          </a:prstGeom>
        </p:spPr>
      </p:pic>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lstStyle/>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dirty="0"/>
          </a:p>
          <a:p>
            <a:pPr lvl="1"/>
            <a:endParaRPr lang="en-US" dirty="0"/>
          </a:p>
        </p:txBody>
      </p:sp>
      <p:pic>
        <p:nvPicPr>
          <p:cNvPr id="5" name="Picture 4" descr="A group of people posing for a photo&#10;&#10;Description automatically generated">
            <a:extLst>
              <a:ext uri="{FF2B5EF4-FFF2-40B4-BE49-F238E27FC236}">
                <a16:creationId xmlns:a16="http://schemas.microsoft.com/office/drawing/2014/main" id="{44323CA6-7067-612E-D92B-793CE113F119}"/>
              </a:ext>
            </a:extLst>
          </p:cNvPr>
          <p:cNvPicPr>
            <a:picLocks noChangeAspect="1"/>
          </p:cNvPicPr>
          <p:nvPr/>
        </p:nvPicPr>
        <p:blipFill rotWithShape="1">
          <a:blip r:embed="rId10"/>
          <a:srcRect l="6528" t="5625" r="6266" b="6995"/>
          <a:stretch/>
        </p:blipFill>
        <p:spPr>
          <a:xfrm>
            <a:off x="-38553" y="-22466"/>
            <a:ext cx="2560696" cy="1924356"/>
          </a:xfrm>
          <a:prstGeom prst="rect">
            <a:avLst/>
          </a:prstGeom>
        </p:spPr>
      </p:pic>
      <p:pic>
        <p:nvPicPr>
          <p:cNvPr id="9" name="Picture 8">
            <a:extLst>
              <a:ext uri="{FF2B5EF4-FFF2-40B4-BE49-F238E27FC236}">
                <a16:creationId xmlns:a16="http://schemas.microsoft.com/office/drawing/2014/main" id="{2194DAE4-A713-5EF0-0081-4298586BC863}"/>
              </a:ext>
            </a:extLst>
          </p:cNvPr>
          <p:cNvPicPr>
            <a:picLocks noChangeAspect="1"/>
          </p:cNvPicPr>
          <p:nvPr/>
        </p:nvPicPr>
        <p:blipFill rotWithShape="1">
          <a:blip r:embed="rId11"/>
          <a:srcRect l="1400" t="28108" b="-2163"/>
          <a:stretch/>
        </p:blipFill>
        <p:spPr>
          <a:xfrm>
            <a:off x="-39074" y="1909693"/>
            <a:ext cx="3207077" cy="1806563"/>
          </a:xfrm>
          <a:prstGeom prst="rect">
            <a:avLst/>
          </a:prstGeom>
        </p:spPr>
      </p:pic>
      <p:pic>
        <p:nvPicPr>
          <p:cNvPr id="12" name="Picture 11" descr="A person and person in a lab&#10;&#10;Description automatically generated">
            <a:extLst>
              <a:ext uri="{FF2B5EF4-FFF2-40B4-BE49-F238E27FC236}">
                <a16:creationId xmlns:a16="http://schemas.microsoft.com/office/drawing/2014/main" id="{F697FB55-B3CC-7FC1-2BC2-DD656EFC5E53}"/>
              </a:ext>
            </a:extLst>
          </p:cNvPr>
          <p:cNvPicPr>
            <a:picLocks noChangeAspect="1"/>
          </p:cNvPicPr>
          <p:nvPr/>
        </p:nvPicPr>
        <p:blipFill rotWithShape="1">
          <a:blip r:embed="rId12"/>
          <a:srcRect l="4015" t="28314" b="2086"/>
          <a:stretch/>
        </p:blipFill>
        <p:spPr>
          <a:xfrm>
            <a:off x="7275766" y="3916114"/>
            <a:ext cx="1868234" cy="1806240"/>
          </a:xfrm>
          <a:prstGeom prst="rect">
            <a:avLst/>
          </a:prstGeom>
        </p:spPr>
      </p:pic>
      <p:pic>
        <p:nvPicPr>
          <p:cNvPr id="27" name="Picture 26" descr="A person and person taking a selfie&#10;&#10;Description automatically generated">
            <a:extLst>
              <a:ext uri="{FF2B5EF4-FFF2-40B4-BE49-F238E27FC236}">
                <a16:creationId xmlns:a16="http://schemas.microsoft.com/office/drawing/2014/main" id="{5FCC11B1-ED48-5970-3425-F28C4892B070}"/>
              </a:ext>
            </a:extLst>
          </p:cNvPr>
          <p:cNvPicPr>
            <a:picLocks noChangeAspect="1"/>
          </p:cNvPicPr>
          <p:nvPr/>
        </p:nvPicPr>
        <p:blipFill rotWithShape="1">
          <a:blip r:embed="rId13"/>
          <a:srcRect b="3268"/>
          <a:stretch/>
        </p:blipFill>
        <p:spPr>
          <a:xfrm>
            <a:off x="6097297" y="4142395"/>
            <a:ext cx="1213800" cy="1562979"/>
          </a:xfrm>
          <a:prstGeom prst="rect">
            <a:avLst/>
          </a:prstGeom>
        </p:spPr>
      </p:pic>
      <p:pic>
        <p:nvPicPr>
          <p:cNvPr id="37" name="Picture 36" descr="A person taking a selfie with another person in the background&#10;&#10;Description automatically generated">
            <a:extLst>
              <a:ext uri="{FF2B5EF4-FFF2-40B4-BE49-F238E27FC236}">
                <a16:creationId xmlns:a16="http://schemas.microsoft.com/office/drawing/2014/main" id="{172B0D8D-63BC-5FCB-8342-94B45DB8BD5B}"/>
              </a:ext>
            </a:extLst>
          </p:cNvPr>
          <p:cNvPicPr>
            <a:picLocks noChangeAspect="1"/>
          </p:cNvPicPr>
          <p:nvPr/>
        </p:nvPicPr>
        <p:blipFill rotWithShape="1">
          <a:blip r:embed="rId14"/>
          <a:srcRect l="6400" t="7823" r="6800" b="16133"/>
          <a:stretch/>
        </p:blipFill>
        <p:spPr>
          <a:xfrm>
            <a:off x="6015788" y="3880299"/>
            <a:ext cx="1296979" cy="852195"/>
          </a:xfrm>
          <a:prstGeom prst="rect">
            <a:avLst/>
          </a:prstGeom>
        </p:spPr>
      </p:pic>
      <p:pic>
        <p:nvPicPr>
          <p:cNvPr id="41" name="Picture 40">
            <a:extLst>
              <a:ext uri="{FF2B5EF4-FFF2-40B4-BE49-F238E27FC236}">
                <a16:creationId xmlns:a16="http://schemas.microsoft.com/office/drawing/2014/main" id="{15F09297-DF47-F971-46C5-8D61F54C5B8E}"/>
              </a:ext>
            </a:extLst>
          </p:cNvPr>
          <p:cNvPicPr>
            <a:picLocks noChangeAspect="1"/>
          </p:cNvPicPr>
          <p:nvPr/>
        </p:nvPicPr>
        <p:blipFill rotWithShape="1">
          <a:blip r:embed="rId15"/>
          <a:srcRect l="44360" t="12534" r="25579"/>
          <a:stretch/>
        </p:blipFill>
        <p:spPr>
          <a:xfrm rot="5400000">
            <a:off x="6224813" y="-495326"/>
            <a:ext cx="836110" cy="1824502"/>
          </a:xfrm>
          <a:prstGeom prst="rect">
            <a:avLst/>
          </a:prstGeom>
        </p:spPr>
      </p:pic>
      <p:pic>
        <p:nvPicPr>
          <p:cNvPr id="4" name="Picture 3" descr="A person and person taking a selfie in a room with lights&#10;&#10;Description automatically generated">
            <a:extLst>
              <a:ext uri="{FF2B5EF4-FFF2-40B4-BE49-F238E27FC236}">
                <a16:creationId xmlns:a16="http://schemas.microsoft.com/office/drawing/2014/main" id="{FD202921-86B5-6F45-7192-9691152BBEE6}"/>
              </a:ext>
            </a:extLst>
          </p:cNvPr>
          <p:cNvPicPr>
            <a:picLocks noChangeAspect="1"/>
          </p:cNvPicPr>
          <p:nvPr/>
        </p:nvPicPr>
        <p:blipFill rotWithShape="1">
          <a:blip r:embed="rId16"/>
          <a:srcRect l="1951" r="2946"/>
          <a:stretch/>
        </p:blipFill>
        <p:spPr>
          <a:xfrm>
            <a:off x="7558863" y="0"/>
            <a:ext cx="1609468" cy="1269251"/>
          </a:xfrm>
          <a:prstGeom prst="rect">
            <a:avLst/>
          </a:prstGeom>
        </p:spPr>
      </p:pic>
      <p:pic>
        <p:nvPicPr>
          <p:cNvPr id="20" name="Picture 19" descr="Two men standing in front of a sign&#10;&#10;Description automatically generated">
            <a:extLst>
              <a:ext uri="{FF2B5EF4-FFF2-40B4-BE49-F238E27FC236}">
                <a16:creationId xmlns:a16="http://schemas.microsoft.com/office/drawing/2014/main" id="{C83D7118-0B6D-521B-5D7C-F8C717E97850}"/>
              </a:ext>
            </a:extLst>
          </p:cNvPr>
          <p:cNvPicPr>
            <a:picLocks noChangeAspect="1"/>
          </p:cNvPicPr>
          <p:nvPr/>
        </p:nvPicPr>
        <p:blipFill rotWithShape="1">
          <a:blip r:embed="rId17"/>
          <a:srcRect l="11044" t="29840" r="11832" b="39033"/>
          <a:stretch/>
        </p:blipFill>
        <p:spPr>
          <a:xfrm>
            <a:off x="3051850" y="1935476"/>
            <a:ext cx="3664162" cy="1970509"/>
          </a:xfrm>
          <a:prstGeom prst="rect">
            <a:avLst/>
          </a:prstGeom>
        </p:spPr>
      </p:pic>
    </p:spTree>
    <p:extLst>
      <p:ext uri="{BB962C8B-B14F-4D97-AF65-F5344CB8AC3E}">
        <p14:creationId xmlns:p14="http://schemas.microsoft.com/office/powerpoint/2010/main" val="116236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lstStyle/>
          <a:p>
            <a:r>
              <a:rPr lang="en-US" sz="2000" dirty="0"/>
              <a:t>Special Thank You:</a:t>
            </a:r>
          </a:p>
          <a:p>
            <a:pPr lvl="1"/>
            <a:r>
              <a:rPr lang="en-US" dirty="0"/>
              <a:t>Noah </a:t>
            </a:r>
            <a:r>
              <a:rPr lang="en-US" dirty="0" err="1"/>
              <a:t>Rothenberger</a:t>
            </a:r>
            <a:endParaRPr lang="en-US" dirty="0"/>
          </a:p>
          <a:p>
            <a:pPr lvl="1"/>
            <a:r>
              <a:rPr lang="en-US" dirty="0"/>
              <a:t>Kyle Kaplan</a:t>
            </a:r>
          </a:p>
          <a:p>
            <a:pPr lvl="1"/>
            <a:r>
              <a:rPr lang="en-US" dirty="0"/>
              <a:t>Philip </a:t>
            </a:r>
            <a:r>
              <a:rPr lang="en-US" dirty="0" err="1"/>
              <a:t>Twu</a:t>
            </a:r>
            <a:endParaRPr lang="en-US" dirty="0"/>
          </a:p>
          <a:p>
            <a:r>
              <a:rPr lang="en-US" sz="2000" dirty="0"/>
              <a:t>Additional Thank You:</a:t>
            </a:r>
          </a:p>
          <a:p>
            <a:pPr lvl="1"/>
            <a:r>
              <a:rPr lang="en-US" dirty="0"/>
              <a:t>Incredible Colleagues:</a:t>
            </a:r>
          </a:p>
          <a:p>
            <a:pPr lvl="2"/>
            <a:r>
              <a:rPr lang="en-US" dirty="0"/>
              <a:t>Lauren </a:t>
            </a:r>
            <a:r>
              <a:rPr lang="en-US" dirty="0" err="1"/>
              <a:t>Kafadarian</a:t>
            </a:r>
            <a:r>
              <a:rPr lang="en-US" dirty="0"/>
              <a:t>, Spencer Gregg , Sean McGill, Tim </a:t>
            </a:r>
            <a:r>
              <a:rPr lang="en-US" dirty="0" err="1"/>
              <a:t>Szwarc</a:t>
            </a:r>
            <a:r>
              <a:rPr lang="en-US" dirty="0"/>
              <a:t>, Jenny </a:t>
            </a:r>
            <a:r>
              <a:rPr lang="en-US" dirty="0" err="1"/>
              <a:t>Shatts</a:t>
            </a:r>
            <a:r>
              <a:rPr lang="en-US" dirty="0"/>
              <a:t>, Shane </a:t>
            </a:r>
            <a:r>
              <a:rPr lang="en-US" dirty="0" err="1"/>
              <a:t>Bonkowski</a:t>
            </a:r>
            <a:r>
              <a:rPr lang="en-US" dirty="0"/>
              <a:t>, Jake </a:t>
            </a:r>
            <a:r>
              <a:rPr lang="en-US" dirty="0" err="1"/>
              <a:t>Chesin</a:t>
            </a:r>
            <a:r>
              <a:rPr lang="en-US" dirty="0"/>
              <a:t>, </a:t>
            </a:r>
            <a:r>
              <a:rPr lang="en-US" dirty="0" err="1"/>
              <a:t>Brooklin</a:t>
            </a:r>
            <a:r>
              <a:rPr lang="en-US" dirty="0"/>
              <a:t> Cohen, Ashish Goel, Darwin Chiu, Asher </a:t>
            </a:r>
            <a:r>
              <a:rPr lang="en-US" dirty="0" err="1"/>
              <a:t>Elmquist</a:t>
            </a:r>
            <a:r>
              <a:rPr lang="en-US" dirty="0"/>
              <a:t>, </a:t>
            </a:r>
            <a:r>
              <a:rPr lang="en-US" dirty="0" err="1"/>
              <a:t>Abhinandan</a:t>
            </a:r>
            <a:r>
              <a:rPr lang="en-US" dirty="0"/>
              <a:t> Jain.</a:t>
            </a:r>
          </a:p>
          <a:p>
            <a:pPr lvl="1"/>
            <a:r>
              <a:rPr lang="en-US" dirty="0"/>
              <a:t>Awesome Interns:</a:t>
            </a:r>
          </a:p>
          <a:p>
            <a:pPr lvl="2"/>
            <a:r>
              <a:rPr lang="en-US" dirty="0"/>
              <a:t>Sami Haq, Haley Topper, Lena Trang, Joy Liu, Daniel Posada, Kara </a:t>
            </a:r>
            <a:r>
              <a:rPr lang="en-US" dirty="0" err="1"/>
              <a:t>Gaiser</a:t>
            </a:r>
            <a:r>
              <a:rPr lang="en-US" dirty="0"/>
              <a:t>, Abigail Ingle, Ezra Eyre, Henry Adam, </a:t>
            </a:r>
            <a:r>
              <a:rPr lang="en-US" dirty="0" err="1"/>
              <a:t>Ashten</a:t>
            </a:r>
            <a:r>
              <a:rPr lang="en-US" dirty="0"/>
              <a:t> </a:t>
            </a:r>
            <a:r>
              <a:rPr lang="en-US" dirty="0" err="1"/>
              <a:t>Akemoto</a:t>
            </a:r>
            <a:r>
              <a:rPr lang="en-US" dirty="0"/>
              <a:t>, Michael Hernandez</a:t>
            </a:r>
          </a:p>
          <a:p>
            <a:pPr marL="342900" lvl="1" indent="0">
              <a:buNone/>
            </a:pPr>
            <a:endParaRPr lang="en-US" dirty="0"/>
          </a:p>
          <a:p>
            <a:pPr marL="342900" lvl="1" indent="0">
              <a:buNone/>
            </a:pPr>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My Experience at JPL</a:t>
            </a:r>
          </a:p>
        </p:txBody>
      </p:sp>
    </p:spTree>
    <p:extLst>
      <p:ext uri="{BB962C8B-B14F-4D97-AF65-F5344CB8AC3E}">
        <p14:creationId xmlns:p14="http://schemas.microsoft.com/office/powerpoint/2010/main" val="1263639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27F12-737B-4295-8461-727D01EF37ED}"/>
              </a:ext>
            </a:extLst>
          </p:cNvPr>
          <p:cNvSpPr>
            <a:spLocks noGrp="1"/>
          </p:cNvSpPr>
          <p:nvPr>
            <p:ph idx="1"/>
          </p:nvPr>
        </p:nvSpPr>
        <p:spPr>
          <a:xfrm>
            <a:off x="469900" y="1072862"/>
            <a:ext cx="8417423" cy="4461224"/>
          </a:xfrm>
        </p:spPr>
        <p:txBody>
          <a:bodyPr/>
          <a:lstStyle/>
          <a:p>
            <a:r>
              <a:rPr lang="en-US" sz="1400" dirty="0"/>
              <a:t>[1] The Sampling and Caching Subsystem (SCS) for the Scientific Exploration of </a:t>
            </a:r>
            <a:r>
              <a:rPr lang="en-US" sz="1400" dirty="0" err="1"/>
              <a:t>Jezero</a:t>
            </a:r>
            <a:r>
              <a:rPr lang="en-US" sz="1400" dirty="0"/>
              <a:t> Crater by the Mars 2020 Perseverance Rover</a:t>
            </a:r>
          </a:p>
        </p:txBody>
      </p:sp>
      <p:sp>
        <p:nvSpPr>
          <p:cNvPr id="3" name="Title 2">
            <a:extLst>
              <a:ext uri="{FF2B5EF4-FFF2-40B4-BE49-F238E27FC236}">
                <a16:creationId xmlns:a16="http://schemas.microsoft.com/office/drawing/2014/main" id="{E038AE30-44D2-42AA-8FA5-28D086423DFF}"/>
              </a:ext>
            </a:extLst>
          </p:cNvPr>
          <p:cNvSpPr>
            <a:spLocks noGrp="1"/>
          </p:cNvSpPr>
          <p:nvPr>
            <p:ph type="title"/>
          </p:nvPr>
        </p:nvSpPr>
        <p:spPr/>
        <p:txBody>
          <a:bodyPr/>
          <a:lstStyle/>
          <a:p>
            <a:r>
              <a:rPr lang="en-US" dirty="0"/>
              <a:t>Works Cited</a:t>
            </a:r>
          </a:p>
        </p:txBody>
      </p:sp>
    </p:spTree>
    <p:extLst>
      <p:ext uri="{BB962C8B-B14F-4D97-AF65-F5344CB8AC3E}">
        <p14:creationId xmlns:p14="http://schemas.microsoft.com/office/powerpoint/2010/main" val="2843956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DC76D-3E31-417C-980A-EE629F2F26A1}" type="datetime1">
              <a:rPr lang="en-US">
                <a:solidFill>
                  <a:prstClr val="white">
                    <a:lumMod val="50000"/>
                  </a:prstClr>
                </a:solidFill>
                <a:latin typeface="Arial"/>
              </a:rPr>
              <a:pPr/>
              <a:t>6/5/24</a:t>
            </a:fld>
            <a:endParaRPr lang="en-US" dirty="0">
              <a:solidFill>
                <a:prstClr val="white">
                  <a:lumMod val="50000"/>
                </a:prstClr>
              </a:solidFill>
              <a:latin typeface="Arial"/>
            </a:endParaRPr>
          </a:p>
        </p:txBody>
      </p:sp>
      <p:sp>
        <p:nvSpPr>
          <p:cNvPr id="4" name="Slide Number Placeholder 3"/>
          <p:cNvSpPr>
            <a:spLocks noGrp="1"/>
          </p:cNvSpPr>
          <p:nvPr>
            <p:ph type="sldNum" sz="quarter" idx="12"/>
          </p:nvPr>
        </p:nvSpPr>
        <p:spPr/>
        <p:txBody>
          <a:bodyPr/>
          <a:lstStyle/>
          <a:p>
            <a:fld id="{0E0E1749-0B7E-403A-A9A7-95F2ED1F2891}" type="slidenum">
              <a:rPr lang="en-US">
                <a:solidFill>
                  <a:prstClr val="white">
                    <a:lumMod val="50000"/>
                  </a:prstClr>
                </a:solidFill>
                <a:latin typeface="Arial"/>
              </a:rPr>
              <a:pPr/>
              <a:t>37</a:t>
            </a:fld>
            <a:endParaRPr lang="en-US" dirty="0">
              <a:solidFill>
                <a:prstClr val="white">
                  <a:lumMod val="50000"/>
                </a:prstClr>
              </a:solidFill>
              <a:latin typeface="Arial"/>
            </a:endParaRPr>
          </a:p>
        </p:txBody>
      </p:sp>
    </p:spTree>
    <p:extLst>
      <p:ext uri="{BB962C8B-B14F-4D97-AF65-F5344CB8AC3E}">
        <p14:creationId xmlns:p14="http://schemas.microsoft.com/office/powerpoint/2010/main" val="3455928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lstStyle/>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Bit Carousel Notebook</a:t>
            </a:r>
          </a:p>
        </p:txBody>
      </p:sp>
      <p:pic>
        <p:nvPicPr>
          <p:cNvPr id="4" name="Picture 1" descr="image001">
            <a:extLst>
              <a:ext uri="{FF2B5EF4-FFF2-40B4-BE49-F238E27FC236}">
                <a16:creationId xmlns:a16="http://schemas.microsoft.com/office/drawing/2014/main" id="{D454058F-21EC-60C0-4F71-17CD11972C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97" r="1182" b="1648"/>
          <a:stretch/>
        </p:blipFill>
        <p:spPr bwMode="auto">
          <a:xfrm>
            <a:off x="5423534" y="1252317"/>
            <a:ext cx="3326770" cy="251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9B47E7F-0E90-2E26-ADB8-84FC31DDB4C2}"/>
              </a:ext>
            </a:extLst>
          </p:cNvPr>
          <p:cNvPicPr>
            <a:picLocks noChangeAspect="1"/>
          </p:cNvPicPr>
          <p:nvPr/>
        </p:nvPicPr>
        <p:blipFill>
          <a:blip r:embed="rId4"/>
          <a:stretch>
            <a:fillRect/>
          </a:stretch>
        </p:blipFill>
        <p:spPr>
          <a:xfrm>
            <a:off x="367667" y="1735285"/>
            <a:ext cx="4839313" cy="2514252"/>
          </a:xfrm>
          <a:prstGeom prst="rect">
            <a:avLst/>
          </a:prstGeom>
        </p:spPr>
      </p:pic>
      <p:sp>
        <p:nvSpPr>
          <p:cNvPr id="7" name="Content Placeholder 1">
            <a:extLst>
              <a:ext uri="{FF2B5EF4-FFF2-40B4-BE49-F238E27FC236}">
                <a16:creationId xmlns:a16="http://schemas.microsoft.com/office/drawing/2014/main" id="{9A5DCEC0-2633-CEFE-D70B-1E63F988F7B4}"/>
              </a:ext>
            </a:extLst>
          </p:cNvPr>
          <p:cNvSpPr txBox="1">
            <a:spLocks/>
          </p:cNvSpPr>
          <p:nvPr/>
        </p:nvSpPr>
        <p:spPr>
          <a:xfrm>
            <a:off x="622303" y="1233723"/>
            <a:ext cx="8204201" cy="3999419"/>
          </a:xfrm>
          <a:prstGeom prst="rect">
            <a:avLst/>
          </a:prstGeom>
        </p:spPr>
        <p:txBody>
          <a:bodyPr/>
          <a:lstStyle>
            <a:lvl1pPr marL="171450" indent="-171450" algn="l" defTabSz="685800" rtl="0" eaLnBrk="1" latinLnBrk="0" hangingPunct="1">
              <a:lnSpc>
                <a:spcPct val="90000"/>
              </a:lnSpc>
              <a:spcBef>
                <a:spcPts val="750"/>
              </a:spcBef>
              <a:spcAft>
                <a:spcPts val="300"/>
              </a:spcAft>
              <a:buClr>
                <a:srgbClr val="13418B"/>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buFont typeface="Arial" panose="020B0604020202020204" pitchFamily="34" charset="0"/>
              <a:buNone/>
            </a:pPr>
            <a:r>
              <a:rPr lang="en-US" dirty="0"/>
              <a:t>Distributions seem in character!</a:t>
            </a:r>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359666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lstStyle/>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Bit Carousel Notebook</a:t>
            </a:r>
          </a:p>
        </p:txBody>
      </p:sp>
      <p:pic>
        <p:nvPicPr>
          <p:cNvPr id="4" name="Picture 1" descr="image001">
            <a:extLst>
              <a:ext uri="{FF2B5EF4-FFF2-40B4-BE49-F238E27FC236}">
                <a16:creationId xmlns:a16="http://schemas.microsoft.com/office/drawing/2014/main" id="{D454058F-21EC-60C0-4F71-17CD11972C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97" r="1182" b="1648"/>
          <a:stretch/>
        </p:blipFill>
        <p:spPr bwMode="auto">
          <a:xfrm>
            <a:off x="5423534" y="1252317"/>
            <a:ext cx="3326770" cy="251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DDC96BE-31C6-7D77-F6A1-EA8344DAAB30}"/>
              </a:ext>
            </a:extLst>
          </p:cNvPr>
          <p:cNvPicPr>
            <a:picLocks noChangeAspect="1"/>
          </p:cNvPicPr>
          <p:nvPr/>
        </p:nvPicPr>
        <p:blipFill>
          <a:blip r:embed="rId4"/>
          <a:stretch>
            <a:fillRect/>
          </a:stretch>
        </p:blipFill>
        <p:spPr>
          <a:xfrm>
            <a:off x="317496" y="1770962"/>
            <a:ext cx="5003864" cy="2924939"/>
          </a:xfrm>
          <a:prstGeom prst="rect">
            <a:avLst/>
          </a:prstGeom>
        </p:spPr>
      </p:pic>
      <p:sp>
        <p:nvSpPr>
          <p:cNvPr id="5" name="Content Placeholder 1">
            <a:extLst>
              <a:ext uri="{FF2B5EF4-FFF2-40B4-BE49-F238E27FC236}">
                <a16:creationId xmlns:a16="http://schemas.microsoft.com/office/drawing/2014/main" id="{695C9C1C-8B58-773A-EEDA-A4972F76AE97}"/>
              </a:ext>
            </a:extLst>
          </p:cNvPr>
          <p:cNvSpPr txBox="1">
            <a:spLocks/>
          </p:cNvSpPr>
          <p:nvPr/>
        </p:nvSpPr>
        <p:spPr>
          <a:xfrm>
            <a:off x="622303" y="1233723"/>
            <a:ext cx="8204201" cy="3999419"/>
          </a:xfrm>
          <a:prstGeom prst="rect">
            <a:avLst/>
          </a:prstGeom>
        </p:spPr>
        <p:txBody>
          <a:bodyPr/>
          <a:lstStyle>
            <a:lvl1pPr marL="171450" indent="-171450" algn="l" defTabSz="685800" rtl="0" eaLnBrk="1" latinLnBrk="0" hangingPunct="1">
              <a:lnSpc>
                <a:spcPct val="90000"/>
              </a:lnSpc>
              <a:spcBef>
                <a:spcPts val="750"/>
              </a:spcBef>
              <a:spcAft>
                <a:spcPts val="300"/>
              </a:spcAft>
              <a:buClr>
                <a:srgbClr val="13418B"/>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buFont typeface="Arial" panose="020B0604020202020204" pitchFamily="34" charset="0"/>
              <a:buNone/>
            </a:pPr>
            <a:r>
              <a:rPr lang="en-US" dirty="0"/>
              <a:t>Distributions seem in character!</a:t>
            </a:r>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493860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3AC6-5D4E-3F43-896C-22552E573B5B}"/>
              </a:ext>
            </a:extLst>
          </p:cNvPr>
          <p:cNvSpPr>
            <a:spLocks noGrp="1"/>
          </p:cNvSpPr>
          <p:nvPr>
            <p:ph type="title"/>
          </p:nvPr>
        </p:nvSpPr>
        <p:spPr>
          <a:xfrm>
            <a:off x="469900" y="245082"/>
            <a:ext cx="6211886" cy="650998"/>
          </a:xfrm>
        </p:spPr>
        <p:txBody>
          <a:bodyPr anchor="b">
            <a:normAutofit/>
          </a:bodyPr>
          <a:lstStyle/>
          <a:p>
            <a:r>
              <a:rPr lang="en-US" sz="2200" dirty="0"/>
              <a:t>My Interests (Way too many)</a:t>
            </a:r>
          </a:p>
        </p:txBody>
      </p:sp>
      <p:sp>
        <p:nvSpPr>
          <p:cNvPr id="8" name="Content Placeholder 1">
            <a:extLst>
              <a:ext uri="{FF2B5EF4-FFF2-40B4-BE49-F238E27FC236}">
                <a16:creationId xmlns:a16="http://schemas.microsoft.com/office/drawing/2014/main" id="{A1D9F606-BF17-4279-962A-DB990389AAE2}"/>
              </a:ext>
            </a:extLst>
          </p:cNvPr>
          <p:cNvSpPr txBox="1">
            <a:spLocks noGrp="1"/>
          </p:cNvSpPr>
          <p:nvPr>
            <p:ph idx="1"/>
          </p:nvPr>
        </p:nvSpPr>
        <p:spPr>
          <a:xfrm>
            <a:off x="469900" y="1081088"/>
            <a:ext cx="5102417" cy="3998912"/>
          </a:xfrm>
          <a:prstGeom prst="rect">
            <a:avLst/>
          </a:prstGeom>
        </p:spPr>
        <p:txBody>
          <a:bodyPr/>
          <a:lstStyle>
            <a:lvl1pPr marL="171450" indent="-171450" algn="l" defTabSz="685800" rtl="0" eaLnBrk="1" latinLnBrk="0" hangingPunct="1">
              <a:lnSpc>
                <a:spcPct val="90000"/>
              </a:lnSpc>
              <a:spcBef>
                <a:spcPts val="750"/>
              </a:spcBef>
              <a:spcAft>
                <a:spcPts val="300"/>
              </a:spcAft>
              <a:buClr>
                <a:srgbClr val="13418B"/>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b="1" dirty="0"/>
              <a:t>For the sake of JPL!</a:t>
            </a:r>
          </a:p>
          <a:p>
            <a:pPr lvl="1">
              <a:lnSpc>
                <a:spcPct val="100000"/>
              </a:lnSpc>
            </a:pPr>
            <a:r>
              <a:rPr lang="en-US" sz="1700" dirty="0"/>
              <a:t>Surface Operations! Rovers, Landers…</a:t>
            </a:r>
          </a:p>
          <a:p>
            <a:pPr lvl="1">
              <a:lnSpc>
                <a:spcPct val="100000"/>
              </a:lnSpc>
            </a:pPr>
            <a:r>
              <a:rPr lang="en-US" sz="1700" dirty="0"/>
              <a:t>Systems Engineering</a:t>
            </a:r>
          </a:p>
          <a:p>
            <a:pPr lvl="1">
              <a:lnSpc>
                <a:spcPct val="100000"/>
              </a:lnSpc>
            </a:pPr>
            <a:r>
              <a:rPr lang="en-US" sz="1700" dirty="0"/>
              <a:t>Simulation Engineering</a:t>
            </a:r>
          </a:p>
          <a:p>
            <a:pPr lvl="1">
              <a:lnSpc>
                <a:spcPct val="100000"/>
              </a:lnSpc>
            </a:pPr>
            <a:r>
              <a:rPr lang="en-US" sz="1700" dirty="0"/>
              <a:t>Software Engineering</a:t>
            </a:r>
          </a:p>
          <a:p>
            <a:pPr lvl="1">
              <a:lnSpc>
                <a:spcPct val="100000"/>
              </a:lnSpc>
            </a:pPr>
            <a:r>
              <a:rPr lang="en-US" sz="1700" dirty="0"/>
              <a:t>Data Analytics</a:t>
            </a:r>
          </a:p>
          <a:p>
            <a:pPr lvl="1">
              <a:lnSpc>
                <a:spcPct val="100000"/>
              </a:lnSpc>
            </a:pPr>
            <a:r>
              <a:rPr lang="en-US" sz="1700" dirty="0"/>
              <a:t>Mission Conceptualization and Design</a:t>
            </a:r>
          </a:p>
          <a:p>
            <a:pPr lvl="1">
              <a:lnSpc>
                <a:spcPct val="100000"/>
              </a:lnSpc>
            </a:pPr>
            <a:r>
              <a:rPr lang="en-US" sz="1700" dirty="0"/>
              <a:t>Becoming a Driver/Operator</a:t>
            </a:r>
          </a:p>
          <a:p>
            <a:pPr marL="342900" lvl="1" indent="0">
              <a:buNone/>
            </a:pPr>
            <a:endParaRPr lang="en-US" dirty="0"/>
          </a:p>
          <a:p>
            <a:pPr lvl="1"/>
            <a:endParaRPr lang="en-US" dirty="0"/>
          </a:p>
        </p:txBody>
      </p:sp>
      <p:pic>
        <p:nvPicPr>
          <p:cNvPr id="4" name="Picture 3" descr="Men standing next to a computer&#10;&#10;Description automatically generated">
            <a:extLst>
              <a:ext uri="{FF2B5EF4-FFF2-40B4-BE49-F238E27FC236}">
                <a16:creationId xmlns:a16="http://schemas.microsoft.com/office/drawing/2014/main" id="{912D8BA1-7D26-6D76-289B-6579F471C419}"/>
              </a:ext>
            </a:extLst>
          </p:cNvPr>
          <p:cNvPicPr>
            <a:picLocks noChangeAspect="1"/>
          </p:cNvPicPr>
          <p:nvPr/>
        </p:nvPicPr>
        <p:blipFill>
          <a:blip r:embed="rId3"/>
          <a:stretch>
            <a:fillRect/>
          </a:stretch>
        </p:blipFill>
        <p:spPr>
          <a:xfrm>
            <a:off x="5572317" y="3336110"/>
            <a:ext cx="2958202" cy="1978076"/>
          </a:xfrm>
          <a:prstGeom prst="rect">
            <a:avLst/>
          </a:prstGeom>
        </p:spPr>
      </p:pic>
      <p:pic>
        <p:nvPicPr>
          <p:cNvPr id="6" name="Picture 5" descr="A person standing in a room with a red ribbon&#10;&#10;Description automatically generated">
            <a:extLst>
              <a:ext uri="{FF2B5EF4-FFF2-40B4-BE49-F238E27FC236}">
                <a16:creationId xmlns:a16="http://schemas.microsoft.com/office/drawing/2014/main" id="{9682E51D-B227-0A24-032D-D09B88AAB547}"/>
              </a:ext>
            </a:extLst>
          </p:cNvPr>
          <p:cNvPicPr>
            <a:picLocks noChangeAspect="1"/>
          </p:cNvPicPr>
          <p:nvPr/>
        </p:nvPicPr>
        <p:blipFill rotWithShape="1">
          <a:blip r:embed="rId4"/>
          <a:srcRect l="9040" t="14438" r="233" b="17875"/>
          <a:stretch/>
        </p:blipFill>
        <p:spPr>
          <a:xfrm>
            <a:off x="5572317" y="1425285"/>
            <a:ext cx="2958202" cy="1655259"/>
          </a:xfrm>
          <a:prstGeom prst="rect">
            <a:avLst/>
          </a:prstGeom>
        </p:spPr>
      </p:pic>
    </p:spTree>
    <p:extLst>
      <p:ext uri="{BB962C8B-B14F-4D97-AF65-F5344CB8AC3E}">
        <p14:creationId xmlns:p14="http://schemas.microsoft.com/office/powerpoint/2010/main" val="2245301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Chuck Notebook</a:t>
            </a:r>
          </a:p>
        </p:txBody>
      </p:sp>
      <p:pic>
        <p:nvPicPr>
          <p:cNvPr id="4" name="Picture 3">
            <a:extLst>
              <a:ext uri="{FF2B5EF4-FFF2-40B4-BE49-F238E27FC236}">
                <a16:creationId xmlns:a16="http://schemas.microsoft.com/office/drawing/2014/main" id="{FBE7190A-A109-ABCC-EAC5-11C0AE74E0DD}"/>
              </a:ext>
            </a:extLst>
          </p:cNvPr>
          <p:cNvPicPr>
            <a:picLocks noChangeAspect="1"/>
          </p:cNvPicPr>
          <p:nvPr/>
        </p:nvPicPr>
        <p:blipFill>
          <a:blip r:embed="rId3"/>
          <a:stretch>
            <a:fillRect/>
          </a:stretch>
        </p:blipFill>
        <p:spPr>
          <a:xfrm>
            <a:off x="1065401" y="1644983"/>
            <a:ext cx="6407453" cy="3593458"/>
          </a:xfrm>
          <a:prstGeom prst="rect">
            <a:avLst/>
          </a:prstGeom>
        </p:spPr>
      </p:pic>
      <p:sp>
        <p:nvSpPr>
          <p:cNvPr id="7" name="Content Placeholder 1">
            <a:extLst>
              <a:ext uri="{FF2B5EF4-FFF2-40B4-BE49-F238E27FC236}">
                <a16:creationId xmlns:a16="http://schemas.microsoft.com/office/drawing/2014/main" id="{CB71EBDC-A790-F9C1-6E9E-98FA69CAEBEA}"/>
              </a:ext>
            </a:extLst>
          </p:cNvPr>
          <p:cNvSpPr txBox="1">
            <a:spLocks/>
          </p:cNvSpPr>
          <p:nvPr/>
        </p:nvSpPr>
        <p:spPr>
          <a:xfrm>
            <a:off x="622303" y="1233723"/>
            <a:ext cx="8204201" cy="3999419"/>
          </a:xfrm>
          <a:prstGeom prst="rect">
            <a:avLst/>
          </a:prstGeom>
        </p:spPr>
        <p:txBody>
          <a:bodyPr/>
          <a:lstStyle>
            <a:lvl1pPr marL="171450" indent="-171450" algn="l" defTabSz="685800" rtl="0" eaLnBrk="1" latinLnBrk="0" hangingPunct="1">
              <a:lnSpc>
                <a:spcPct val="90000"/>
              </a:lnSpc>
              <a:spcBef>
                <a:spcPts val="750"/>
              </a:spcBef>
              <a:spcAft>
                <a:spcPts val="300"/>
              </a:spcAft>
              <a:buClr>
                <a:srgbClr val="13418B"/>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buFont typeface="Arial" panose="020B0604020202020204" pitchFamily="34" charset="0"/>
              <a:buNone/>
            </a:pPr>
            <a:r>
              <a:rPr lang="en-US" dirty="0"/>
              <a:t>Distributions seem in character!</a:t>
            </a:r>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67690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31396-F0BF-4A40-850A-0360DBFDB4F1}"/>
              </a:ext>
            </a:extLst>
          </p:cNvPr>
          <p:cNvSpPr>
            <a:spLocks noGrp="1"/>
          </p:cNvSpPr>
          <p:nvPr>
            <p:ph type="body" sz="quarter" idx="14"/>
          </p:nvPr>
        </p:nvSpPr>
        <p:spPr/>
        <p:txBody>
          <a:bodyPr/>
          <a:lstStyle/>
          <a:p>
            <a:pPr algn="ctr"/>
            <a:r>
              <a:rPr lang="en-US" dirty="0">
                <a:solidFill>
                  <a:schemeClr val="accent2">
                    <a:lumMod val="75000"/>
                  </a:schemeClr>
                </a:solidFill>
              </a:rPr>
              <a:t>Sampling and Caching (SNC)</a:t>
            </a:r>
          </a:p>
        </p:txBody>
      </p:sp>
      <p:sp>
        <p:nvSpPr>
          <p:cNvPr id="2" name="Oval 1">
            <a:extLst>
              <a:ext uri="{FF2B5EF4-FFF2-40B4-BE49-F238E27FC236}">
                <a16:creationId xmlns:a16="http://schemas.microsoft.com/office/drawing/2014/main" id="{72CE1502-90B6-43CD-03EF-8B746B43F7A6}"/>
              </a:ext>
            </a:extLst>
          </p:cNvPr>
          <p:cNvSpPr/>
          <p:nvPr/>
        </p:nvSpPr>
        <p:spPr>
          <a:xfrm>
            <a:off x="2860595" y="3503852"/>
            <a:ext cx="1590825" cy="13245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96088E0-D854-1162-B8F6-7312112003D1}"/>
              </a:ext>
            </a:extLst>
          </p:cNvPr>
          <p:cNvSpPr/>
          <p:nvPr/>
        </p:nvSpPr>
        <p:spPr>
          <a:xfrm rot="2697718">
            <a:off x="4406221" y="3390211"/>
            <a:ext cx="1590825" cy="10470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628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5BA4A0-23C6-4F33-8946-96FCBABB5E02}"/>
              </a:ext>
            </a:extLst>
          </p:cNvPr>
          <p:cNvSpPr>
            <a:spLocks noGrp="1"/>
          </p:cNvSpPr>
          <p:nvPr>
            <p:ph type="title"/>
          </p:nvPr>
        </p:nvSpPr>
        <p:spPr/>
        <p:txBody>
          <a:bodyPr/>
          <a:lstStyle/>
          <a:p>
            <a:r>
              <a:rPr lang="en-US" dirty="0"/>
              <a:t>SNC Team</a:t>
            </a:r>
          </a:p>
        </p:txBody>
      </p:sp>
      <p:pic>
        <p:nvPicPr>
          <p:cNvPr id="9" name="Picture 8">
            <a:extLst>
              <a:ext uri="{FF2B5EF4-FFF2-40B4-BE49-F238E27FC236}">
                <a16:creationId xmlns:a16="http://schemas.microsoft.com/office/drawing/2014/main" id="{267A0759-CF43-D3DD-7F51-FDA280ED25DC}"/>
              </a:ext>
            </a:extLst>
          </p:cNvPr>
          <p:cNvPicPr>
            <a:picLocks noChangeAspect="1"/>
          </p:cNvPicPr>
          <p:nvPr/>
        </p:nvPicPr>
        <p:blipFill rotWithShape="1">
          <a:blip r:embed="rId3"/>
          <a:srcRect t="50000" r="50829"/>
          <a:stretch/>
        </p:blipFill>
        <p:spPr>
          <a:xfrm>
            <a:off x="4572000" y="2124034"/>
            <a:ext cx="3711226" cy="2532058"/>
          </a:xfrm>
          <a:prstGeom prst="rect">
            <a:avLst/>
          </a:prstGeom>
        </p:spPr>
      </p:pic>
      <p:pic>
        <p:nvPicPr>
          <p:cNvPr id="2" name="Picture 1">
            <a:extLst>
              <a:ext uri="{FF2B5EF4-FFF2-40B4-BE49-F238E27FC236}">
                <a16:creationId xmlns:a16="http://schemas.microsoft.com/office/drawing/2014/main" id="{92638EA7-CEBF-CD15-D416-99CBCB04EABC}"/>
              </a:ext>
            </a:extLst>
          </p:cNvPr>
          <p:cNvPicPr>
            <a:picLocks noChangeAspect="1"/>
          </p:cNvPicPr>
          <p:nvPr/>
        </p:nvPicPr>
        <p:blipFill rotWithShape="1">
          <a:blip r:embed="rId3"/>
          <a:srcRect r="50829" b="50003"/>
          <a:stretch/>
        </p:blipFill>
        <p:spPr>
          <a:xfrm>
            <a:off x="706476" y="2124034"/>
            <a:ext cx="3711469" cy="2532058"/>
          </a:xfrm>
          <a:prstGeom prst="rect">
            <a:avLst/>
          </a:prstGeom>
        </p:spPr>
      </p:pic>
      <p:sp>
        <p:nvSpPr>
          <p:cNvPr id="6" name="Content Placeholder 1">
            <a:extLst>
              <a:ext uri="{FF2B5EF4-FFF2-40B4-BE49-F238E27FC236}">
                <a16:creationId xmlns:a16="http://schemas.microsoft.com/office/drawing/2014/main" id="{DC4E8E04-AAE9-7637-A9DE-E05F0FB60B6A}"/>
              </a:ext>
            </a:extLst>
          </p:cNvPr>
          <p:cNvSpPr>
            <a:spLocks noGrp="1"/>
          </p:cNvSpPr>
          <p:nvPr>
            <p:ph idx="1"/>
          </p:nvPr>
        </p:nvSpPr>
        <p:spPr>
          <a:xfrm>
            <a:off x="469903" y="1081323"/>
            <a:ext cx="8164431" cy="3999419"/>
          </a:xfrm>
        </p:spPr>
        <p:txBody>
          <a:bodyPr/>
          <a:lstStyle/>
          <a:p>
            <a:r>
              <a:rPr lang="en-US" sz="1700" dirty="0"/>
              <a:t>The SNC Team is responsible for operating and maintaining the main payload of the Perseverance Rover</a:t>
            </a:r>
          </a:p>
          <a:p>
            <a:pPr lvl="1"/>
            <a:r>
              <a:rPr lang="en-US" sz="1600" dirty="0"/>
              <a:t>27 of 43 sample tubes processed so far</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270069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5BA4A0-23C6-4F33-8946-96FCBABB5E02}"/>
              </a:ext>
            </a:extLst>
          </p:cNvPr>
          <p:cNvSpPr>
            <a:spLocks noGrp="1"/>
          </p:cNvSpPr>
          <p:nvPr>
            <p:ph type="title"/>
          </p:nvPr>
        </p:nvSpPr>
        <p:spPr/>
        <p:txBody>
          <a:bodyPr/>
          <a:lstStyle/>
          <a:p>
            <a:r>
              <a:rPr lang="en-US" dirty="0"/>
              <a:t>SNC Team</a:t>
            </a:r>
          </a:p>
        </p:txBody>
      </p:sp>
      <p:pic>
        <p:nvPicPr>
          <p:cNvPr id="2" name="Picture 1">
            <a:extLst>
              <a:ext uri="{FF2B5EF4-FFF2-40B4-BE49-F238E27FC236}">
                <a16:creationId xmlns:a16="http://schemas.microsoft.com/office/drawing/2014/main" id="{7C109B7E-0551-20F1-7719-7F2F1876B6D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1368898"/>
            <a:ext cx="4038048" cy="3781893"/>
          </a:xfrm>
          <a:prstGeom prst="rect">
            <a:avLst/>
          </a:prstGeom>
        </p:spPr>
      </p:pic>
      <p:sp>
        <p:nvSpPr>
          <p:cNvPr id="5" name="Content Placeholder 1">
            <a:extLst>
              <a:ext uri="{FF2B5EF4-FFF2-40B4-BE49-F238E27FC236}">
                <a16:creationId xmlns:a16="http://schemas.microsoft.com/office/drawing/2014/main" id="{99CE41A8-6D25-E52F-802E-53A0F68BA586}"/>
              </a:ext>
            </a:extLst>
          </p:cNvPr>
          <p:cNvSpPr>
            <a:spLocks noGrp="1"/>
          </p:cNvSpPr>
          <p:nvPr>
            <p:ph idx="1"/>
          </p:nvPr>
        </p:nvSpPr>
        <p:spPr>
          <a:xfrm>
            <a:off x="469903" y="1081323"/>
            <a:ext cx="3921227" cy="3999419"/>
          </a:xfrm>
        </p:spPr>
        <p:txBody>
          <a:bodyPr/>
          <a:lstStyle/>
          <a:p>
            <a:pPr marL="342900" lvl="1" indent="0">
              <a:buNone/>
            </a:pPr>
            <a:endParaRPr lang="en-US" dirty="0"/>
          </a:p>
          <a:p>
            <a:pPr lvl="1"/>
            <a:endParaRPr lang="en-US" dirty="0"/>
          </a:p>
          <a:p>
            <a:pPr lvl="1"/>
            <a:endParaRPr lang="en-US" dirty="0"/>
          </a:p>
          <a:p>
            <a:pPr lvl="1"/>
            <a:endParaRPr lang="en-US" dirty="0"/>
          </a:p>
          <a:p>
            <a:pPr lvl="1"/>
            <a:endParaRPr lang="en-US" dirty="0"/>
          </a:p>
        </p:txBody>
      </p:sp>
      <p:pic>
        <p:nvPicPr>
          <p:cNvPr id="32" name="Picture 31">
            <a:extLst>
              <a:ext uri="{FF2B5EF4-FFF2-40B4-BE49-F238E27FC236}">
                <a16:creationId xmlns:a16="http://schemas.microsoft.com/office/drawing/2014/main" id="{BB6CCDEB-729A-78AF-E1F2-884AE34BD4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28" y="1690194"/>
            <a:ext cx="3657602" cy="3575791"/>
          </a:xfrm>
          <a:prstGeom prst="rect">
            <a:avLst/>
          </a:prstGeom>
        </p:spPr>
      </p:pic>
      <p:sp>
        <p:nvSpPr>
          <p:cNvPr id="33" name="Content Placeholder 1">
            <a:extLst>
              <a:ext uri="{FF2B5EF4-FFF2-40B4-BE49-F238E27FC236}">
                <a16:creationId xmlns:a16="http://schemas.microsoft.com/office/drawing/2014/main" id="{F2911307-59BF-8702-BB2E-D5028C26A4F5}"/>
              </a:ext>
            </a:extLst>
          </p:cNvPr>
          <p:cNvSpPr txBox="1">
            <a:spLocks/>
          </p:cNvSpPr>
          <p:nvPr/>
        </p:nvSpPr>
        <p:spPr>
          <a:xfrm>
            <a:off x="469903" y="1081323"/>
            <a:ext cx="8204201" cy="3999419"/>
          </a:xfrm>
          <a:prstGeom prst="rect">
            <a:avLst/>
          </a:prstGeom>
        </p:spPr>
        <p:txBody>
          <a:bodyPr/>
          <a:lstStyle>
            <a:lvl1pPr marL="171450" indent="-171450" algn="l" defTabSz="685800" rtl="0" eaLnBrk="1" latinLnBrk="0" hangingPunct="1">
              <a:lnSpc>
                <a:spcPct val="90000"/>
              </a:lnSpc>
              <a:spcBef>
                <a:spcPts val="750"/>
              </a:spcBef>
              <a:spcAft>
                <a:spcPts val="300"/>
              </a:spcAft>
              <a:buClr>
                <a:srgbClr val="13418B"/>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150"/>
              </a:spcBef>
              <a:spcAft>
                <a:spcPts val="300"/>
              </a:spcAft>
              <a:buClr>
                <a:srgbClr val="13418B"/>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2000" dirty="0"/>
              <a:t>ACA and Drill</a:t>
            </a:r>
          </a:p>
        </p:txBody>
      </p:sp>
    </p:spTree>
    <p:extLst>
      <p:ext uri="{BB962C8B-B14F-4D97-AF65-F5344CB8AC3E}">
        <p14:creationId xmlns:p14="http://schemas.microsoft.com/office/powerpoint/2010/main" val="300020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9E843-89BC-4E9C-A357-67EB97CCF60C}"/>
              </a:ext>
            </a:extLst>
          </p:cNvPr>
          <p:cNvSpPr>
            <a:spLocks noGrp="1"/>
          </p:cNvSpPr>
          <p:nvPr>
            <p:ph idx="1"/>
          </p:nvPr>
        </p:nvSpPr>
        <p:spPr/>
        <p:txBody>
          <a:bodyPr/>
          <a:lstStyle/>
          <a:p>
            <a:pPr>
              <a:lnSpc>
                <a:spcPct val="100000"/>
              </a:lnSpc>
            </a:pPr>
            <a:r>
              <a:rPr lang="en-US" sz="2000" dirty="0"/>
              <a:t>Primary Goals:</a:t>
            </a:r>
          </a:p>
          <a:p>
            <a:pPr lvl="1">
              <a:lnSpc>
                <a:spcPct val="100000"/>
              </a:lnSpc>
            </a:pPr>
            <a:r>
              <a:rPr lang="en-US" sz="1700" dirty="0"/>
              <a:t>Developing Actuator Trending Tools for the Sampling and Caching System</a:t>
            </a:r>
          </a:p>
          <a:p>
            <a:pPr lvl="1">
              <a:lnSpc>
                <a:spcPct val="100000"/>
              </a:lnSpc>
            </a:pPr>
            <a:r>
              <a:rPr lang="en-US" sz="1700" dirty="0"/>
              <a:t>Learn as much as possible about M2020 and SNC systems and operations</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2FB937BD-9039-40D0-A1B3-2D851CE1F0D0}"/>
              </a:ext>
            </a:extLst>
          </p:cNvPr>
          <p:cNvSpPr>
            <a:spLocks noGrp="1"/>
          </p:cNvSpPr>
          <p:nvPr>
            <p:ph type="title"/>
          </p:nvPr>
        </p:nvSpPr>
        <p:spPr/>
        <p:txBody>
          <a:bodyPr/>
          <a:lstStyle/>
          <a:p>
            <a:r>
              <a:rPr lang="en-US" dirty="0"/>
              <a:t>Internship Goals and Expectations</a:t>
            </a:r>
          </a:p>
        </p:txBody>
      </p:sp>
    </p:spTree>
    <p:extLst>
      <p:ext uri="{BB962C8B-B14F-4D97-AF65-F5344CB8AC3E}">
        <p14:creationId xmlns:p14="http://schemas.microsoft.com/office/powerpoint/2010/main" val="3869323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31396-F0BF-4A40-850A-0360DBFDB4F1}"/>
              </a:ext>
            </a:extLst>
          </p:cNvPr>
          <p:cNvSpPr>
            <a:spLocks noGrp="1"/>
          </p:cNvSpPr>
          <p:nvPr>
            <p:ph type="body" sz="quarter" idx="14"/>
          </p:nvPr>
        </p:nvSpPr>
        <p:spPr/>
        <p:txBody>
          <a:bodyPr/>
          <a:lstStyle/>
          <a:p>
            <a:pPr algn="ctr"/>
            <a:r>
              <a:rPr lang="en-US" dirty="0">
                <a:solidFill>
                  <a:schemeClr val="accent2">
                    <a:lumMod val="75000"/>
                  </a:schemeClr>
                </a:solidFill>
              </a:rPr>
              <a:t>RO Trending</a:t>
            </a:r>
          </a:p>
        </p:txBody>
      </p:sp>
    </p:spTree>
    <p:extLst>
      <p:ext uri="{BB962C8B-B14F-4D97-AF65-F5344CB8AC3E}">
        <p14:creationId xmlns:p14="http://schemas.microsoft.com/office/powerpoint/2010/main" val="38105222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2020_Template" id="{49686F46-2E9D-F64A-91B7-3BCBFA30DF10}" vid="{91DEA44E-BBE4-B244-A926-26ABCEDA317A}"/>
    </a:ext>
  </a:extLst>
</a:theme>
</file>

<file path=ppt/theme/theme2.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35767</TotalTime>
  <Words>3573</Words>
  <Application>Microsoft Macintosh PowerPoint</Application>
  <PresentationFormat>On-screen Show (16:10)</PresentationFormat>
  <Paragraphs>555</Paragraphs>
  <Slides>40</Slides>
  <Notes>39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40</vt:i4>
      </vt:variant>
    </vt:vector>
  </HeadingPairs>
  <TitlesOfParts>
    <vt:vector size="45" baseType="lpstr">
      <vt:lpstr>Arial</vt:lpstr>
      <vt:lpstr>Calibri</vt:lpstr>
      <vt:lpstr>Cambria Math</vt:lpstr>
      <vt:lpstr>Office Theme</vt:lpstr>
      <vt:lpstr>NASAjpl-WhiteTheme-16x9-vA6</vt:lpstr>
      <vt:lpstr>PowerPoint Presentation</vt:lpstr>
      <vt:lpstr>About me</vt:lpstr>
      <vt:lpstr>Previous Work: SERC</vt:lpstr>
      <vt:lpstr>My Interests (Way too many)</vt:lpstr>
      <vt:lpstr>PowerPoint Presentation</vt:lpstr>
      <vt:lpstr>SNC Team</vt:lpstr>
      <vt:lpstr>SNC Team</vt:lpstr>
      <vt:lpstr>Internship Goals and Expectations</vt:lpstr>
      <vt:lpstr>PowerPoint Presentation</vt:lpstr>
      <vt:lpstr>Trending SNC</vt:lpstr>
      <vt:lpstr>Trending SNC</vt:lpstr>
      <vt:lpstr>Trending SNC</vt:lpstr>
      <vt:lpstr>My Approach</vt:lpstr>
      <vt:lpstr>My Approach</vt:lpstr>
      <vt:lpstr>My Approach</vt:lpstr>
      <vt:lpstr>My Approach</vt:lpstr>
      <vt:lpstr>My Approach</vt:lpstr>
      <vt:lpstr>My Approach</vt:lpstr>
      <vt:lpstr>Motor Current Notebook Architecture</vt:lpstr>
      <vt:lpstr>Motor Current Notebook Architecture</vt:lpstr>
      <vt:lpstr>Motor Current Notebook Utilization</vt:lpstr>
      <vt:lpstr>Example: Core Break Lock Out (CBLO)</vt:lpstr>
      <vt:lpstr>Core Break Lock Out (CBLO)</vt:lpstr>
      <vt:lpstr>Core Break Lock Out (CBLO)</vt:lpstr>
      <vt:lpstr>Core Break Lock Out (CBLO)</vt:lpstr>
      <vt:lpstr>Sealing Station Notebooks</vt:lpstr>
      <vt:lpstr>Sealing Station FOD Analysis</vt:lpstr>
      <vt:lpstr>Sealing Station FOD Analysis</vt:lpstr>
      <vt:lpstr>Internship Recap</vt:lpstr>
      <vt:lpstr>Internship Recap</vt:lpstr>
      <vt:lpstr>Future Work on RO Trending</vt:lpstr>
      <vt:lpstr>Experience Gained</vt:lpstr>
      <vt:lpstr>My Experience at JPL</vt:lpstr>
      <vt:lpstr>PowerPoint Presentation</vt:lpstr>
      <vt:lpstr>My Experience at JPL</vt:lpstr>
      <vt:lpstr>Works Cited</vt:lpstr>
      <vt:lpstr>PowerPoint Presentation</vt:lpstr>
      <vt:lpstr>Bit Carousel Notebook</vt:lpstr>
      <vt:lpstr>Bit Carousel Notebook</vt:lpstr>
      <vt:lpstr>Chuck Notebook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Rothenberger, Noah Z (US 347R)</cp:lastModifiedBy>
  <cp:revision>218</cp:revision>
  <dcterms:created xsi:type="dcterms:W3CDTF">2021-08-16T03:46:24Z</dcterms:created>
  <dcterms:modified xsi:type="dcterms:W3CDTF">2024-06-06T17:54:57Z</dcterms:modified>
</cp:coreProperties>
</file>